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57" r:id="rId3"/>
    <p:sldId id="261" r:id="rId4"/>
    <p:sldId id="260" r:id="rId5"/>
    <p:sldId id="258" r:id="rId6"/>
    <p:sldId id="267" r:id="rId7"/>
    <p:sldId id="280" r:id="rId8"/>
    <p:sldId id="298" r:id="rId9"/>
    <p:sldId id="262" r:id="rId10"/>
    <p:sldId id="259" r:id="rId11"/>
    <p:sldId id="309" r:id="rId12"/>
    <p:sldId id="268" r:id="rId13"/>
    <p:sldId id="299" r:id="rId14"/>
    <p:sldId id="301" r:id="rId15"/>
    <p:sldId id="300" r:id="rId16"/>
    <p:sldId id="302" r:id="rId17"/>
    <p:sldId id="303" r:id="rId18"/>
    <p:sldId id="304" r:id="rId19"/>
    <p:sldId id="305" r:id="rId20"/>
    <p:sldId id="307" r:id="rId21"/>
    <p:sldId id="306" r:id="rId22"/>
    <p:sldId id="273" r:id="rId23"/>
    <p:sldId id="264" r:id="rId24"/>
    <p:sldId id="308" r:id="rId25"/>
    <p:sldId id="297"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付 庆娇" initials="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1318"/>
    <a:srgbClr val="FFE7E7"/>
    <a:srgbClr val="FF9797"/>
    <a:srgbClr val="0C49B7"/>
    <a:srgbClr val="0062AD"/>
    <a:srgbClr val="C00000"/>
    <a:srgbClr val="C73D2D"/>
    <a:srgbClr val="C74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6" y="84"/>
      </p:cViewPr>
      <p:guideLst/>
    </p:cSldViewPr>
  </p:slideViewPr>
  <p:notesTextViewPr>
    <p:cViewPr>
      <p:scale>
        <a:sx n="1" d="1"/>
        <a:sy n="1" d="1"/>
      </p:scale>
      <p:origin x="0" y="0"/>
    </p:cViewPr>
  </p:notesTextViewPr>
  <p:sorterViewPr>
    <p:cViewPr>
      <p:scale>
        <a:sx n="100" d="100"/>
        <a:sy n="100" d="100"/>
      </p:scale>
      <p:origin x="0" y="-34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87F81-F693-4D61-96C3-51640B3E97A3}" type="datetimeFigureOut">
              <a:rPr lang="zh-CN" altLang="en-US" smtClean="0"/>
              <a:t>2024/12/18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F7DB9-3AC9-45BF-BBE5-11AD8F5E63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10</a:t>
            </a:fld>
            <a:endParaRPr lang="zh-CN" altLang="en-US"/>
          </a:p>
        </p:txBody>
      </p:sp>
    </p:spTree>
    <p:extLst>
      <p:ext uri="{BB962C8B-B14F-4D97-AF65-F5344CB8AC3E}">
        <p14:creationId xmlns:p14="http://schemas.microsoft.com/office/powerpoint/2010/main" val="215469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C3B27-D718-2B36-B07F-C804D3FC4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7716F0-4426-99D3-8FC6-931874BB48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715946-2772-4AB6-013C-344BEA6644C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33078D7-AA65-C9FD-E8BA-01AF4F28619C}"/>
              </a:ext>
            </a:extLst>
          </p:cNvPr>
          <p:cNvSpPr>
            <a:spLocks noGrp="1"/>
          </p:cNvSpPr>
          <p:nvPr>
            <p:ph type="sldNum" sz="quarter" idx="5"/>
          </p:nvPr>
        </p:nvSpPr>
        <p:spPr/>
        <p:txBody>
          <a:bodyPr/>
          <a:lstStyle/>
          <a:p>
            <a:fld id="{C7FF7DB9-3AC9-45BF-BBE5-11AD8F5E63C0}" type="slidenum">
              <a:rPr lang="zh-CN" altLang="en-US" smtClean="0"/>
              <a:t>11</a:t>
            </a:fld>
            <a:endParaRPr lang="zh-CN" altLang="en-US"/>
          </a:p>
        </p:txBody>
      </p:sp>
    </p:spTree>
    <p:extLst>
      <p:ext uri="{BB962C8B-B14F-4D97-AF65-F5344CB8AC3E}">
        <p14:creationId xmlns:p14="http://schemas.microsoft.com/office/powerpoint/2010/main" val="32763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FF7DB9-3AC9-45BF-BBE5-11AD8F5E63C0}" type="slidenum">
              <a:rPr lang="zh-CN" altLang="en-US" smtClean="0"/>
              <a:t>23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78765-80AB-4232-8B24-10519C1517F1}"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CBEEDB-AC50-479F-9C8D-98D693D493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14000"/>
          </a:blip>
          <a:srcRect/>
          <a:stretch>
            <a:fillRect t="-4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78765-80AB-4232-8B24-10519C1517F1}" type="datetimeFigureOut">
              <a:rPr lang="zh-CN" altLang="en-US" smtClean="0"/>
              <a:t>2024/12/18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BEEDB-AC50-479F-9C8D-98D693D493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7.jpeg"/><Relationship Id="rId5" Type="http://schemas.microsoft.com/office/2007/relationships/hdphoto" Target="../media/hdphoto4.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7.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3.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5.wmf"/><Relationship Id="rId5" Type="http://schemas.openxmlformats.org/officeDocument/2006/relationships/oleObject" Target="../embeddings/oleObject9.bin"/><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7.wmf"/><Relationship Id="rId5" Type="http://schemas.openxmlformats.org/officeDocument/2006/relationships/oleObject" Target="../embeddings/oleObject11.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1.wmf"/><Relationship Id="rId5" Type="http://schemas.openxmlformats.org/officeDocument/2006/relationships/oleObject" Target="../embeddings/oleObject15.bin"/><Relationship Id="rId4" Type="http://schemas.openxmlformats.org/officeDocument/2006/relationships/image" Target="../media/image30.wmf"/></Relationships>
</file>

<file path=ppt/slides/_rels/slide19.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oleObject" Target="../embeddings/oleObject18.bin"/><Relationship Id="rId10" Type="http://schemas.openxmlformats.org/officeDocument/2006/relationships/image" Target="../media/image37.png"/><Relationship Id="rId4" Type="http://schemas.openxmlformats.org/officeDocument/2006/relationships/image" Target="../media/image33.wmf"/><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image" Target="../media/image4.png"/><Relationship Id="rId21" Type="http://schemas.openxmlformats.org/officeDocument/2006/relationships/tags" Target="../tags/tag22.xml"/><Relationship Id="rId34" Type="http://schemas.openxmlformats.org/officeDocument/2006/relationships/tags" Target="../tags/tag35.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image" Target="../media/image3.jpe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notesSlide" Target="../notesSlides/notesSlide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slideLayout" Target="../slideLayouts/slideLayout1.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8" Type="http://schemas.openxmlformats.org/officeDocument/2006/relationships/tags" Target="../tags/tag9.xml"/><Relationship Id="rId3"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0.wmf"/><Relationship Id="rId5" Type="http://schemas.openxmlformats.org/officeDocument/2006/relationships/oleObject" Target="../embeddings/oleObject22.bin"/><Relationship Id="rId10" Type="http://schemas.openxmlformats.org/officeDocument/2006/relationships/image" Target="../media/image42.wmf"/><Relationship Id="rId4" Type="http://schemas.openxmlformats.org/officeDocument/2006/relationships/image" Target="../media/image39.emf"/><Relationship Id="rId9" Type="http://schemas.openxmlformats.org/officeDocument/2006/relationships/oleObject" Target="../embeddings/oleObject24.bin"/></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hyperlink" Target="http://www.rapidesign.cn/" TargetMode="Externa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9.jpeg"/><Relationship Id="rId4" Type="http://schemas.openxmlformats.org/officeDocument/2006/relationships/image" Target="../media/image6.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00" y="1489075"/>
            <a:ext cx="12278360" cy="3632200"/>
          </a:xfrm>
          <a:prstGeom prst="rect">
            <a:avLst/>
          </a:prstGeom>
          <a:solidFill>
            <a:srgbClr val="961318">
              <a:alpha val="85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grpSp>
        <p:nvGrpSpPr>
          <p:cNvPr id="15" name="Group 15"/>
          <p:cNvGrpSpPr/>
          <p:nvPr/>
        </p:nvGrpSpPr>
        <p:grpSpPr>
          <a:xfrm>
            <a:off x="1" y="2571819"/>
            <a:ext cx="12215445" cy="2372382"/>
            <a:chOff x="-1504285" y="2717304"/>
            <a:chExt cx="10824150" cy="2372382"/>
          </a:xfrm>
        </p:grpSpPr>
        <p:sp>
          <p:nvSpPr>
            <p:cNvPr id="16" name="Rectangle 9"/>
            <p:cNvSpPr/>
            <p:nvPr/>
          </p:nvSpPr>
          <p:spPr>
            <a:xfrm>
              <a:off x="-215195" y="2717304"/>
              <a:ext cx="8343919" cy="1778000"/>
            </a:xfrm>
            <a:prstGeom prst="rect">
              <a:avLst/>
            </a:prstGeom>
          </p:spPr>
          <p:txBody>
            <a:bodyPr wrap="square">
              <a:noAutofit/>
            </a:bodyPr>
            <a:lstStyle/>
            <a:p>
              <a:pPr algn="ctr"/>
              <a:r>
                <a:rPr lang="zh-CN" altLang="en-US" sz="7200" b="1" dirty="0">
                  <a:solidFill>
                    <a:prstClr val="white"/>
                  </a:solidFill>
                  <a:latin typeface="微软雅黑" panose="020B0503020204020204" charset="-122"/>
                  <a:ea typeface="微软雅黑" panose="020B0503020204020204" charset="-122"/>
                  <a:cs typeface="阿里巴巴普惠体 B" panose="00020600040101010101" pitchFamily="18" charset="-122"/>
                </a:rPr>
                <a:t>同态加密算法</a:t>
              </a:r>
              <a:endParaRPr lang="zh-CN" altLang="en-US" sz="6000" b="1" dirty="0">
                <a:solidFill>
                  <a:prstClr val="white"/>
                </a:solidFill>
                <a:latin typeface="微软雅黑" panose="020B0503020204020204" charset="-122"/>
                <a:ea typeface="微软雅黑" panose="020B0503020204020204" charset="-122"/>
                <a:cs typeface="阿里巴巴普惠体 B" panose="00020600040101010101" pitchFamily="18" charset="-122"/>
              </a:endParaRPr>
            </a:p>
            <a:p>
              <a:pPr algn="ctr"/>
              <a:r>
                <a:rPr lang="zh-CN" altLang="en-US" sz="3200" b="1" dirty="0">
                  <a:solidFill>
                    <a:prstClr val="white"/>
                  </a:solidFill>
                  <a:latin typeface="微软雅黑" panose="020B0503020204020204" charset="-122"/>
                  <a:ea typeface="微软雅黑" panose="020B0503020204020204" charset="-122"/>
                  <a:cs typeface="阿里巴巴普惠体 B" panose="00020600040101010101" pitchFamily="18" charset="-122"/>
                </a:rPr>
                <a:t>信息安全数学基础</a:t>
              </a:r>
            </a:p>
          </p:txBody>
        </p:sp>
        <p:sp>
          <p:nvSpPr>
            <p:cNvPr id="17" name="Rectangle 10"/>
            <p:cNvSpPr/>
            <p:nvPr/>
          </p:nvSpPr>
          <p:spPr>
            <a:xfrm>
              <a:off x="-1504285" y="4690906"/>
              <a:ext cx="10824150" cy="398780"/>
            </a:xfrm>
            <a:prstGeom prst="rect">
              <a:avLst/>
            </a:prstGeom>
          </p:spPr>
          <p:txBody>
            <a:bodyPr wrap="square">
              <a:spAutoFit/>
            </a:bodyPr>
            <a:lstStyle/>
            <a:p>
              <a:pPr algn="ctr"/>
              <a:r>
                <a:rPr lang="zh-CN" altLang="en-US" sz="2000" b="1" dirty="0">
                  <a:solidFill>
                    <a:prstClr val="white"/>
                  </a:solidFill>
                  <a:latin typeface="微软雅黑 Light" panose="020B0502040204020203" pitchFamily="34" charset="-122"/>
                  <a:ea typeface="微软雅黑 Light" panose="020B0502040204020203" pitchFamily="34" charset="-122"/>
                  <a:sym typeface="+mn-ea"/>
                </a:rPr>
                <a:t>Nankai University</a:t>
              </a:r>
              <a:endParaRPr lang="zh-CN" altLang="en-US" sz="2000" b="1" dirty="0">
                <a:solidFill>
                  <a:prstClr val="white"/>
                </a:solidFill>
                <a:latin typeface="微软雅黑 Light" panose="020B0502040204020203" pitchFamily="34" charset="-122"/>
                <a:ea typeface="微软雅黑 Light" panose="020B0502040204020203" pitchFamily="34" charset="-122"/>
              </a:endParaRPr>
            </a:p>
          </p:txBody>
        </p:sp>
      </p:grpSp>
      <p:cxnSp>
        <p:nvCxnSpPr>
          <p:cNvPr id="18" name="直接连接符 17"/>
          <p:cNvCxnSpPr/>
          <p:nvPr/>
        </p:nvCxnSpPr>
        <p:spPr>
          <a:xfrm flipV="1">
            <a:off x="-299803" y="5529572"/>
            <a:ext cx="5256126" cy="1"/>
          </a:xfrm>
          <a:prstGeom prst="line">
            <a:avLst/>
          </a:prstGeom>
          <a:noFill/>
          <a:ln w="38100" cap="flat" cmpd="sng" algn="ctr">
            <a:solidFill>
              <a:srgbClr val="961318"/>
            </a:solidFill>
            <a:prstDash val="solid"/>
            <a:miter lim="800000"/>
          </a:ln>
          <a:effectLst/>
        </p:spPr>
      </p:cxnSp>
      <p:cxnSp>
        <p:nvCxnSpPr>
          <p:cNvPr id="19" name="直接连接符 18"/>
          <p:cNvCxnSpPr/>
          <p:nvPr/>
        </p:nvCxnSpPr>
        <p:spPr>
          <a:xfrm>
            <a:off x="7235677" y="5529572"/>
            <a:ext cx="5446002" cy="0"/>
          </a:xfrm>
          <a:prstGeom prst="line">
            <a:avLst/>
          </a:prstGeom>
          <a:noFill/>
          <a:ln w="38100" cap="flat" cmpd="sng" algn="ctr">
            <a:solidFill>
              <a:srgbClr val="961318"/>
            </a:solidFill>
            <a:prstDash val="solid"/>
            <a:miter lim="800000"/>
          </a:ln>
          <a:effectLst/>
        </p:spPr>
      </p:cxnSp>
      <p:sp>
        <p:nvSpPr>
          <p:cNvPr id="21" name="文本框 20"/>
          <p:cNvSpPr txBox="1"/>
          <p:nvPr/>
        </p:nvSpPr>
        <p:spPr>
          <a:xfrm>
            <a:off x="4956313" y="5403495"/>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图片1.png图片1"/>
          <p:cNvPicPr>
            <a:picLocks noChangeAspect="1"/>
          </p:cNvPicPr>
          <p:nvPr/>
        </p:nvPicPr>
        <p:blipFill rotWithShape="1">
          <a:blip r:embed="rId2">
            <a:lum bright="70000" contrast="-70000"/>
          </a:blip>
          <a:srcRect/>
          <a:stretch>
            <a:fillRect/>
          </a:stretch>
        </p:blipFill>
        <p:spPr>
          <a:xfrm>
            <a:off x="4465955" y="1583055"/>
            <a:ext cx="2940050" cy="1081405"/>
          </a:xfrm>
          <a:prstGeom prst="rect">
            <a:avLst/>
          </a:prstGeom>
        </p:spPr>
      </p:pic>
      <p:sp>
        <p:nvSpPr>
          <p:cNvPr id="2" name="TextBox 28"/>
          <p:cNvSpPr txBox="1"/>
          <p:nvPr/>
        </p:nvSpPr>
        <p:spPr>
          <a:xfrm>
            <a:off x="2644304" y="5937738"/>
            <a:ext cx="2214880" cy="337185"/>
          </a:xfrm>
          <a:prstGeom prst="rect">
            <a:avLst/>
          </a:prstGeom>
          <a:noFill/>
        </p:spPr>
        <p:txBody>
          <a:bodyPr wrap="none" rtlCol="0">
            <a:spAutoFit/>
          </a:bodyPr>
          <a:lstStyle/>
          <a:p>
            <a:r>
              <a:rPr lang="zh-CN" sz="1600" b="1" dirty="0">
                <a:solidFill>
                  <a:srgbClr val="961318"/>
                </a:solidFill>
                <a:latin typeface="Arial" panose="020B0604020202020204"/>
                <a:ea typeface="微软雅黑" panose="020B0503020204020204" charset="-122"/>
                <a:cs typeface="+mn-ea"/>
              </a:rPr>
              <a:t>汇报小组：蒋枘言小组</a:t>
            </a:r>
          </a:p>
        </p:txBody>
      </p:sp>
      <p:sp>
        <p:nvSpPr>
          <p:cNvPr id="4" name="TextBox 28"/>
          <p:cNvSpPr txBox="1"/>
          <p:nvPr/>
        </p:nvSpPr>
        <p:spPr>
          <a:xfrm>
            <a:off x="7525549" y="5937738"/>
            <a:ext cx="1710725" cy="338554"/>
          </a:xfrm>
          <a:prstGeom prst="rect">
            <a:avLst/>
          </a:prstGeom>
          <a:noFill/>
        </p:spPr>
        <p:txBody>
          <a:bodyPr wrap="none" rtlCol="0">
            <a:spAutoFit/>
          </a:bodyPr>
          <a:lstStyle/>
          <a:p>
            <a:r>
              <a:rPr lang="en-US" altLang="zh-CN" sz="1600" b="1" dirty="0">
                <a:solidFill>
                  <a:srgbClr val="961318"/>
                </a:solidFill>
                <a:latin typeface="Arial" panose="020B0604020202020204"/>
                <a:ea typeface="微软雅黑" panose="020B0503020204020204" charset="-122"/>
                <a:cs typeface="+mn-ea"/>
              </a:rPr>
              <a:t>2024</a:t>
            </a:r>
            <a:r>
              <a:rPr lang="zh-CN" altLang="en-US" sz="1600" b="1" dirty="0">
                <a:solidFill>
                  <a:srgbClr val="961318"/>
                </a:solidFill>
                <a:latin typeface="Arial" panose="020B0604020202020204"/>
                <a:ea typeface="微软雅黑" panose="020B0503020204020204" charset="-122"/>
                <a:cs typeface="+mn-ea"/>
              </a:rPr>
              <a:t>年</a:t>
            </a:r>
            <a:r>
              <a:rPr lang="en-US" altLang="zh-CN" sz="1600" b="1" dirty="0">
                <a:solidFill>
                  <a:srgbClr val="961318"/>
                </a:solidFill>
                <a:latin typeface="Arial" panose="020B0604020202020204"/>
                <a:ea typeface="微软雅黑" panose="020B0503020204020204" charset="-122"/>
                <a:cs typeface="+mn-ea"/>
              </a:rPr>
              <a:t>12</a:t>
            </a:r>
            <a:r>
              <a:rPr lang="zh-CN" altLang="en-US" sz="1600" b="1" dirty="0">
                <a:solidFill>
                  <a:srgbClr val="961318"/>
                </a:solidFill>
                <a:latin typeface="Arial" panose="020B0604020202020204"/>
                <a:ea typeface="微软雅黑" panose="020B0503020204020204" charset="-122"/>
                <a:cs typeface="+mn-ea"/>
              </a:rPr>
              <a:t>月</a:t>
            </a:r>
            <a:r>
              <a:rPr lang="en-US" altLang="zh-CN" sz="1600" b="1" dirty="0">
                <a:solidFill>
                  <a:srgbClr val="961318"/>
                </a:solidFill>
                <a:latin typeface="Arial" panose="020B0604020202020204"/>
                <a:ea typeface="微软雅黑" panose="020B0503020204020204" charset="-122"/>
                <a:cs typeface="+mn-ea"/>
              </a:rPr>
              <a:t>19</a:t>
            </a:r>
            <a:r>
              <a:rPr lang="zh-CN" altLang="en-US" sz="1600" b="1" dirty="0">
                <a:solidFill>
                  <a:srgbClr val="961318"/>
                </a:solidFill>
                <a:latin typeface="Arial" panose="020B0604020202020204"/>
                <a:ea typeface="微软雅黑" panose="020B0503020204020204" charset="-122"/>
                <a:cs typeface="+mn-ea"/>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应用场景</a:t>
              </a:r>
            </a:p>
          </p:txBody>
        </p:sp>
      </p:grpSp>
      <p:sp>
        <p:nvSpPr>
          <p:cNvPr id="72" name="任意多边形 7"/>
          <p:cNvSpPr/>
          <p:nvPr/>
        </p:nvSpPr>
        <p:spPr bwMode="auto">
          <a:xfrm flipH="1">
            <a:off x="351537" y="1202960"/>
            <a:ext cx="1937389" cy="3206465"/>
          </a:xfrm>
          <a:custGeom>
            <a:avLst/>
            <a:gdLst>
              <a:gd name="connsiteX0" fmla="*/ 479425 w 958850"/>
              <a:gd name="connsiteY0" fmla="*/ 0 h 1593850"/>
              <a:gd name="connsiteX1" fmla="*/ 0 w 958850"/>
              <a:gd name="connsiteY1" fmla="*/ 472112 h 1593850"/>
              <a:gd name="connsiteX2" fmla="*/ 65202 w 958850"/>
              <a:gd name="connsiteY2" fmla="*/ 706280 h 1593850"/>
              <a:gd name="connsiteX3" fmla="*/ 134239 w 958850"/>
              <a:gd name="connsiteY3" fmla="*/ 846025 h 1593850"/>
              <a:gd name="connsiteX4" fmla="*/ 210947 w 958850"/>
              <a:gd name="connsiteY4" fmla="*/ 1019762 h 1593850"/>
              <a:gd name="connsiteX5" fmla="*/ 222453 w 958850"/>
              <a:gd name="connsiteY5" fmla="*/ 1099077 h 1593850"/>
              <a:gd name="connsiteX6" fmla="*/ 268478 w 958850"/>
              <a:gd name="connsiteY6" fmla="*/ 1182169 h 1593850"/>
              <a:gd name="connsiteX7" fmla="*/ 268478 w 958850"/>
              <a:gd name="connsiteY7" fmla="*/ 1242599 h 1593850"/>
              <a:gd name="connsiteX8" fmla="*/ 287655 w 958850"/>
              <a:gd name="connsiteY8" fmla="*/ 1261483 h 1593850"/>
              <a:gd name="connsiteX9" fmla="*/ 283820 w 958850"/>
              <a:gd name="connsiteY9" fmla="*/ 1272814 h 1593850"/>
              <a:gd name="connsiteX10" fmla="*/ 268478 w 958850"/>
              <a:gd name="connsiteY10" fmla="*/ 1276591 h 1593850"/>
              <a:gd name="connsiteX11" fmla="*/ 264643 w 958850"/>
              <a:gd name="connsiteY11" fmla="*/ 1291699 h 1593850"/>
              <a:gd name="connsiteX12" fmla="*/ 268478 w 958850"/>
              <a:gd name="connsiteY12" fmla="*/ 1303029 h 1593850"/>
              <a:gd name="connsiteX13" fmla="*/ 283820 w 958850"/>
              <a:gd name="connsiteY13" fmla="*/ 1306806 h 1593850"/>
              <a:gd name="connsiteX14" fmla="*/ 287655 w 958850"/>
              <a:gd name="connsiteY14" fmla="*/ 1318137 h 1593850"/>
              <a:gd name="connsiteX15" fmla="*/ 283820 w 958850"/>
              <a:gd name="connsiteY15" fmla="*/ 1333244 h 1593850"/>
              <a:gd name="connsiteX16" fmla="*/ 264643 w 958850"/>
              <a:gd name="connsiteY16" fmla="*/ 1348352 h 1593850"/>
              <a:gd name="connsiteX17" fmla="*/ 268478 w 958850"/>
              <a:gd name="connsiteY17" fmla="*/ 1359683 h 1593850"/>
              <a:gd name="connsiteX18" fmla="*/ 283820 w 958850"/>
              <a:gd name="connsiteY18" fmla="*/ 1367236 h 1593850"/>
              <a:gd name="connsiteX19" fmla="*/ 287655 w 958850"/>
              <a:gd name="connsiteY19" fmla="*/ 1378567 h 1593850"/>
              <a:gd name="connsiteX20" fmla="*/ 283820 w 958850"/>
              <a:gd name="connsiteY20" fmla="*/ 1389898 h 1593850"/>
              <a:gd name="connsiteX21" fmla="*/ 264643 w 958850"/>
              <a:gd name="connsiteY21" fmla="*/ 1408782 h 1593850"/>
              <a:gd name="connsiteX22" fmla="*/ 283820 w 958850"/>
              <a:gd name="connsiteY22" fmla="*/ 1423890 h 1593850"/>
              <a:gd name="connsiteX23" fmla="*/ 287655 w 958850"/>
              <a:gd name="connsiteY23" fmla="*/ 1435221 h 1593850"/>
              <a:gd name="connsiteX24" fmla="*/ 268478 w 958850"/>
              <a:gd name="connsiteY24" fmla="*/ 1454105 h 1593850"/>
              <a:gd name="connsiteX25" fmla="*/ 268478 w 958850"/>
              <a:gd name="connsiteY25" fmla="*/ 1457882 h 1593850"/>
              <a:gd name="connsiteX26" fmla="*/ 402717 w 958850"/>
              <a:gd name="connsiteY26" fmla="*/ 1574966 h 1593850"/>
              <a:gd name="connsiteX27" fmla="*/ 479425 w 958850"/>
              <a:gd name="connsiteY27" fmla="*/ 1593850 h 1593850"/>
              <a:gd name="connsiteX28" fmla="*/ 556133 w 958850"/>
              <a:gd name="connsiteY28" fmla="*/ 1574966 h 1593850"/>
              <a:gd name="connsiteX29" fmla="*/ 690372 w 958850"/>
              <a:gd name="connsiteY29" fmla="*/ 1457882 h 1593850"/>
              <a:gd name="connsiteX30" fmla="*/ 690372 w 958850"/>
              <a:gd name="connsiteY30" fmla="*/ 1454105 h 1593850"/>
              <a:gd name="connsiteX31" fmla="*/ 671195 w 958850"/>
              <a:gd name="connsiteY31" fmla="*/ 1435221 h 1593850"/>
              <a:gd name="connsiteX32" fmla="*/ 675031 w 958850"/>
              <a:gd name="connsiteY32" fmla="*/ 1423890 h 1593850"/>
              <a:gd name="connsiteX33" fmla="*/ 694208 w 958850"/>
              <a:gd name="connsiteY33" fmla="*/ 1408782 h 1593850"/>
              <a:gd name="connsiteX34" fmla="*/ 675031 w 958850"/>
              <a:gd name="connsiteY34" fmla="*/ 1389898 h 1593850"/>
              <a:gd name="connsiteX35" fmla="*/ 671195 w 958850"/>
              <a:gd name="connsiteY35" fmla="*/ 1378567 h 1593850"/>
              <a:gd name="connsiteX36" fmla="*/ 675031 w 958850"/>
              <a:gd name="connsiteY36" fmla="*/ 1367236 h 1593850"/>
              <a:gd name="connsiteX37" fmla="*/ 690372 w 958850"/>
              <a:gd name="connsiteY37" fmla="*/ 1359683 h 1593850"/>
              <a:gd name="connsiteX38" fmla="*/ 694208 w 958850"/>
              <a:gd name="connsiteY38" fmla="*/ 1348352 h 1593850"/>
              <a:gd name="connsiteX39" fmla="*/ 675031 w 958850"/>
              <a:gd name="connsiteY39" fmla="*/ 1333244 h 1593850"/>
              <a:gd name="connsiteX40" fmla="*/ 671195 w 958850"/>
              <a:gd name="connsiteY40" fmla="*/ 1318137 h 1593850"/>
              <a:gd name="connsiteX41" fmla="*/ 675031 w 958850"/>
              <a:gd name="connsiteY41" fmla="*/ 1306806 h 1593850"/>
              <a:gd name="connsiteX42" fmla="*/ 690372 w 958850"/>
              <a:gd name="connsiteY42" fmla="*/ 1303029 h 1593850"/>
              <a:gd name="connsiteX43" fmla="*/ 694208 w 958850"/>
              <a:gd name="connsiteY43" fmla="*/ 1291699 h 1593850"/>
              <a:gd name="connsiteX44" fmla="*/ 690372 w 958850"/>
              <a:gd name="connsiteY44" fmla="*/ 1276591 h 1593850"/>
              <a:gd name="connsiteX45" fmla="*/ 675031 w 958850"/>
              <a:gd name="connsiteY45" fmla="*/ 1272814 h 1593850"/>
              <a:gd name="connsiteX46" fmla="*/ 671195 w 958850"/>
              <a:gd name="connsiteY46" fmla="*/ 1261483 h 1593850"/>
              <a:gd name="connsiteX47" fmla="*/ 690372 w 958850"/>
              <a:gd name="connsiteY47" fmla="*/ 1242599 h 1593850"/>
              <a:gd name="connsiteX48" fmla="*/ 690372 w 958850"/>
              <a:gd name="connsiteY48" fmla="*/ 1182169 h 1593850"/>
              <a:gd name="connsiteX49" fmla="*/ 736397 w 958850"/>
              <a:gd name="connsiteY49" fmla="*/ 1099077 h 1593850"/>
              <a:gd name="connsiteX50" fmla="*/ 747903 w 958850"/>
              <a:gd name="connsiteY50" fmla="*/ 1019762 h 1593850"/>
              <a:gd name="connsiteX51" fmla="*/ 824611 w 958850"/>
              <a:gd name="connsiteY51" fmla="*/ 846025 h 1593850"/>
              <a:gd name="connsiteX52" fmla="*/ 893648 w 958850"/>
              <a:gd name="connsiteY52" fmla="*/ 706280 h 1593850"/>
              <a:gd name="connsiteX53" fmla="*/ 958850 w 958850"/>
              <a:gd name="connsiteY53" fmla="*/ 472112 h 1593850"/>
              <a:gd name="connsiteX54" fmla="*/ 479425 w 958850"/>
              <a:gd name="connsiteY54" fmla="*/ 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58850" h="1593850">
                <a:moveTo>
                  <a:pt x="479425" y="0"/>
                </a:moveTo>
                <a:cubicBezTo>
                  <a:pt x="214783" y="0"/>
                  <a:pt x="0" y="211506"/>
                  <a:pt x="0" y="472112"/>
                </a:cubicBezTo>
                <a:cubicBezTo>
                  <a:pt x="0" y="555204"/>
                  <a:pt x="23013" y="638296"/>
                  <a:pt x="65202" y="706280"/>
                </a:cubicBezTo>
                <a:cubicBezTo>
                  <a:pt x="88214" y="751602"/>
                  <a:pt x="122733" y="823363"/>
                  <a:pt x="134239" y="846025"/>
                </a:cubicBezTo>
                <a:cubicBezTo>
                  <a:pt x="153416" y="872463"/>
                  <a:pt x="214783" y="974439"/>
                  <a:pt x="210947" y="1019762"/>
                </a:cubicBezTo>
                <a:cubicBezTo>
                  <a:pt x="214783" y="1065085"/>
                  <a:pt x="222453" y="1099077"/>
                  <a:pt x="222453" y="1099077"/>
                </a:cubicBezTo>
                <a:cubicBezTo>
                  <a:pt x="222453" y="1099077"/>
                  <a:pt x="237795" y="1159507"/>
                  <a:pt x="268478" y="1182169"/>
                </a:cubicBezTo>
                <a:cubicBezTo>
                  <a:pt x="268478" y="1242599"/>
                  <a:pt x="268478" y="1242599"/>
                  <a:pt x="268478" y="1242599"/>
                </a:cubicBezTo>
                <a:cubicBezTo>
                  <a:pt x="279984" y="1242599"/>
                  <a:pt x="287655" y="1250153"/>
                  <a:pt x="287655" y="1261483"/>
                </a:cubicBezTo>
                <a:cubicBezTo>
                  <a:pt x="287655" y="1265260"/>
                  <a:pt x="283820" y="1269037"/>
                  <a:pt x="283820" y="1272814"/>
                </a:cubicBezTo>
                <a:cubicBezTo>
                  <a:pt x="276149" y="1272814"/>
                  <a:pt x="272314" y="1276591"/>
                  <a:pt x="268478" y="1276591"/>
                </a:cubicBezTo>
                <a:cubicBezTo>
                  <a:pt x="264643" y="1280368"/>
                  <a:pt x="264643" y="1284145"/>
                  <a:pt x="264643" y="1291699"/>
                </a:cubicBezTo>
                <a:cubicBezTo>
                  <a:pt x="264643" y="1295475"/>
                  <a:pt x="264643" y="1299252"/>
                  <a:pt x="268478" y="1303029"/>
                </a:cubicBezTo>
                <a:cubicBezTo>
                  <a:pt x="272314" y="1306806"/>
                  <a:pt x="276149" y="1306806"/>
                  <a:pt x="283820" y="1306806"/>
                </a:cubicBezTo>
                <a:cubicBezTo>
                  <a:pt x="283820" y="1310583"/>
                  <a:pt x="287655" y="1314360"/>
                  <a:pt x="287655" y="1318137"/>
                </a:cubicBezTo>
                <a:cubicBezTo>
                  <a:pt x="287655" y="1325691"/>
                  <a:pt x="283820" y="1329467"/>
                  <a:pt x="283820" y="1333244"/>
                </a:cubicBezTo>
                <a:cubicBezTo>
                  <a:pt x="272314" y="1333244"/>
                  <a:pt x="264643" y="1340798"/>
                  <a:pt x="264643" y="1348352"/>
                </a:cubicBezTo>
                <a:cubicBezTo>
                  <a:pt x="264643" y="1352129"/>
                  <a:pt x="264643" y="1359683"/>
                  <a:pt x="268478" y="1359683"/>
                </a:cubicBezTo>
                <a:cubicBezTo>
                  <a:pt x="272314" y="1363460"/>
                  <a:pt x="276149" y="1367236"/>
                  <a:pt x="283820" y="1367236"/>
                </a:cubicBezTo>
                <a:cubicBezTo>
                  <a:pt x="283820" y="1367236"/>
                  <a:pt x="287655" y="1374790"/>
                  <a:pt x="287655" y="1378567"/>
                </a:cubicBezTo>
                <a:cubicBezTo>
                  <a:pt x="287655" y="1382344"/>
                  <a:pt x="283820" y="1386121"/>
                  <a:pt x="283820" y="1389898"/>
                </a:cubicBezTo>
                <a:cubicBezTo>
                  <a:pt x="272314" y="1389898"/>
                  <a:pt x="264643" y="1397452"/>
                  <a:pt x="264643" y="1408782"/>
                </a:cubicBezTo>
                <a:cubicBezTo>
                  <a:pt x="264643" y="1416336"/>
                  <a:pt x="272314" y="1423890"/>
                  <a:pt x="283820" y="1423890"/>
                </a:cubicBezTo>
                <a:cubicBezTo>
                  <a:pt x="283820" y="1427667"/>
                  <a:pt x="287655" y="1431444"/>
                  <a:pt x="287655" y="1435221"/>
                </a:cubicBezTo>
                <a:cubicBezTo>
                  <a:pt x="287655" y="1446551"/>
                  <a:pt x="279984" y="1454105"/>
                  <a:pt x="268478" y="1454105"/>
                </a:cubicBezTo>
                <a:cubicBezTo>
                  <a:pt x="268478" y="1457882"/>
                  <a:pt x="268478" y="1457882"/>
                  <a:pt x="268478" y="1457882"/>
                </a:cubicBezTo>
                <a:cubicBezTo>
                  <a:pt x="402717" y="1574966"/>
                  <a:pt x="402717" y="1574966"/>
                  <a:pt x="402717" y="1574966"/>
                </a:cubicBezTo>
                <a:cubicBezTo>
                  <a:pt x="406553" y="1586296"/>
                  <a:pt x="441071" y="1593850"/>
                  <a:pt x="479425" y="1593850"/>
                </a:cubicBezTo>
                <a:cubicBezTo>
                  <a:pt x="517779" y="1593850"/>
                  <a:pt x="552298" y="1586296"/>
                  <a:pt x="556133" y="1574966"/>
                </a:cubicBezTo>
                <a:cubicBezTo>
                  <a:pt x="556133" y="1574966"/>
                  <a:pt x="556133" y="1574966"/>
                  <a:pt x="690372" y="1457882"/>
                </a:cubicBezTo>
                <a:cubicBezTo>
                  <a:pt x="690372" y="1457882"/>
                  <a:pt x="690372" y="1457882"/>
                  <a:pt x="690372" y="1454105"/>
                </a:cubicBezTo>
                <a:cubicBezTo>
                  <a:pt x="678866" y="1454105"/>
                  <a:pt x="671195" y="1446551"/>
                  <a:pt x="671195" y="1435221"/>
                </a:cubicBezTo>
                <a:cubicBezTo>
                  <a:pt x="671195" y="1431444"/>
                  <a:pt x="675031" y="1427667"/>
                  <a:pt x="675031" y="1423890"/>
                </a:cubicBezTo>
                <a:cubicBezTo>
                  <a:pt x="686537" y="1423890"/>
                  <a:pt x="694208" y="1416336"/>
                  <a:pt x="694208" y="1408782"/>
                </a:cubicBezTo>
                <a:cubicBezTo>
                  <a:pt x="694208" y="1397452"/>
                  <a:pt x="686537" y="1389898"/>
                  <a:pt x="675031" y="1389898"/>
                </a:cubicBezTo>
                <a:cubicBezTo>
                  <a:pt x="675031" y="1386121"/>
                  <a:pt x="671195" y="1382344"/>
                  <a:pt x="671195" y="1378567"/>
                </a:cubicBezTo>
                <a:cubicBezTo>
                  <a:pt x="671195" y="1374790"/>
                  <a:pt x="675031" y="1367236"/>
                  <a:pt x="675031" y="1367236"/>
                </a:cubicBezTo>
                <a:cubicBezTo>
                  <a:pt x="682701" y="1367236"/>
                  <a:pt x="686537" y="1363460"/>
                  <a:pt x="690372" y="1359683"/>
                </a:cubicBezTo>
                <a:cubicBezTo>
                  <a:pt x="694208" y="1359683"/>
                  <a:pt x="694208" y="1352129"/>
                  <a:pt x="694208" y="1348352"/>
                </a:cubicBezTo>
                <a:cubicBezTo>
                  <a:pt x="694208" y="1340798"/>
                  <a:pt x="686537" y="1333244"/>
                  <a:pt x="675031" y="1333244"/>
                </a:cubicBezTo>
                <a:cubicBezTo>
                  <a:pt x="675031" y="1329467"/>
                  <a:pt x="671195" y="1325691"/>
                  <a:pt x="671195" y="1318137"/>
                </a:cubicBezTo>
                <a:cubicBezTo>
                  <a:pt x="671195" y="1314360"/>
                  <a:pt x="675031" y="1310583"/>
                  <a:pt x="675031" y="1306806"/>
                </a:cubicBezTo>
                <a:cubicBezTo>
                  <a:pt x="682701" y="1306806"/>
                  <a:pt x="686537" y="1306806"/>
                  <a:pt x="690372" y="1303029"/>
                </a:cubicBezTo>
                <a:cubicBezTo>
                  <a:pt x="694208" y="1299252"/>
                  <a:pt x="694208" y="1295475"/>
                  <a:pt x="694208" y="1291699"/>
                </a:cubicBezTo>
                <a:cubicBezTo>
                  <a:pt x="694208" y="1284145"/>
                  <a:pt x="694208" y="1280368"/>
                  <a:pt x="690372" y="1276591"/>
                </a:cubicBezTo>
                <a:cubicBezTo>
                  <a:pt x="686537" y="1276591"/>
                  <a:pt x="682701" y="1272814"/>
                  <a:pt x="675031" y="1272814"/>
                </a:cubicBezTo>
                <a:cubicBezTo>
                  <a:pt x="675031" y="1269037"/>
                  <a:pt x="671195" y="1265260"/>
                  <a:pt x="671195" y="1261483"/>
                </a:cubicBezTo>
                <a:cubicBezTo>
                  <a:pt x="671195" y="1250153"/>
                  <a:pt x="678866" y="1242599"/>
                  <a:pt x="690372" y="1242599"/>
                </a:cubicBezTo>
                <a:cubicBezTo>
                  <a:pt x="690372" y="1242599"/>
                  <a:pt x="690372" y="1242599"/>
                  <a:pt x="690372" y="1182169"/>
                </a:cubicBezTo>
                <a:cubicBezTo>
                  <a:pt x="721055" y="1159507"/>
                  <a:pt x="736397" y="1099077"/>
                  <a:pt x="736397" y="1099077"/>
                </a:cubicBezTo>
                <a:cubicBezTo>
                  <a:pt x="736397" y="1099077"/>
                  <a:pt x="744068" y="1065085"/>
                  <a:pt x="747903" y="1019762"/>
                </a:cubicBezTo>
                <a:cubicBezTo>
                  <a:pt x="744068" y="974439"/>
                  <a:pt x="805434" y="872463"/>
                  <a:pt x="824611" y="846025"/>
                </a:cubicBezTo>
                <a:cubicBezTo>
                  <a:pt x="836117" y="823363"/>
                  <a:pt x="870636" y="751602"/>
                  <a:pt x="893648" y="706280"/>
                </a:cubicBezTo>
                <a:cubicBezTo>
                  <a:pt x="935838" y="638296"/>
                  <a:pt x="958850" y="555204"/>
                  <a:pt x="958850" y="472112"/>
                </a:cubicBezTo>
                <a:cubicBezTo>
                  <a:pt x="958850" y="211506"/>
                  <a:pt x="744068" y="0"/>
                  <a:pt x="479425" y="0"/>
                </a:cubicBezTo>
                <a:close/>
              </a:path>
            </a:pathLst>
          </a:cu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grpSp>
        <p:nvGrpSpPr>
          <p:cNvPr id="73" name="组合 72"/>
          <p:cNvGrpSpPr/>
          <p:nvPr/>
        </p:nvGrpSpPr>
        <p:grpSpPr>
          <a:xfrm>
            <a:off x="491527" y="1335004"/>
            <a:ext cx="1657408" cy="1650221"/>
            <a:chOff x="5530714" y="2590732"/>
            <a:chExt cx="1803536" cy="1803536"/>
          </a:xfrm>
        </p:grpSpPr>
        <p:sp>
          <p:nvSpPr>
            <p:cNvPr id="74" name="椭圆 73"/>
            <p:cNvSpPr/>
            <p:nvPr/>
          </p:nvSpPr>
          <p:spPr>
            <a:xfrm>
              <a:off x="5530714" y="2590732"/>
              <a:ext cx="1803536" cy="1803536"/>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dirty="0">
                <a:solidFill>
                  <a:prstClr val="white"/>
                </a:solidFill>
                <a:latin typeface="Calibri" panose="020F0502020204030204"/>
                <a:ea typeface="宋体" panose="02010600030101010101" pitchFamily="2" charset="-122"/>
              </a:endParaRPr>
            </a:p>
          </p:txBody>
        </p:sp>
        <p:grpSp>
          <p:nvGrpSpPr>
            <p:cNvPr id="75" name="Group 8"/>
            <p:cNvGrpSpPr>
              <a:grpSpLocks noChangeAspect="1"/>
            </p:cNvGrpSpPr>
            <p:nvPr/>
          </p:nvGrpSpPr>
          <p:grpSpPr bwMode="auto">
            <a:xfrm>
              <a:off x="5629372" y="2605936"/>
              <a:ext cx="1663346" cy="1602306"/>
              <a:chOff x="3436" y="1468"/>
              <a:chExt cx="872" cy="840"/>
            </a:xfrm>
            <a:solidFill>
              <a:sysClr val="window" lastClr="FFFFFF"/>
            </a:solidFill>
          </p:grpSpPr>
          <p:sp>
            <p:nvSpPr>
              <p:cNvPr id="76" name="Freeform 9"/>
              <p:cNvSpPr/>
              <p:nvPr/>
            </p:nvSpPr>
            <p:spPr bwMode="auto">
              <a:xfrm>
                <a:off x="3978" y="1498"/>
                <a:ext cx="18" cy="14"/>
              </a:xfrm>
              <a:custGeom>
                <a:avLst/>
                <a:gdLst>
                  <a:gd name="T0" fmla="*/ 1 w 4"/>
                  <a:gd name="T1" fmla="*/ 3 h 3"/>
                  <a:gd name="T2" fmla="*/ 0 w 4"/>
                  <a:gd name="T3" fmla="*/ 2 h 3"/>
                  <a:gd name="T4" fmla="*/ 0 w 4"/>
                  <a:gd name="T5" fmla="*/ 2 h 3"/>
                  <a:gd name="T6" fmla="*/ 0 w 4"/>
                  <a:gd name="T7" fmla="*/ 2 h 3"/>
                  <a:gd name="T8" fmla="*/ 0 w 4"/>
                  <a:gd name="T9" fmla="*/ 0 h 3"/>
                  <a:gd name="T10" fmla="*/ 3 w 4"/>
                  <a:gd name="T11" fmla="*/ 0 h 3"/>
                  <a:gd name="T12" fmla="*/ 3 w 4"/>
                  <a:gd name="T13" fmla="*/ 0 h 3"/>
                  <a:gd name="T14" fmla="*/ 3 w 4"/>
                  <a:gd name="T15" fmla="*/ 1 h 3"/>
                  <a:gd name="T16" fmla="*/ 3 w 4"/>
                  <a:gd name="T17" fmla="*/ 1 h 3"/>
                  <a:gd name="T18" fmla="*/ 4 w 4"/>
                  <a:gd name="T19" fmla="*/ 2 h 3"/>
                  <a:gd name="T20" fmla="*/ 4 w 4"/>
                  <a:gd name="T21" fmla="*/ 2 h 3"/>
                  <a:gd name="T22" fmla="*/ 4 w 4"/>
                  <a:gd name="T23" fmla="*/ 3 h 3"/>
                  <a:gd name="T24" fmla="*/ 3 w 4"/>
                  <a:gd name="T25" fmla="*/ 3 h 3"/>
                  <a:gd name="T26" fmla="*/ 1 w 4"/>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1" y="3"/>
                    </a:moveTo>
                    <a:cubicBezTo>
                      <a:pt x="1" y="3"/>
                      <a:pt x="0" y="3"/>
                      <a:pt x="0" y="2"/>
                    </a:cubicBezTo>
                    <a:cubicBezTo>
                      <a:pt x="0" y="2"/>
                      <a:pt x="0" y="2"/>
                      <a:pt x="0" y="2"/>
                    </a:cubicBezTo>
                    <a:cubicBezTo>
                      <a:pt x="0" y="2"/>
                      <a:pt x="0" y="2"/>
                      <a:pt x="0" y="2"/>
                    </a:cubicBezTo>
                    <a:cubicBezTo>
                      <a:pt x="0" y="0"/>
                      <a:pt x="0" y="0"/>
                      <a:pt x="0" y="0"/>
                    </a:cubicBezTo>
                    <a:cubicBezTo>
                      <a:pt x="3" y="0"/>
                      <a:pt x="3" y="0"/>
                      <a:pt x="3" y="0"/>
                    </a:cubicBezTo>
                    <a:cubicBezTo>
                      <a:pt x="3" y="0"/>
                      <a:pt x="3" y="0"/>
                      <a:pt x="3" y="0"/>
                    </a:cubicBezTo>
                    <a:cubicBezTo>
                      <a:pt x="3" y="0"/>
                      <a:pt x="3" y="0"/>
                      <a:pt x="3" y="1"/>
                    </a:cubicBezTo>
                    <a:cubicBezTo>
                      <a:pt x="3" y="1"/>
                      <a:pt x="3" y="1"/>
                      <a:pt x="3" y="1"/>
                    </a:cubicBezTo>
                    <a:cubicBezTo>
                      <a:pt x="4" y="1"/>
                      <a:pt x="4" y="1"/>
                      <a:pt x="4" y="2"/>
                    </a:cubicBezTo>
                    <a:cubicBezTo>
                      <a:pt x="4" y="2"/>
                      <a:pt x="4" y="2"/>
                      <a:pt x="4" y="2"/>
                    </a:cubicBezTo>
                    <a:cubicBezTo>
                      <a:pt x="4" y="3"/>
                      <a:pt x="4" y="3"/>
                      <a:pt x="4" y="3"/>
                    </a:cubicBezTo>
                    <a:cubicBezTo>
                      <a:pt x="3" y="3"/>
                      <a:pt x="3" y="3"/>
                      <a:pt x="3"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7" name="Freeform 10"/>
              <p:cNvSpPr/>
              <p:nvPr/>
            </p:nvSpPr>
            <p:spPr bwMode="auto">
              <a:xfrm>
                <a:off x="3978" y="1503"/>
                <a:ext cx="40" cy="40"/>
              </a:xfrm>
              <a:custGeom>
                <a:avLst/>
                <a:gdLst>
                  <a:gd name="T0" fmla="*/ 5 w 9"/>
                  <a:gd name="T1" fmla="*/ 9 h 9"/>
                  <a:gd name="T2" fmla="*/ 4 w 9"/>
                  <a:gd name="T3" fmla="*/ 9 h 9"/>
                  <a:gd name="T4" fmla="*/ 3 w 9"/>
                  <a:gd name="T5" fmla="*/ 9 h 9"/>
                  <a:gd name="T6" fmla="*/ 2 w 9"/>
                  <a:gd name="T7" fmla="*/ 8 h 9"/>
                  <a:gd name="T8" fmla="*/ 2 w 9"/>
                  <a:gd name="T9" fmla="*/ 7 h 9"/>
                  <a:gd name="T10" fmla="*/ 2 w 9"/>
                  <a:gd name="T11" fmla="*/ 7 h 9"/>
                  <a:gd name="T12" fmla="*/ 2 w 9"/>
                  <a:gd name="T13" fmla="*/ 7 h 9"/>
                  <a:gd name="T14" fmla="*/ 1 w 9"/>
                  <a:gd name="T15" fmla="*/ 7 h 9"/>
                  <a:gd name="T16" fmla="*/ 1 w 9"/>
                  <a:gd name="T17" fmla="*/ 7 h 9"/>
                  <a:gd name="T18" fmla="*/ 1 w 9"/>
                  <a:gd name="T19" fmla="*/ 6 h 9"/>
                  <a:gd name="T20" fmla="*/ 1 w 9"/>
                  <a:gd name="T21" fmla="*/ 6 h 9"/>
                  <a:gd name="T22" fmla="*/ 1 w 9"/>
                  <a:gd name="T23" fmla="*/ 6 h 9"/>
                  <a:gd name="T24" fmla="*/ 1 w 9"/>
                  <a:gd name="T25" fmla="*/ 6 h 9"/>
                  <a:gd name="T26" fmla="*/ 0 w 9"/>
                  <a:gd name="T27" fmla="*/ 6 h 9"/>
                  <a:gd name="T28" fmla="*/ 0 w 9"/>
                  <a:gd name="T29" fmla="*/ 4 h 9"/>
                  <a:gd name="T30" fmla="*/ 0 w 9"/>
                  <a:gd name="T31" fmla="*/ 4 h 9"/>
                  <a:gd name="T32" fmla="*/ 0 w 9"/>
                  <a:gd name="T33" fmla="*/ 3 h 9"/>
                  <a:gd name="T34" fmla="*/ 1 w 9"/>
                  <a:gd name="T35" fmla="*/ 3 h 9"/>
                  <a:gd name="T36" fmla="*/ 2 w 9"/>
                  <a:gd name="T37" fmla="*/ 3 h 9"/>
                  <a:gd name="T38" fmla="*/ 2 w 9"/>
                  <a:gd name="T39" fmla="*/ 3 h 9"/>
                  <a:gd name="T40" fmla="*/ 2 w 9"/>
                  <a:gd name="T41" fmla="*/ 3 h 9"/>
                  <a:gd name="T42" fmla="*/ 2 w 9"/>
                  <a:gd name="T43" fmla="*/ 3 h 9"/>
                  <a:gd name="T44" fmla="*/ 2 w 9"/>
                  <a:gd name="T45" fmla="*/ 3 h 9"/>
                  <a:gd name="T46" fmla="*/ 2 w 9"/>
                  <a:gd name="T47" fmla="*/ 2 h 9"/>
                  <a:gd name="T48" fmla="*/ 2 w 9"/>
                  <a:gd name="T49" fmla="*/ 2 h 9"/>
                  <a:gd name="T50" fmla="*/ 3 w 9"/>
                  <a:gd name="T51" fmla="*/ 2 h 9"/>
                  <a:gd name="T52" fmla="*/ 3 w 9"/>
                  <a:gd name="T53" fmla="*/ 2 h 9"/>
                  <a:gd name="T54" fmla="*/ 3 w 9"/>
                  <a:gd name="T55" fmla="*/ 2 h 9"/>
                  <a:gd name="T56" fmla="*/ 4 w 9"/>
                  <a:gd name="T57" fmla="*/ 2 h 9"/>
                  <a:gd name="T58" fmla="*/ 4 w 9"/>
                  <a:gd name="T59" fmla="*/ 1 h 9"/>
                  <a:gd name="T60" fmla="*/ 4 w 9"/>
                  <a:gd name="T61" fmla="*/ 1 h 9"/>
                  <a:gd name="T62" fmla="*/ 4 w 9"/>
                  <a:gd name="T63" fmla="*/ 0 h 9"/>
                  <a:gd name="T64" fmla="*/ 5 w 9"/>
                  <a:gd name="T65" fmla="*/ 0 h 9"/>
                  <a:gd name="T66" fmla="*/ 5 w 9"/>
                  <a:gd name="T67" fmla="*/ 0 h 9"/>
                  <a:gd name="T68" fmla="*/ 5 w 9"/>
                  <a:gd name="T69" fmla="*/ 0 h 9"/>
                  <a:gd name="T70" fmla="*/ 5 w 9"/>
                  <a:gd name="T71" fmla="*/ 0 h 9"/>
                  <a:gd name="T72" fmla="*/ 7 w 9"/>
                  <a:gd name="T73" fmla="*/ 1 h 9"/>
                  <a:gd name="T74" fmla="*/ 8 w 9"/>
                  <a:gd name="T75" fmla="*/ 1 h 9"/>
                  <a:gd name="T76" fmla="*/ 8 w 9"/>
                  <a:gd name="T77" fmla="*/ 1 h 9"/>
                  <a:gd name="T78" fmla="*/ 9 w 9"/>
                  <a:gd name="T79" fmla="*/ 1 h 9"/>
                  <a:gd name="T80" fmla="*/ 9 w 9"/>
                  <a:gd name="T81" fmla="*/ 2 h 9"/>
                  <a:gd name="T82" fmla="*/ 9 w 9"/>
                  <a:gd name="T83" fmla="*/ 3 h 9"/>
                  <a:gd name="T84" fmla="*/ 8 w 9"/>
                  <a:gd name="T85" fmla="*/ 4 h 9"/>
                  <a:gd name="T86" fmla="*/ 8 w 9"/>
                  <a:gd name="T87" fmla="*/ 4 h 9"/>
                  <a:gd name="T88" fmla="*/ 8 w 9"/>
                  <a:gd name="T89" fmla="*/ 4 h 9"/>
                  <a:gd name="T90" fmla="*/ 8 w 9"/>
                  <a:gd name="T91" fmla="*/ 5 h 9"/>
                  <a:gd name="T92" fmla="*/ 8 w 9"/>
                  <a:gd name="T93" fmla="*/ 5 h 9"/>
                  <a:gd name="T94" fmla="*/ 8 w 9"/>
                  <a:gd name="T95" fmla="*/ 8 h 9"/>
                  <a:gd name="T96" fmla="*/ 7 w 9"/>
                  <a:gd name="T97" fmla="*/ 8 h 9"/>
                  <a:gd name="T98" fmla="*/ 7 w 9"/>
                  <a:gd name="T99" fmla="*/ 8 h 9"/>
                  <a:gd name="T100" fmla="*/ 6 w 9"/>
                  <a:gd name="T101" fmla="*/ 8 h 9"/>
                  <a:gd name="T102" fmla="*/ 6 w 9"/>
                  <a:gd name="T103" fmla="*/ 9 h 9"/>
                  <a:gd name="T104" fmla="*/ 5 w 9"/>
                  <a:gd name="T10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9">
                    <a:moveTo>
                      <a:pt x="5" y="9"/>
                    </a:moveTo>
                    <a:cubicBezTo>
                      <a:pt x="4" y="9"/>
                      <a:pt x="4" y="9"/>
                      <a:pt x="4" y="9"/>
                    </a:cubicBezTo>
                    <a:cubicBezTo>
                      <a:pt x="4" y="9"/>
                      <a:pt x="4" y="9"/>
                      <a:pt x="3" y="9"/>
                    </a:cubicBezTo>
                    <a:cubicBezTo>
                      <a:pt x="3" y="9"/>
                      <a:pt x="2" y="9"/>
                      <a:pt x="2" y="8"/>
                    </a:cubicBezTo>
                    <a:cubicBezTo>
                      <a:pt x="2" y="8"/>
                      <a:pt x="2" y="8"/>
                      <a:pt x="2" y="7"/>
                    </a:cubicBezTo>
                    <a:cubicBezTo>
                      <a:pt x="2" y="7"/>
                      <a:pt x="2" y="7"/>
                      <a:pt x="2" y="7"/>
                    </a:cubicBezTo>
                    <a:cubicBezTo>
                      <a:pt x="2" y="7"/>
                      <a:pt x="2" y="7"/>
                      <a:pt x="2" y="7"/>
                    </a:cubicBezTo>
                    <a:cubicBezTo>
                      <a:pt x="2" y="7"/>
                      <a:pt x="2" y="7"/>
                      <a:pt x="1" y="7"/>
                    </a:cubicBezTo>
                    <a:cubicBezTo>
                      <a:pt x="1" y="7"/>
                      <a:pt x="1" y="7"/>
                      <a:pt x="1" y="7"/>
                    </a:cubicBezTo>
                    <a:cubicBezTo>
                      <a:pt x="1" y="6"/>
                      <a:pt x="1" y="6"/>
                      <a:pt x="1" y="6"/>
                    </a:cubicBezTo>
                    <a:cubicBezTo>
                      <a:pt x="1" y="6"/>
                      <a:pt x="1" y="6"/>
                      <a:pt x="1" y="6"/>
                    </a:cubicBezTo>
                    <a:cubicBezTo>
                      <a:pt x="1" y="6"/>
                      <a:pt x="1" y="6"/>
                      <a:pt x="1" y="6"/>
                    </a:cubicBezTo>
                    <a:cubicBezTo>
                      <a:pt x="1" y="6"/>
                      <a:pt x="1" y="6"/>
                      <a:pt x="1" y="6"/>
                    </a:cubicBezTo>
                    <a:cubicBezTo>
                      <a:pt x="0" y="6"/>
                      <a:pt x="0" y="6"/>
                      <a:pt x="0" y="6"/>
                    </a:cubicBezTo>
                    <a:cubicBezTo>
                      <a:pt x="0" y="4"/>
                      <a:pt x="0" y="4"/>
                      <a:pt x="0" y="4"/>
                    </a:cubicBezTo>
                    <a:cubicBezTo>
                      <a:pt x="0" y="4"/>
                      <a:pt x="0" y="4"/>
                      <a:pt x="0" y="4"/>
                    </a:cubicBezTo>
                    <a:cubicBezTo>
                      <a:pt x="0" y="4"/>
                      <a:pt x="0" y="4"/>
                      <a:pt x="0" y="3"/>
                    </a:cubicBezTo>
                    <a:cubicBezTo>
                      <a:pt x="0" y="3"/>
                      <a:pt x="1" y="3"/>
                      <a:pt x="1"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4" y="2"/>
                      <a:pt x="4" y="2"/>
                      <a:pt x="4" y="2"/>
                    </a:cubicBezTo>
                    <a:cubicBezTo>
                      <a:pt x="4" y="1"/>
                      <a:pt x="4" y="1"/>
                      <a:pt x="4" y="1"/>
                    </a:cubicBezTo>
                    <a:cubicBezTo>
                      <a:pt x="4" y="1"/>
                      <a:pt x="4" y="1"/>
                      <a:pt x="4" y="1"/>
                    </a:cubicBezTo>
                    <a:cubicBezTo>
                      <a:pt x="4" y="1"/>
                      <a:pt x="4" y="0"/>
                      <a:pt x="4" y="0"/>
                    </a:cubicBezTo>
                    <a:cubicBezTo>
                      <a:pt x="5" y="0"/>
                      <a:pt x="5" y="0"/>
                      <a:pt x="5" y="0"/>
                    </a:cubicBezTo>
                    <a:cubicBezTo>
                      <a:pt x="5" y="0"/>
                      <a:pt x="5" y="0"/>
                      <a:pt x="5" y="0"/>
                    </a:cubicBezTo>
                    <a:cubicBezTo>
                      <a:pt x="5" y="0"/>
                      <a:pt x="5" y="0"/>
                      <a:pt x="5" y="0"/>
                    </a:cubicBezTo>
                    <a:cubicBezTo>
                      <a:pt x="5" y="0"/>
                      <a:pt x="5" y="0"/>
                      <a:pt x="5" y="0"/>
                    </a:cubicBezTo>
                    <a:cubicBezTo>
                      <a:pt x="6" y="0"/>
                      <a:pt x="7" y="0"/>
                      <a:pt x="7" y="1"/>
                    </a:cubicBezTo>
                    <a:cubicBezTo>
                      <a:pt x="7" y="1"/>
                      <a:pt x="8" y="1"/>
                      <a:pt x="8" y="1"/>
                    </a:cubicBezTo>
                    <a:cubicBezTo>
                      <a:pt x="8" y="1"/>
                      <a:pt x="8" y="1"/>
                      <a:pt x="8" y="1"/>
                    </a:cubicBezTo>
                    <a:cubicBezTo>
                      <a:pt x="9" y="1"/>
                      <a:pt x="9" y="1"/>
                      <a:pt x="9" y="1"/>
                    </a:cubicBezTo>
                    <a:cubicBezTo>
                      <a:pt x="9" y="2"/>
                      <a:pt x="9" y="2"/>
                      <a:pt x="9" y="2"/>
                    </a:cubicBezTo>
                    <a:cubicBezTo>
                      <a:pt x="9" y="3"/>
                      <a:pt x="9" y="3"/>
                      <a:pt x="9" y="3"/>
                    </a:cubicBezTo>
                    <a:cubicBezTo>
                      <a:pt x="9" y="3"/>
                      <a:pt x="8" y="3"/>
                      <a:pt x="8" y="4"/>
                    </a:cubicBezTo>
                    <a:cubicBezTo>
                      <a:pt x="8" y="4"/>
                      <a:pt x="8" y="4"/>
                      <a:pt x="8" y="4"/>
                    </a:cubicBezTo>
                    <a:cubicBezTo>
                      <a:pt x="8" y="4"/>
                      <a:pt x="8" y="4"/>
                      <a:pt x="8" y="4"/>
                    </a:cubicBezTo>
                    <a:cubicBezTo>
                      <a:pt x="8" y="4"/>
                      <a:pt x="8" y="4"/>
                      <a:pt x="8" y="5"/>
                    </a:cubicBezTo>
                    <a:cubicBezTo>
                      <a:pt x="8" y="5"/>
                      <a:pt x="8" y="5"/>
                      <a:pt x="8" y="5"/>
                    </a:cubicBezTo>
                    <a:cubicBezTo>
                      <a:pt x="9" y="6"/>
                      <a:pt x="9" y="7"/>
                      <a:pt x="8" y="8"/>
                    </a:cubicBezTo>
                    <a:cubicBezTo>
                      <a:pt x="7" y="8"/>
                      <a:pt x="7" y="8"/>
                      <a:pt x="7" y="8"/>
                    </a:cubicBezTo>
                    <a:cubicBezTo>
                      <a:pt x="7" y="8"/>
                      <a:pt x="7" y="8"/>
                      <a:pt x="7" y="8"/>
                    </a:cubicBezTo>
                    <a:cubicBezTo>
                      <a:pt x="7" y="8"/>
                      <a:pt x="6" y="8"/>
                      <a:pt x="6" y="8"/>
                    </a:cubicBezTo>
                    <a:cubicBezTo>
                      <a:pt x="6" y="9"/>
                      <a:pt x="6" y="9"/>
                      <a:pt x="6" y="9"/>
                    </a:cubicBezTo>
                    <a:cubicBezTo>
                      <a:pt x="6" y="9"/>
                      <a:pt x="5"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8" name="Freeform 11"/>
              <p:cNvSpPr/>
              <p:nvPr/>
            </p:nvSpPr>
            <p:spPr bwMode="auto">
              <a:xfrm>
                <a:off x="4013" y="1512"/>
                <a:ext cx="27" cy="22"/>
              </a:xfrm>
              <a:custGeom>
                <a:avLst/>
                <a:gdLst>
                  <a:gd name="T0" fmla="*/ 3 w 6"/>
                  <a:gd name="T1" fmla="*/ 5 h 5"/>
                  <a:gd name="T2" fmla="*/ 3 w 6"/>
                  <a:gd name="T3" fmla="*/ 5 h 5"/>
                  <a:gd name="T4" fmla="*/ 3 w 6"/>
                  <a:gd name="T5" fmla="*/ 4 h 5"/>
                  <a:gd name="T6" fmla="*/ 3 w 6"/>
                  <a:gd name="T7" fmla="*/ 4 h 5"/>
                  <a:gd name="T8" fmla="*/ 2 w 6"/>
                  <a:gd name="T9" fmla="*/ 4 h 5"/>
                  <a:gd name="T10" fmla="*/ 2 w 6"/>
                  <a:gd name="T11" fmla="*/ 4 h 5"/>
                  <a:gd name="T12" fmla="*/ 1 w 6"/>
                  <a:gd name="T13" fmla="*/ 3 h 5"/>
                  <a:gd name="T14" fmla="*/ 1 w 6"/>
                  <a:gd name="T15" fmla="*/ 2 h 5"/>
                  <a:gd name="T16" fmla="*/ 0 w 6"/>
                  <a:gd name="T17" fmla="*/ 2 h 5"/>
                  <a:gd name="T18" fmla="*/ 1 w 6"/>
                  <a:gd name="T19" fmla="*/ 1 h 5"/>
                  <a:gd name="T20" fmla="*/ 3 w 6"/>
                  <a:gd name="T21" fmla="*/ 0 h 5"/>
                  <a:gd name="T22" fmla="*/ 4 w 6"/>
                  <a:gd name="T23" fmla="*/ 0 h 5"/>
                  <a:gd name="T24" fmla="*/ 5 w 6"/>
                  <a:gd name="T25" fmla="*/ 0 h 5"/>
                  <a:gd name="T26" fmla="*/ 5 w 6"/>
                  <a:gd name="T27" fmla="*/ 0 h 5"/>
                  <a:gd name="T28" fmla="*/ 5 w 6"/>
                  <a:gd name="T29" fmla="*/ 1 h 5"/>
                  <a:gd name="T30" fmla="*/ 5 w 6"/>
                  <a:gd name="T31" fmla="*/ 1 h 5"/>
                  <a:gd name="T32" fmla="*/ 5 w 6"/>
                  <a:gd name="T33" fmla="*/ 1 h 5"/>
                  <a:gd name="T34" fmla="*/ 6 w 6"/>
                  <a:gd name="T35" fmla="*/ 1 h 5"/>
                  <a:gd name="T36" fmla="*/ 6 w 6"/>
                  <a:gd name="T37" fmla="*/ 1 h 5"/>
                  <a:gd name="T38" fmla="*/ 6 w 6"/>
                  <a:gd name="T39" fmla="*/ 2 h 5"/>
                  <a:gd name="T40" fmla="*/ 6 w 6"/>
                  <a:gd name="T41" fmla="*/ 2 h 5"/>
                  <a:gd name="T42" fmla="*/ 6 w 6"/>
                  <a:gd name="T43" fmla="*/ 4 h 5"/>
                  <a:gd name="T44" fmla="*/ 4 w 6"/>
                  <a:gd name="T45" fmla="*/ 5 h 5"/>
                  <a:gd name="T46" fmla="*/ 3 w 6"/>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 h="5">
                    <a:moveTo>
                      <a:pt x="3" y="5"/>
                    </a:moveTo>
                    <a:cubicBezTo>
                      <a:pt x="3" y="5"/>
                      <a:pt x="3" y="5"/>
                      <a:pt x="3" y="5"/>
                    </a:cubicBezTo>
                    <a:cubicBezTo>
                      <a:pt x="3" y="4"/>
                      <a:pt x="3" y="4"/>
                      <a:pt x="3" y="4"/>
                    </a:cubicBezTo>
                    <a:cubicBezTo>
                      <a:pt x="3" y="4"/>
                      <a:pt x="3" y="4"/>
                      <a:pt x="3" y="4"/>
                    </a:cubicBezTo>
                    <a:cubicBezTo>
                      <a:pt x="2" y="4"/>
                      <a:pt x="2" y="4"/>
                      <a:pt x="2" y="4"/>
                    </a:cubicBezTo>
                    <a:cubicBezTo>
                      <a:pt x="2" y="4"/>
                      <a:pt x="2" y="4"/>
                      <a:pt x="2" y="4"/>
                    </a:cubicBezTo>
                    <a:cubicBezTo>
                      <a:pt x="2" y="3"/>
                      <a:pt x="2" y="3"/>
                      <a:pt x="1" y="3"/>
                    </a:cubicBezTo>
                    <a:cubicBezTo>
                      <a:pt x="1" y="3"/>
                      <a:pt x="1" y="3"/>
                      <a:pt x="1" y="2"/>
                    </a:cubicBezTo>
                    <a:cubicBezTo>
                      <a:pt x="1" y="2"/>
                      <a:pt x="0" y="2"/>
                      <a:pt x="0" y="2"/>
                    </a:cubicBezTo>
                    <a:cubicBezTo>
                      <a:pt x="0" y="2"/>
                      <a:pt x="0" y="1"/>
                      <a:pt x="1" y="1"/>
                    </a:cubicBezTo>
                    <a:cubicBezTo>
                      <a:pt x="1" y="0"/>
                      <a:pt x="2" y="0"/>
                      <a:pt x="3" y="0"/>
                    </a:cubicBezTo>
                    <a:cubicBezTo>
                      <a:pt x="3" y="0"/>
                      <a:pt x="4" y="0"/>
                      <a:pt x="4" y="0"/>
                    </a:cubicBezTo>
                    <a:cubicBezTo>
                      <a:pt x="4" y="0"/>
                      <a:pt x="4" y="0"/>
                      <a:pt x="5" y="0"/>
                    </a:cubicBezTo>
                    <a:cubicBezTo>
                      <a:pt x="5" y="0"/>
                      <a:pt x="5" y="0"/>
                      <a:pt x="5" y="0"/>
                    </a:cubicBezTo>
                    <a:cubicBezTo>
                      <a:pt x="5" y="1"/>
                      <a:pt x="5" y="1"/>
                      <a:pt x="5" y="1"/>
                    </a:cubicBezTo>
                    <a:cubicBezTo>
                      <a:pt x="5" y="1"/>
                      <a:pt x="5" y="1"/>
                      <a:pt x="5" y="1"/>
                    </a:cubicBezTo>
                    <a:cubicBezTo>
                      <a:pt x="5" y="1"/>
                      <a:pt x="5" y="1"/>
                      <a:pt x="5" y="1"/>
                    </a:cubicBezTo>
                    <a:cubicBezTo>
                      <a:pt x="5" y="1"/>
                      <a:pt x="5" y="1"/>
                      <a:pt x="6" y="1"/>
                    </a:cubicBezTo>
                    <a:cubicBezTo>
                      <a:pt x="6" y="1"/>
                      <a:pt x="6" y="1"/>
                      <a:pt x="6" y="1"/>
                    </a:cubicBezTo>
                    <a:cubicBezTo>
                      <a:pt x="6" y="2"/>
                      <a:pt x="6" y="2"/>
                      <a:pt x="6" y="2"/>
                    </a:cubicBezTo>
                    <a:cubicBezTo>
                      <a:pt x="6" y="2"/>
                      <a:pt x="6" y="2"/>
                      <a:pt x="6" y="2"/>
                    </a:cubicBezTo>
                    <a:cubicBezTo>
                      <a:pt x="6" y="3"/>
                      <a:pt x="6" y="4"/>
                      <a:pt x="6" y="4"/>
                    </a:cubicBezTo>
                    <a:cubicBezTo>
                      <a:pt x="6" y="5"/>
                      <a:pt x="5" y="5"/>
                      <a:pt x="4" y="5"/>
                    </a:cubicBezTo>
                    <a:lnTo>
                      <a:pt x="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9" name="Freeform 12"/>
              <p:cNvSpPr/>
              <p:nvPr/>
            </p:nvSpPr>
            <p:spPr bwMode="auto">
              <a:xfrm>
                <a:off x="4013" y="1534"/>
                <a:ext cx="27" cy="17"/>
              </a:xfrm>
              <a:custGeom>
                <a:avLst/>
                <a:gdLst>
                  <a:gd name="T0" fmla="*/ 6 w 6"/>
                  <a:gd name="T1" fmla="*/ 4 h 4"/>
                  <a:gd name="T2" fmla="*/ 5 w 6"/>
                  <a:gd name="T3" fmla="*/ 4 h 4"/>
                  <a:gd name="T4" fmla="*/ 2 w 6"/>
                  <a:gd name="T5" fmla="*/ 4 h 4"/>
                  <a:gd name="T6" fmla="*/ 2 w 6"/>
                  <a:gd name="T7" fmla="*/ 3 h 4"/>
                  <a:gd name="T8" fmla="*/ 0 w 6"/>
                  <a:gd name="T9" fmla="*/ 3 h 4"/>
                  <a:gd name="T10" fmla="*/ 0 w 6"/>
                  <a:gd name="T11" fmla="*/ 1 h 4"/>
                  <a:gd name="T12" fmla="*/ 0 w 6"/>
                  <a:gd name="T13" fmla="*/ 1 h 4"/>
                  <a:gd name="T14" fmla="*/ 1 w 6"/>
                  <a:gd name="T15" fmla="*/ 0 h 4"/>
                  <a:gd name="T16" fmla="*/ 1 w 6"/>
                  <a:gd name="T17" fmla="*/ 0 h 4"/>
                  <a:gd name="T18" fmla="*/ 4 w 6"/>
                  <a:gd name="T19" fmla="*/ 0 h 4"/>
                  <a:gd name="T20" fmla="*/ 4 w 6"/>
                  <a:gd name="T21" fmla="*/ 0 h 4"/>
                  <a:gd name="T22" fmla="*/ 4 w 6"/>
                  <a:gd name="T23" fmla="*/ 1 h 4"/>
                  <a:gd name="T24" fmla="*/ 5 w 6"/>
                  <a:gd name="T25" fmla="*/ 1 h 4"/>
                  <a:gd name="T26" fmla="*/ 5 w 6"/>
                  <a:gd name="T27" fmla="*/ 1 h 4"/>
                  <a:gd name="T28" fmla="*/ 5 w 6"/>
                  <a:gd name="T29" fmla="*/ 1 h 4"/>
                  <a:gd name="T30" fmla="*/ 6 w 6"/>
                  <a:gd name="T31" fmla="*/ 2 h 4"/>
                  <a:gd name="T32" fmla="*/ 6 w 6"/>
                  <a:gd name="T33" fmla="*/ 3 h 4"/>
                  <a:gd name="T34" fmla="*/ 6 w 6"/>
                  <a:gd name="T35" fmla="*/ 3 h 4"/>
                  <a:gd name="T36" fmla="*/ 6 w 6"/>
                  <a:gd name="T37" fmla="*/ 4 h 4"/>
                  <a:gd name="T38" fmla="*/ 6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6" y="4"/>
                    </a:moveTo>
                    <a:cubicBezTo>
                      <a:pt x="5" y="4"/>
                      <a:pt x="5" y="4"/>
                      <a:pt x="5" y="4"/>
                    </a:cubicBezTo>
                    <a:cubicBezTo>
                      <a:pt x="2" y="4"/>
                      <a:pt x="2" y="4"/>
                      <a:pt x="2" y="4"/>
                    </a:cubicBezTo>
                    <a:cubicBezTo>
                      <a:pt x="2" y="3"/>
                      <a:pt x="2" y="3"/>
                      <a:pt x="2" y="3"/>
                    </a:cubicBezTo>
                    <a:cubicBezTo>
                      <a:pt x="0" y="3"/>
                      <a:pt x="0" y="3"/>
                      <a:pt x="0" y="3"/>
                    </a:cubicBezTo>
                    <a:cubicBezTo>
                      <a:pt x="0" y="1"/>
                      <a:pt x="0" y="1"/>
                      <a:pt x="0" y="1"/>
                    </a:cubicBezTo>
                    <a:cubicBezTo>
                      <a:pt x="0" y="1"/>
                      <a:pt x="0" y="1"/>
                      <a:pt x="0" y="1"/>
                    </a:cubicBezTo>
                    <a:cubicBezTo>
                      <a:pt x="0" y="1"/>
                      <a:pt x="0" y="0"/>
                      <a:pt x="1" y="0"/>
                    </a:cubicBezTo>
                    <a:cubicBezTo>
                      <a:pt x="1" y="0"/>
                      <a:pt x="1" y="0"/>
                      <a:pt x="1" y="0"/>
                    </a:cubicBezTo>
                    <a:cubicBezTo>
                      <a:pt x="4" y="0"/>
                      <a:pt x="4" y="0"/>
                      <a:pt x="4" y="0"/>
                    </a:cubicBezTo>
                    <a:cubicBezTo>
                      <a:pt x="4" y="0"/>
                      <a:pt x="4" y="0"/>
                      <a:pt x="4" y="0"/>
                    </a:cubicBezTo>
                    <a:cubicBezTo>
                      <a:pt x="4" y="1"/>
                      <a:pt x="4" y="1"/>
                      <a:pt x="4" y="1"/>
                    </a:cubicBezTo>
                    <a:cubicBezTo>
                      <a:pt x="5" y="1"/>
                      <a:pt x="5" y="1"/>
                      <a:pt x="5" y="1"/>
                    </a:cubicBezTo>
                    <a:cubicBezTo>
                      <a:pt x="5" y="1"/>
                      <a:pt x="5" y="1"/>
                      <a:pt x="5" y="1"/>
                    </a:cubicBezTo>
                    <a:cubicBezTo>
                      <a:pt x="5" y="1"/>
                      <a:pt x="5" y="1"/>
                      <a:pt x="5" y="1"/>
                    </a:cubicBezTo>
                    <a:cubicBezTo>
                      <a:pt x="6" y="1"/>
                      <a:pt x="6" y="1"/>
                      <a:pt x="6" y="2"/>
                    </a:cubicBezTo>
                    <a:cubicBezTo>
                      <a:pt x="6" y="2"/>
                      <a:pt x="6" y="3"/>
                      <a:pt x="6" y="3"/>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0" name="Freeform 13"/>
              <p:cNvSpPr/>
              <p:nvPr/>
            </p:nvSpPr>
            <p:spPr bwMode="auto">
              <a:xfrm>
                <a:off x="3780" y="1468"/>
                <a:ext cx="97" cy="66"/>
              </a:xfrm>
              <a:custGeom>
                <a:avLst/>
                <a:gdLst>
                  <a:gd name="T0" fmla="*/ 7 w 22"/>
                  <a:gd name="T1" fmla="*/ 15 h 15"/>
                  <a:gd name="T2" fmla="*/ 3 w 22"/>
                  <a:gd name="T3" fmla="*/ 15 h 15"/>
                  <a:gd name="T4" fmla="*/ 1 w 22"/>
                  <a:gd name="T5" fmla="*/ 13 h 15"/>
                  <a:gd name="T6" fmla="*/ 0 w 22"/>
                  <a:gd name="T7" fmla="*/ 11 h 15"/>
                  <a:gd name="T8" fmla="*/ 0 w 22"/>
                  <a:gd name="T9" fmla="*/ 9 h 15"/>
                  <a:gd name="T10" fmla="*/ 2 w 22"/>
                  <a:gd name="T11" fmla="*/ 8 h 15"/>
                  <a:gd name="T12" fmla="*/ 3 w 22"/>
                  <a:gd name="T13" fmla="*/ 7 h 15"/>
                  <a:gd name="T14" fmla="*/ 3 w 22"/>
                  <a:gd name="T15" fmla="*/ 6 h 15"/>
                  <a:gd name="T16" fmla="*/ 3 w 22"/>
                  <a:gd name="T17" fmla="*/ 4 h 15"/>
                  <a:gd name="T18" fmla="*/ 2 w 22"/>
                  <a:gd name="T19" fmla="*/ 3 h 15"/>
                  <a:gd name="T20" fmla="*/ 1 w 22"/>
                  <a:gd name="T21" fmla="*/ 1 h 15"/>
                  <a:gd name="T22" fmla="*/ 9 w 22"/>
                  <a:gd name="T23" fmla="*/ 0 h 15"/>
                  <a:gd name="T24" fmla="*/ 20 w 22"/>
                  <a:gd name="T25" fmla="*/ 0 h 15"/>
                  <a:gd name="T26" fmla="*/ 22 w 22"/>
                  <a:gd name="T27" fmla="*/ 0 h 15"/>
                  <a:gd name="T28" fmla="*/ 22 w 22"/>
                  <a:gd name="T29" fmla="*/ 1 h 15"/>
                  <a:gd name="T30" fmla="*/ 22 w 22"/>
                  <a:gd name="T31" fmla="*/ 2 h 15"/>
                  <a:gd name="T32" fmla="*/ 21 w 22"/>
                  <a:gd name="T33" fmla="*/ 3 h 15"/>
                  <a:gd name="T34" fmla="*/ 20 w 22"/>
                  <a:gd name="T35" fmla="*/ 6 h 15"/>
                  <a:gd name="T36" fmla="*/ 21 w 22"/>
                  <a:gd name="T37" fmla="*/ 6 h 15"/>
                  <a:gd name="T38" fmla="*/ 19 w 22"/>
                  <a:gd name="T39" fmla="*/ 8 h 15"/>
                  <a:gd name="T40" fmla="*/ 19 w 22"/>
                  <a:gd name="T41" fmla="*/ 8 h 15"/>
                  <a:gd name="T42" fmla="*/ 18 w 22"/>
                  <a:gd name="T43" fmla="*/ 9 h 15"/>
                  <a:gd name="T44" fmla="*/ 17 w 22"/>
                  <a:gd name="T45" fmla="*/ 9 h 15"/>
                  <a:gd name="T46" fmla="*/ 16 w 22"/>
                  <a:gd name="T47" fmla="*/ 10 h 15"/>
                  <a:gd name="T48" fmla="*/ 14 w 22"/>
                  <a:gd name="T49" fmla="*/ 11 h 15"/>
                  <a:gd name="T50" fmla="*/ 14 w 22"/>
                  <a:gd name="T51" fmla="*/ 10 h 15"/>
                  <a:gd name="T52" fmla="*/ 13 w 22"/>
                  <a:gd name="T53" fmla="*/ 11 h 15"/>
                  <a:gd name="T54" fmla="*/ 11 w 22"/>
                  <a:gd name="T55" fmla="*/ 11 h 15"/>
                  <a:gd name="T56" fmla="*/ 10 w 22"/>
                  <a:gd name="T57" fmla="*/ 11 h 15"/>
                  <a:gd name="T58" fmla="*/ 9 w 22"/>
                  <a:gd name="T59" fmla="*/ 12 h 15"/>
                  <a:gd name="T60" fmla="*/ 9 w 22"/>
                  <a:gd name="T61" fmla="*/ 13 h 15"/>
                  <a:gd name="T62" fmla="*/ 8 w 22"/>
                  <a:gd name="T6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5">
                    <a:moveTo>
                      <a:pt x="8" y="15"/>
                    </a:moveTo>
                    <a:cubicBezTo>
                      <a:pt x="7" y="15"/>
                      <a:pt x="7" y="15"/>
                      <a:pt x="7" y="15"/>
                    </a:cubicBezTo>
                    <a:cubicBezTo>
                      <a:pt x="7" y="15"/>
                      <a:pt x="7" y="15"/>
                      <a:pt x="7" y="15"/>
                    </a:cubicBezTo>
                    <a:cubicBezTo>
                      <a:pt x="3" y="15"/>
                      <a:pt x="3" y="15"/>
                      <a:pt x="3" y="15"/>
                    </a:cubicBezTo>
                    <a:cubicBezTo>
                      <a:pt x="3" y="15"/>
                      <a:pt x="3" y="15"/>
                      <a:pt x="3" y="15"/>
                    </a:cubicBezTo>
                    <a:cubicBezTo>
                      <a:pt x="3" y="14"/>
                      <a:pt x="2" y="14"/>
                      <a:pt x="1" y="13"/>
                    </a:cubicBezTo>
                    <a:cubicBezTo>
                      <a:pt x="1" y="13"/>
                      <a:pt x="1" y="13"/>
                      <a:pt x="1" y="12"/>
                    </a:cubicBezTo>
                    <a:cubicBezTo>
                      <a:pt x="0" y="12"/>
                      <a:pt x="0" y="12"/>
                      <a:pt x="0" y="11"/>
                    </a:cubicBezTo>
                    <a:cubicBezTo>
                      <a:pt x="0" y="11"/>
                      <a:pt x="0" y="11"/>
                      <a:pt x="0" y="11"/>
                    </a:cubicBezTo>
                    <a:cubicBezTo>
                      <a:pt x="0" y="9"/>
                      <a:pt x="0" y="9"/>
                      <a:pt x="0" y="9"/>
                    </a:cubicBezTo>
                    <a:cubicBezTo>
                      <a:pt x="1" y="9"/>
                      <a:pt x="1" y="9"/>
                      <a:pt x="1" y="9"/>
                    </a:cubicBezTo>
                    <a:cubicBezTo>
                      <a:pt x="1" y="9"/>
                      <a:pt x="2" y="9"/>
                      <a:pt x="2" y="8"/>
                    </a:cubicBezTo>
                    <a:cubicBezTo>
                      <a:pt x="2" y="8"/>
                      <a:pt x="2" y="8"/>
                      <a:pt x="2" y="8"/>
                    </a:cubicBezTo>
                    <a:cubicBezTo>
                      <a:pt x="2" y="8"/>
                      <a:pt x="3" y="7"/>
                      <a:pt x="3" y="7"/>
                    </a:cubicBezTo>
                    <a:cubicBezTo>
                      <a:pt x="3" y="7"/>
                      <a:pt x="3" y="7"/>
                      <a:pt x="3" y="7"/>
                    </a:cubicBezTo>
                    <a:cubicBezTo>
                      <a:pt x="3" y="7"/>
                      <a:pt x="3" y="6"/>
                      <a:pt x="3" y="6"/>
                    </a:cubicBezTo>
                    <a:cubicBezTo>
                      <a:pt x="3" y="6"/>
                      <a:pt x="3" y="5"/>
                      <a:pt x="3" y="5"/>
                    </a:cubicBezTo>
                    <a:cubicBezTo>
                      <a:pt x="3" y="4"/>
                      <a:pt x="3" y="4"/>
                      <a:pt x="3" y="4"/>
                    </a:cubicBezTo>
                    <a:cubicBezTo>
                      <a:pt x="2" y="3"/>
                      <a:pt x="2" y="3"/>
                      <a:pt x="2" y="3"/>
                    </a:cubicBezTo>
                    <a:cubicBezTo>
                      <a:pt x="2" y="3"/>
                      <a:pt x="2" y="3"/>
                      <a:pt x="2" y="3"/>
                    </a:cubicBezTo>
                    <a:cubicBezTo>
                      <a:pt x="1" y="3"/>
                      <a:pt x="1" y="3"/>
                      <a:pt x="1" y="2"/>
                    </a:cubicBezTo>
                    <a:cubicBezTo>
                      <a:pt x="1" y="1"/>
                      <a:pt x="1" y="1"/>
                      <a:pt x="1" y="1"/>
                    </a:cubicBezTo>
                    <a:cubicBezTo>
                      <a:pt x="2" y="1"/>
                      <a:pt x="2" y="1"/>
                      <a:pt x="2" y="1"/>
                    </a:cubicBezTo>
                    <a:cubicBezTo>
                      <a:pt x="4" y="1"/>
                      <a:pt x="7" y="1"/>
                      <a:pt x="9" y="0"/>
                    </a:cubicBezTo>
                    <a:cubicBezTo>
                      <a:pt x="12" y="0"/>
                      <a:pt x="15" y="0"/>
                      <a:pt x="18" y="0"/>
                    </a:cubicBezTo>
                    <a:cubicBezTo>
                      <a:pt x="19" y="0"/>
                      <a:pt x="19" y="0"/>
                      <a:pt x="20" y="0"/>
                    </a:cubicBezTo>
                    <a:cubicBezTo>
                      <a:pt x="20" y="0"/>
                      <a:pt x="21" y="0"/>
                      <a:pt x="21" y="0"/>
                    </a:cubicBezTo>
                    <a:cubicBezTo>
                      <a:pt x="21" y="0"/>
                      <a:pt x="22" y="0"/>
                      <a:pt x="22" y="0"/>
                    </a:cubicBezTo>
                    <a:cubicBezTo>
                      <a:pt x="22" y="1"/>
                      <a:pt x="22" y="1"/>
                      <a:pt x="22" y="1"/>
                    </a:cubicBezTo>
                    <a:cubicBezTo>
                      <a:pt x="22" y="1"/>
                      <a:pt x="22" y="1"/>
                      <a:pt x="22" y="1"/>
                    </a:cubicBezTo>
                    <a:cubicBezTo>
                      <a:pt x="22" y="2"/>
                      <a:pt x="22" y="2"/>
                      <a:pt x="22" y="2"/>
                    </a:cubicBezTo>
                    <a:cubicBezTo>
                      <a:pt x="22" y="2"/>
                      <a:pt x="22" y="2"/>
                      <a:pt x="22" y="2"/>
                    </a:cubicBezTo>
                    <a:cubicBezTo>
                      <a:pt x="22" y="2"/>
                      <a:pt x="22" y="3"/>
                      <a:pt x="21" y="3"/>
                    </a:cubicBezTo>
                    <a:cubicBezTo>
                      <a:pt x="21" y="3"/>
                      <a:pt x="21" y="3"/>
                      <a:pt x="21" y="3"/>
                    </a:cubicBezTo>
                    <a:cubicBezTo>
                      <a:pt x="21" y="4"/>
                      <a:pt x="20" y="4"/>
                      <a:pt x="20" y="4"/>
                    </a:cubicBezTo>
                    <a:cubicBezTo>
                      <a:pt x="20" y="5"/>
                      <a:pt x="20" y="5"/>
                      <a:pt x="20" y="6"/>
                    </a:cubicBezTo>
                    <a:cubicBezTo>
                      <a:pt x="20" y="6"/>
                      <a:pt x="20" y="6"/>
                      <a:pt x="20" y="6"/>
                    </a:cubicBezTo>
                    <a:cubicBezTo>
                      <a:pt x="20" y="6"/>
                      <a:pt x="21" y="6"/>
                      <a:pt x="21" y="6"/>
                    </a:cubicBezTo>
                    <a:cubicBezTo>
                      <a:pt x="21" y="7"/>
                      <a:pt x="21" y="7"/>
                      <a:pt x="21" y="7"/>
                    </a:cubicBezTo>
                    <a:cubicBezTo>
                      <a:pt x="20" y="8"/>
                      <a:pt x="20" y="8"/>
                      <a:pt x="19" y="8"/>
                    </a:cubicBezTo>
                    <a:cubicBezTo>
                      <a:pt x="19" y="8"/>
                      <a:pt x="19" y="8"/>
                      <a:pt x="19" y="8"/>
                    </a:cubicBezTo>
                    <a:cubicBezTo>
                      <a:pt x="19" y="8"/>
                      <a:pt x="19" y="8"/>
                      <a:pt x="19" y="8"/>
                    </a:cubicBezTo>
                    <a:cubicBezTo>
                      <a:pt x="19" y="8"/>
                      <a:pt x="19" y="8"/>
                      <a:pt x="19" y="8"/>
                    </a:cubicBezTo>
                    <a:cubicBezTo>
                      <a:pt x="19" y="9"/>
                      <a:pt x="19" y="9"/>
                      <a:pt x="18" y="9"/>
                    </a:cubicBezTo>
                    <a:cubicBezTo>
                      <a:pt x="18" y="9"/>
                      <a:pt x="18" y="9"/>
                      <a:pt x="18" y="9"/>
                    </a:cubicBezTo>
                    <a:cubicBezTo>
                      <a:pt x="17" y="9"/>
                      <a:pt x="17" y="9"/>
                      <a:pt x="17" y="9"/>
                    </a:cubicBezTo>
                    <a:cubicBezTo>
                      <a:pt x="17" y="9"/>
                      <a:pt x="17" y="9"/>
                      <a:pt x="17" y="9"/>
                    </a:cubicBezTo>
                    <a:cubicBezTo>
                      <a:pt x="16" y="9"/>
                      <a:pt x="16" y="9"/>
                      <a:pt x="16" y="10"/>
                    </a:cubicBezTo>
                    <a:cubicBezTo>
                      <a:pt x="15" y="10"/>
                      <a:pt x="15" y="11"/>
                      <a:pt x="15" y="11"/>
                    </a:cubicBezTo>
                    <a:cubicBezTo>
                      <a:pt x="14" y="11"/>
                      <a:pt x="14" y="11"/>
                      <a:pt x="14" y="11"/>
                    </a:cubicBezTo>
                    <a:cubicBezTo>
                      <a:pt x="14" y="11"/>
                      <a:pt x="14" y="11"/>
                      <a:pt x="14" y="10"/>
                    </a:cubicBezTo>
                    <a:cubicBezTo>
                      <a:pt x="14" y="10"/>
                      <a:pt x="14" y="10"/>
                      <a:pt x="14" y="10"/>
                    </a:cubicBezTo>
                    <a:cubicBezTo>
                      <a:pt x="14" y="10"/>
                      <a:pt x="14" y="11"/>
                      <a:pt x="14" y="11"/>
                    </a:cubicBezTo>
                    <a:cubicBezTo>
                      <a:pt x="14" y="11"/>
                      <a:pt x="13" y="11"/>
                      <a:pt x="13" y="11"/>
                    </a:cubicBezTo>
                    <a:cubicBezTo>
                      <a:pt x="11" y="11"/>
                      <a:pt x="11" y="11"/>
                      <a:pt x="11" y="11"/>
                    </a:cubicBezTo>
                    <a:cubicBezTo>
                      <a:pt x="11" y="11"/>
                      <a:pt x="11" y="11"/>
                      <a:pt x="11" y="11"/>
                    </a:cubicBezTo>
                    <a:cubicBezTo>
                      <a:pt x="11" y="11"/>
                      <a:pt x="11" y="11"/>
                      <a:pt x="10" y="11"/>
                    </a:cubicBezTo>
                    <a:cubicBezTo>
                      <a:pt x="10" y="11"/>
                      <a:pt x="10" y="11"/>
                      <a:pt x="10" y="11"/>
                    </a:cubicBezTo>
                    <a:cubicBezTo>
                      <a:pt x="10" y="12"/>
                      <a:pt x="10" y="12"/>
                      <a:pt x="10" y="12"/>
                    </a:cubicBezTo>
                    <a:cubicBezTo>
                      <a:pt x="10" y="12"/>
                      <a:pt x="10" y="12"/>
                      <a:pt x="9" y="12"/>
                    </a:cubicBezTo>
                    <a:cubicBezTo>
                      <a:pt x="9" y="12"/>
                      <a:pt x="9" y="12"/>
                      <a:pt x="9" y="13"/>
                    </a:cubicBezTo>
                    <a:cubicBezTo>
                      <a:pt x="9" y="13"/>
                      <a:pt x="9" y="13"/>
                      <a:pt x="9" y="13"/>
                    </a:cubicBezTo>
                    <a:cubicBezTo>
                      <a:pt x="9" y="14"/>
                      <a:pt x="9" y="14"/>
                      <a:pt x="9" y="14"/>
                    </a:cubicBezTo>
                    <a:cubicBezTo>
                      <a:pt x="9" y="15"/>
                      <a:pt x="8" y="15"/>
                      <a:pt x="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1" name="Freeform 14"/>
              <p:cNvSpPr>
                <a:spLocks noEditPoints="1"/>
              </p:cNvSpPr>
              <p:nvPr/>
            </p:nvSpPr>
            <p:spPr bwMode="auto">
              <a:xfrm>
                <a:off x="3947" y="1503"/>
                <a:ext cx="361" cy="700"/>
              </a:xfrm>
              <a:custGeom>
                <a:avLst/>
                <a:gdLst>
                  <a:gd name="T0" fmla="*/ 45 w 82"/>
                  <a:gd name="T1" fmla="*/ 141 h 159"/>
                  <a:gd name="T2" fmla="*/ 45 w 82"/>
                  <a:gd name="T3" fmla="*/ 137 h 159"/>
                  <a:gd name="T4" fmla="*/ 47 w 82"/>
                  <a:gd name="T5" fmla="*/ 125 h 159"/>
                  <a:gd name="T6" fmla="*/ 49 w 82"/>
                  <a:gd name="T7" fmla="*/ 114 h 159"/>
                  <a:gd name="T8" fmla="*/ 49 w 82"/>
                  <a:gd name="T9" fmla="*/ 107 h 159"/>
                  <a:gd name="T10" fmla="*/ 44 w 82"/>
                  <a:gd name="T11" fmla="*/ 98 h 159"/>
                  <a:gd name="T12" fmla="*/ 41 w 82"/>
                  <a:gd name="T13" fmla="*/ 89 h 159"/>
                  <a:gd name="T14" fmla="*/ 33 w 82"/>
                  <a:gd name="T15" fmla="*/ 86 h 159"/>
                  <a:gd name="T16" fmla="*/ 27 w 82"/>
                  <a:gd name="T17" fmla="*/ 90 h 159"/>
                  <a:gd name="T18" fmla="*/ 19 w 82"/>
                  <a:gd name="T19" fmla="*/ 89 h 159"/>
                  <a:gd name="T20" fmla="*/ 13 w 82"/>
                  <a:gd name="T21" fmla="*/ 85 h 159"/>
                  <a:gd name="T22" fmla="*/ 5 w 82"/>
                  <a:gd name="T23" fmla="*/ 77 h 159"/>
                  <a:gd name="T24" fmla="*/ 1 w 82"/>
                  <a:gd name="T25" fmla="*/ 69 h 159"/>
                  <a:gd name="T26" fmla="*/ 0 w 82"/>
                  <a:gd name="T27" fmla="*/ 62 h 159"/>
                  <a:gd name="T28" fmla="*/ 4 w 82"/>
                  <a:gd name="T29" fmla="*/ 51 h 159"/>
                  <a:gd name="T30" fmla="*/ 9 w 82"/>
                  <a:gd name="T31" fmla="*/ 46 h 159"/>
                  <a:gd name="T32" fmla="*/ 15 w 82"/>
                  <a:gd name="T33" fmla="*/ 37 h 159"/>
                  <a:gd name="T34" fmla="*/ 22 w 82"/>
                  <a:gd name="T35" fmla="*/ 35 h 159"/>
                  <a:gd name="T36" fmla="*/ 33 w 82"/>
                  <a:gd name="T37" fmla="*/ 33 h 159"/>
                  <a:gd name="T38" fmla="*/ 36 w 82"/>
                  <a:gd name="T39" fmla="*/ 38 h 159"/>
                  <a:gd name="T40" fmla="*/ 42 w 82"/>
                  <a:gd name="T41" fmla="*/ 40 h 159"/>
                  <a:gd name="T42" fmla="*/ 46 w 82"/>
                  <a:gd name="T43" fmla="*/ 42 h 159"/>
                  <a:gd name="T44" fmla="*/ 52 w 82"/>
                  <a:gd name="T45" fmla="*/ 42 h 159"/>
                  <a:gd name="T46" fmla="*/ 58 w 82"/>
                  <a:gd name="T47" fmla="*/ 41 h 159"/>
                  <a:gd name="T48" fmla="*/ 55 w 82"/>
                  <a:gd name="T49" fmla="*/ 35 h 159"/>
                  <a:gd name="T50" fmla="*/ 51 w 82"/>
                  <a:gd name="T51" fmla="*/ 35 h 159"/>
                  <a:gd name="T52" fmla="*/ 48 w 82"/>
                  <a:gd name="T53" fmla="*/ 28 h 159"/>
                  <a:gd name="T54" fmla="*/ 44 w 82"/>
                  <a:gd name="T55" fmla="*/ 22 h 159"/>
                  <a:gd name="T56" fmla="*/ 42 w 82"/>
                  <a:gd name="T57" fmla="*/ 32 h 159"/>
                  <a:gd name="T58" fmla="*/ 38 w 82"/>
                  <a:gd name="T59" fmla="*/ 28 h 159"/>
                  <a:gd name="T60" fmla="*/ 38 w 82"/>
                  <a:gd name="T61" fmla="*/ 34 h 159"/>
                  <a:gd name="T62" fmla="*/ 31 w 82"/>
                  <a:gd name="T63" fmla="*/ 29 h 159"/>
                  <a:gd name="T64" fmla="*/ 25 w 82"/>
                  <a:gd name="T65" fmla="*/ 27 h 159"/>
                  <a:gd name="T66" fmla="*/ 14 w 82"/>
                  <a:gd name="T67" fmla="*/ 16 h 159"/>
                  <a:gd name="T68" fmla="*/ 22 w 82"/>
                  <a:gd name="T69" fmla="*/ 12 h 159"/>
                  <a:gd name="T70" fmla="*/ 23 w 82"/>
                  <a:gd name="T71" fmla="*/ 6 h 159"/>
                  <a:gd name="T72" fmla="*/ 22 w 82"/>
                  <a:gd name="T73" fmla="*/ 2 h 159"/>
                  <a:gd name="T74" fmla="*/ 41 w 82"/>
                  <a:gd name="T75" fmla="*/ 12 h 159"/>
                  <a:gd name="T76" fmla="*/ 55 w 82"/>
                  <a:gd name="T77" fmla="*/ 24 h 159"/>
                  <a:gd name="T78" fmla="*/ 64 w 82"/>
                  <a:gd name="T79" fmla="*/ 34 h 159"/>
                  <a:gd name="T80" fmla="*/ 69 w 82"/>
                  <a:gd name="T81" fmla="*/ 41 h 159"/>
                  <a:gd name="T82" fmla="*/ 72 w 82"/>
                  <a:gd name="T83" fmla="*/ 47 h 159"/>
                  <a:gd name="T84" fmla="*/ 75 w 82"/>
                  <a:gd name="T85" fmla="*/ 51 h 159"/>
                  <a:gd name="T86" fmla="*/ 77 w 82"/>
                  <a:gd name="T87" fmla="*/ 55 h 159"/>
                  <a:gd name="T88" fmla="*/ 75 w 82"/>
                  <a:gd name="T89" fmla="*/ 66 h 159"/>
                  <a:gd name="T90" fmla="*/ 71 w 82"/>
                  <a:gd name="T91" fmla="*/ 59 h 159"/>
                  <a:gd name="T92" fmla="*/ 66 w 82"/>
                  <a:gd name="T93" fmla="*/ 53 h 159"/>
                  <a:gd name="T94" fmla="*/ 63 w 82"/>
                  <a:gd name="T95" fmla="*/ 48 h 159"/>
                  <a:gd name="T96" fmla="*/ 69 w 82"/>
                  <a:gd name="T97" fmla="*/ 59 h 159"/>
                  <a:gd name="T98" fmla="*/ 75 w 82"/>
                  <a:gd name="T99" fmla="*/ 70 h 159"/>
                  <a:gd name="T100" fmla="*/ 81 w 82"/>
                  <a:gd name="T101" fmla="*/ 80 h 159"/>
                  <a:gd name="T102" fmla="*/ 80 w 82"/>
                  <a:gd name="T103" fmla="*/ 95 h 159"/>
                  <a:gd name="T104" fmla="*/ 79 w 82"/>
                  <a:gd name="T105" fmla="*/ 103 h 159"/>
                  <a:gd name="T106" fmla="*/ 76 w 82"/>
                  <a:gd name="T107" fmla="*/ 119 h 159"/>
                  <a:gd name="T108" fmla="*/ 69 w 82"/>
                  <a:gd name="T109" fmla="*/ 135 h 159"/>
                  <a:gd name="T110" fmla="*/ 64 w 82"/>
                  <a:gd name="T111" fmla="*/ 143 h 159"/>
                  <a:gd name="T112" fmla="*/ 61 w 82"/>
                  <a:gd name="T113" fmla="*/ 150 h 159"/>
                  <a:gd name="T114" fmla="*/ 48 w 82"/>
                  <a:gd name="T115" fmla="*/ 158 h 159"/>
                  <a:gd name="T116" fmla="*/ 30 w 82"/>
                  <a:gd name="T117" fmla="*/ 22 h 159"/>
                  <a:gd name="T118" fmla="*/ 33 w 82"/>
                  <a:gd name="T119" fmla="*/ 2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159">
                    <a:moveTo>
                      <a:pt x="45" y="159"/>
                    </a:moveTo>
                    <a:cubicBezTo>
                      <a:pt x="44" y="159"/>
                      <a:pt x="44" y="159"/>
                      <a:pt x="44" y="158"/>
                    </a:cubicBezTo>
                    <a:cubicBezTo>
                      <a:pt x="43" y="158"/>
                      <a:pt x="43" y="157"/>
                      <a:pt x="43" y="157"/>
                    </a:cubicBezTo>
                    <a:cubicBezTo>
                      <a:pt x="43" y="157"/>
                      <a:pt x="43" y="157"/>
                      <a:pt x="43" y="157"/>
                    </a:cubicBezTo>
                    <a:cubicBezTo>
                      <a:pt x="43" y="156"/>
                      <a:pt x="43" y="155"/>
                      <a:pt x="44" y="155"/>
                    </a:cubicBezTo>
                    <a:cubicBezTo>
                      <a:pt x="44" y="155"/>
                      <a:pt x="44" y="154"/>
                      <a:pt x="44" y="154"/>
                    </a:cubicBezTo>
                    <a:cubicBezTo>
                      <a:pt x="45" y="154"/>
                      <a:pt x="45" y="154"/>
                      <a:pt x="45" y="154"/>
                    </a:cubicBezTo>
                    <a:cubicBezTo>
                      <a:pt x="45" y="154"/>
                      <a:pt x="46" y="154"/>
                      <a:pt x="46" y="154"/>
                    </a:cubicBezTo>
                    <a:cubicBezTo>
                      <a:pt x="46" y="153"/>
                      <a:pt x="47" y="153"/>
                      <a:pt x="47" y="153"/>
                    </a:cubicBezTo>
                    <a:cubicBezTo>
                      <a:pt x="47" y="152"/>
                      <a:pt x="47" y="152"/>
                      <a:pt x="47" y="151"/>
                    </a:cubicBezTo>
                    <a:cubicBezTo>
                      <a:pt x="47" y="151"/>
                      <a:pt x="46" y="150"/>
                      <a:pt x="46" y="150"/>
                    </a:cubicBezTo>
                    <a:cubicBezTo>
                      <a:pt x="46" y="150"/>
                      <a:pt x="46" y="150"/>
                      <a:pt x="45" y="149"/>
                    </a:cubicBezTo>
                    <a:cubicBezTo>
                      <a:pt x="45" y="149"/>
                      <a:pt x="45" y="149"/>
                      <a:pt x="45" y="149"/>
                    </a:cubicBezTo>
                    <a:cubicBezTo>
                      <a:pt x="45" y="141"/>
                      <a:pt x="45" y="141"/>
                      <a:pt x="45" y="141"/>
                    </a:cubicBezTo>
                    <a:cubicBezTo>
                      <a:pt x="46" y="141"/>
                      <a:pt x="46" y="141"/>
                      <a:pt x="46" y="141"/>
                    </a:cubicBezTo>
                    <a:cubicBezTo>
                      <a:pt x="46" y="141"/>
                      <a:pt x="46" y="141"/>
                      <a:pt x="46" y="141"/>
                    </a:cubicBezTo>
                    <a:cubicBezTo>
                      <a:pt x="46" y="141"/>
                      <a:pt x="46" y="140"/>
                      <a:pt x="46" y="139"/>
                    </a:cubicBezTo>
                    <a:cubicBezTo>
                      <a:pt x="46" y="139"/>
                      <a:pt x="46" y="139"/>
                      <a:pt x="46" y="139"/>
                    </a:cubicBezTo>
                    <a:cubicBezTo>
                      <a:pt x="46" y="139"/>
                      <a:pt x="46" y="139"/>
                      <a:pt x="46" y="139"/>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5" y="138"/>
                      <a:pt x="45" y="138"/>
                      <a:pt x="45" y="137"/>
                    </a:cubicBezTo>
                    <a:cubicBezTo>
                      <a:pt x="45" y="137"/>
                      <a:pt x="45" y="137"/>
                      <a:pt x="45" y="137"/>
                    </a:cubicBezTo>
                    <a:cubicBezTo>
                      <a:pt x="45" y="137"/>
                      <a:pt x="45" y="137"/>
                      <a:pt x="45" y="137"/>
                    </a:cubicBezTo>
                    <a:cubicBezTo>
                      <a:pt x="45" y="137"/>
                      <a:pt x="45" y="137"/>
                      <a:pt x="45" y="137"/>
                    </a:cubicBezTo>
                    <a:cubicBezTo>
                      <a:pt x="45" y="137"/>
                      <a:pt x="45" y="136"/>
                      <a:pt x="45" y="136"/>
                    </a:cubicBezTo>
                    <a:cubicBezTo>
                      <a:pt x="45" y="136"/>
                      <a:pt x="45" y="136"/>
                      <a:pt x="45" y="136"/>
                    </a:cubicBezTo>
                    <a:cubicBezTo>
                      <a:pt x="44" y="136"/>
                      <a:pt x="44" y="136"/>
                      <a:pt x="44" y="136"/>
                    </a:cubicBezTo>
                    <a:cubicBezTo>
                      <a:pt x="44" y="128"/>
                      <a:pt x="44" y="128"/>
                      <a:pt x="44" y="128"/>
                    </a:cubicBezTo>
                    <a:cubicBezTo>
                      <a:pt x="45" y="128"/>
                      <a:pt x="45" y="128"/>
                      <a:pt x="45" y="128"/>
                    </a:cubicBezTo>
                    <a:cubicBezTo>
                      <a:pt x="45" y="128"/>
                      <a:pt x="45" y="128"/>
                      <a:pt x="45" y="128"/>
                    </a:cubicBezTo>
                    <a:cubicBezTo>
                      <a:pt x="45" y="128"/>
                      <a:pt x="45" y="128"/>
                      <a:pt x="45" y="128"/>
                    </a:cubicBezTo>
                    <a:cubicBezTo>
                      <a:pt x="45" y="127"/>
                      <a:pt x="45" y="127"/>
                      <a:pt x="45" y="127"/>
                    </a:cubicBezTo>
                    <a:cubicBezTo>
                      <a:pt x="45" y="127"/>
                      <a:pt x="46" y="126"/>
                      <a:pt x="46" y="126"/>
                    </a:cubicBezTo>
                    <a:cubicBezTo>
                      <a:pt x="46" y="126"/>
                      <a:pt x="46" y="126"/>
                      <a:pt x="46" y="126"/>
                    </a:cubicBezTo>
                    <a:cubicBezTo>
                      <a:pt x="46" y="125"/>
                      <a:pt x="46" y="125"/>
                      <a:pt x="46" y="125"/>
                    </a:cubicBezTo>
                    <a:cubicBezTo>
                      <a:pt x="47" y="125"/>
                      <a:pt x="47" y="125"/>
                      <a:pt x="47" y="125"/>
                    </a:cubicBezTo>
                    <a:cubicBezTo>
                      <a:pt x="47" y="125"/>
                      <a:pt x="47" y="125"/>
                      <a:pt x="47" y="125"/>
                    </a:cubicBezTo>
                    <a:cubicBezTo>
                      <a:pt x="47" y="125"/>
                      <a:pt x="47" y="125"/>
                      <a:pt x="47" y="125"/>
                    </a:cubicBezTo>
                    <a:cubicBezTo>
                      <a:pt x="47" y="125"/>
                      <a:pt x="47" y="125"/>
                      <a:pt x="47" y="125"/>
                    </a:cubicBezTo>
                    <a:cubicBezTo>
                      <a:pt x="47" y="121"/>
                      <a:pt x="47" y="121"/>
                      <a:pt x="47" y="121"/>
                    </a:cubicBezTo>
                    <a:cubicBezTo>
                      <a:pt x="48" y="121"/>
                      <a:pt x="48" y="121"/>
                      <a:pt x="48" y="121"/>
                    </a:cubicBezTo>
                    <a:cubicBezTo>
                      <a:pt x="48" y="121"/>
                      <a:pt x="48" y="121"/>
                      <a:pt x="48" y="121"/>
                    </a:cubicBezTo>
                    <a:cubicBezTo>
                      <a:pt x="48" y="121"/>
                      <a:pt x="48" y="121"/>
                      <a:pt x="48" y="121"/>
                    </a:cubicBezTo>
                    <a:cubicBezTo>
                      <a:pt x="48" y="121"/>
                      <a:pt x="48" y="120"/>
                      <a:pt x="48" y="120"/>
                    </a:cubicBezTo>
                    <a:cubicBezTo>
                      <a:pt x="49" y="120"/>
                      <a:pt x="49" y="119"/>
                      <a:pt x="49" y="119"/>
                    </a:cubicBezTo>
                    <a:cubicBezTo>
                      <a:pt x="49" y="119"/>
                      <a:pt x="50" y="119"/>
                      <a:pt x="50" y="118"/>
                    </a:cubicBezTo>
                    <a:cubicBezTo>
                      <a:pt x="50" y="118"/>
                      <a:pt x="50" y="118"/>
                      <a:pt x="50" y="118"/>
                    </a:cubicBezTo>
                    <a:cubicBezTo>
                      <a:pt x="50" y="118"/>
                      <a:pt x="50" y="118"/>
                      <a:pt x="50" y="118"/>
                    </a:cubicBezTo>
                    <a:cubicBezTo>
                      <a:pt x="50" y="117"/>
                      <a:pt x="50" y="117"/>
                      <a:pt x="50" y="117"/>
                    </a:cubicBezTo>
                    <a:cubicBezTo>
                      <a:pt x="50" y="117"/>
                      <a:pt x="50" y="117"/>
                      <a:pt x="49" y="117"/>
                    </a:cubicBezTo>
                    <a:cubicBezTo>
                      <a:pt x="49" y="117"/>
                      <a:pt x="49" y="117"/>
                      <a:pt x="49" y="117"/>
                    </a:cubicBezTo>
                    <a:cubicBezTo>
                      <a:pt x="49" y="114"/>
                      <a:pt x="49" y="114"/>
                      <a:pt x="49" y="114"/>
                    </a:cubicBezTo>
                    <a:cubicBezTo>
                      <a:pt x="50" y="114"/>
                      <a:pt x="50" y="114"/>
                      <a:pt x="50" y="114"/>
                    </a:cubicBezTo>
                    <a:cubicBezTo>
                      <a:pt x="50" y="114"/>
                      <a:pt x="50" y="114"/>
                      <a:pt x="50" y="114"/>
                    </a:cubicBezTo>
                    <a:cubicBezTo>
                      <a:pt x="50" y="114"/>
                      <a:pt x="50" y="113"/>
                      <a:pt x="50" y="112"/>
                    </a:cubicBezTo>
                    <a:cubicBezTo>
                      <a:pt x="50" y="112"/>
                      <a:pt x="50" y="112"/>
                      <a:pt x="50" y="112"/>
                    </a:cubicBezTo>
                    <a:cubicBezTo>
                      <a:pt x="50" y="110"/>
                      <a:pt x="50" y="110"/>
                      <a:pt x="50" y="110"/>
                    </a:cubicBezTo>
                    <a:cubicBezTo>
                      <a:pt x="50" y="110"/>
                      <a:pt x="50" y="110"/>
                      <a:pt x="50" y="110"/>
                    </a:cubicBezTo>
                    <a:cubicBezTo>
                      <a:pt x="50" y="110"/>
                      <a:pt x="50" y="110"/>
                      <a:pt x="50" y="110"/>
                    </a:cubicBezTo>
                    <a:cubicBezTo>
                      <a:pt x="50" y="110"/>
                      <a:pt x="50" y="110"/>
                      <a:pt x="50" y="110"/>
                    </a:cubicBezTo>
                    <a:cubicBezTo>
                      <a:pt x="50" y="109"/>
                      <a:pt x="49" y="109"/>
                      <a:pt x="49" y="109"/>
                    </a:cubicBezTo>
                    <a:cubicBezTo>
                      <a:pt x="49" y="109"/>
                      <a:pt x="49" y="109"/>
                      <a:pt x="49" y="109"/>
                    </a:cubicBezTo>
                    <a:cubicBezTo>
                      <a:pt x="49" y="108"/>
                      <a:pt x="49" y="108"/>
                      <a:pt x="49" y="108"/>
                    </a:cubicBezTo>
                    <a:cubicBezTo>
                      <a:pt x="49" y="108"/>
                      <a:pt x="49" y="108"/>
                      <a:pt x="49" y="108"/>
                    </a:cubicBezTo>
                    <a:cubicBezTo>
                      <a:pt x="49" y="107"/>
                      <a:pt x="49" y="107"/>
                      <a:pt x="49" y="107"/>
                    </a:cubicBezTo>
                    <a:cubicBezTo>
                      <a:pt x="49" y="107"/>
                      <a:pt x="49" y="107"/>
                      <a:pt x="49" y="107"/>
                    </a:cubicBezTo>
                    <a:cubicBezTo>
                      <a:pt x="49" y="107"/>
                      <a:pt x="48" y="106"/>
                      <a:pt x="48" y="106"/>
                    </a:cubicBezTo>
                    <a:cubicBezTo>
                      <a:pt x="48" y="106"/>
                      <a:pt x="48" y="106"/>
                      <a:pt x="48" y="106"/>
                    </a:cubicBezTo>
                    <a:cubicBezTo>
                      <a:pt x="47" y="106"/>
                      <a:pt x="47" y="105"/>
                      <a:pt x="47" y="105"/>
                    </a:cubicBezTo>
                    <a:cubicBezTo>
                      <a:pt x="47" y="105"/>
                      <a:pt x="47" y="104"/>
                      <a:pt x="47" y="104"/>
                    </a:cubicBezTo>
                    <a:cubicBezTo>
                      <a:pt x="47" y="104"/>
                      <a:pt x="47" y="104"/>
                      <a:pt x="47" y="104"/>
                    </a:cubicBezTo>
                    <a:cubicBezTo>
                      <a:pt x="47" y="103"/>
                      <a:pt x="46" y="103"/>
                      <a:pt x="46" y="102"/>
                    </a:cubicBezTo>
                    <a:cubicBezTo>
                      <a:pt x="46" y="102"/>
                      <a:pt x="46" y="101"/>
                      <a:pt x="46" y="101"/>
                    </a:cubicBezTo>
                    <a:cubicBezTo>
                      <a:pt x="46" y="101"/>
                      <a:pt x="46" y="101"/>
                      <a:pt x="45" y="100"/>
                    </a:cubicBezTo>
                    <a:cubicBezTo>
                      <a:pt x="45" y="100"/>
                      <a:pt x="45" y="100"/>
                      <a:pt x="45" y="100"/>
                    </a:cubicBezTo>
                    <a:cubicBezTo>
                      <a:pt x="44" y="100"/>
                      <a:pt x="44" y="100"/>
                      <a:pt x="44" y="99"/>
                    </a:cubicBezTo>
                    <a:cubicBezTo>
                      <a:pt x="44" y="99"/>
                      <a:pt x="44" y="99"/>
                      <a:pt x="44" y="99"/>
                    </a:cubicBezTo>
                    <a:cubicBezTo>
                      <a:pt x="44" y="99"/>
                      <a:pt x="44" y="99"/>
                      <a:pt x="44" y="99"/>
                    </a:cubicBezTo>
                    <a:cubicBezTo>
                      <a:pt x="44" y="99"/>
                      <a:pt x="44" y="98"/>
                      <a:pt x="44" y="98"/>
                    </a:cubicBezTo>
                    <a:cubicBezTo>
                      <a:pt x="44" y="98"/>
                      <a:pt x="44" y="98"/>
                      <a:pt x="44" y="98"/>
                    </a:cubicBezTo>
                    <a:cubicBezTo>
                      <a:pt x="43" y="98"/>
                      <a:pt x="43" y="98"/>
                      <a:pt x="43" y="98"/>
                    </a:cubicBezTo>
                    <a:cubicBezTo>
                      <a:pt x="43" y="98"/>
                      <a:pt x="43" y="98"/>
                      <a:pt x="43" y="98"/>
                    </a:cubicBezTo>
                    <a:cubicBezTo>
                      <a:pt x="43" y="96"/>
                      <a:pt x="43" y="96"/>
                      <a:pt x="43" y="96"/>
                    </a:cubicBezTo>
                    <a:cubicBezTo>
                      <a:pt x="44" y="96"/>
                      <a:pt x="44" y="96"/>
                      <a:pt x="44" y="96"/>
                    </a:cubicBezTo>
                    <a:cubicBezTo>
                      <a:pt x="44" y="96"/>
                      <a:pt x="44" y="96"/>
                      <a:pt x="44" y="96"/>
                    </a:cubicBezTo>
                    <a:cubicBezTo>
                      <a:pt x="44" y="96"/>
                      <a:pt x="44" y="96"/>
                      <a:pt x="44" y="96"/>
                    </a:cubicBezTo>
                    <a:cubicBezTo>
                      <a:pt x="44" y="95"/>
                      <a:pt x="44" y="95"/>
                      <a:pt x="44" y="95"/>
                    </a:cubicBezTo>
                    <a:cubicBezTo>
                      <a:pt x="45" y="95"/>
                      <a:pt x="45" y="95"/>
                      <a:pt x="45" y="94"/>
                    </a:cubicBezTo>
                    <a:cubicBezTo>
                      <a:pt x="45" y="94"/>
                      <a:pt x="45" y="94"/>
                      <a:pt x="45" y="93"/>
                    </a:cubicBezTo>
                    <a:cubicBezTo>
                      <a:pt x="45" y="92"/>
                      <a:pt x="45" y="91"/>
                      <a:pt x="44" y="91"/>
                    </a:cubicBezTo>
                    <a:cubicBezTo>
                      <a:pt x="44" y="91"/>
                      <a:pt x="44" y="90"/>
                      <a:pt x="43" y="90"/>
                    </a:cubicBezTo>
                    <a:cubicBezTo>
                      <a:pt x="43" y="90"/>
                      <a:pt x="43" y="90"/>
                      <a:pt x="42" y="90"/>
                    </a:cubicBezTo>
                    <a:cubicBezTo>
                      <a:pt x="41" y="90"/>
                      <a:pt x="41" y="90"/>
                      <a:pt x="41" y="90"/>
                    </a:cubicBezTo>
                    <a:cubicBezTo>
                      <a:pt x="41" y="89"/>
                      <a:pt x="41" y="89"/>
                      <a:pt x="41" y="89"/>
                    </a:cubicBezTo>
                    <a:cubicBezTo>
                      <a:pt x="41" y="89"/>
                      <a:pt x="41" y="89"/>
                      <a:pt x="41" y="89"/>
                    </a:cubicBezTo>
                    <a:cubicBezTo>
                      <a:pt x="41" y="89"/>
                      <a:pt x="41" y="89"/>
                      <a:pt x="41" y="89"/>
                    </a:cubicBezTo>
                    <a:cubicBezTo>
                      <a:pt x="41" y="89"/>
                      <a:pt x="41" y="89"/>
                      <a:pt x="41" y="89"/>
                    </a:cubicBezTo>
                    <a:cubicBezTo>
                      <a:pt x="40" y="89"/>
                      <a:pt x="40" y="89"/>
                      <a:pt x="40" y="89"/>
                    </a:cubicBezTo>
                    <a:cubicBezTo>
                      <a:pt x="40" y="89"/>
                      <a:pt x="39" y="89"/>
                      <a:pt x="39" y="89"/>
                    </a:cubicBezTo>
                    <a:cubicBezTo>
                      <a:pt x="38" y="89"/>
                      <a:pt x="38" y="89"/>
                      <a:pt x="38" y="89"/>
                    </a:cubicBezTo>
                    <a:cubicBezTo>
                      <a:pt x="39" y="88"/>
                      <a:pt x="39" y="88"/>
                      <a:pt x="39" y="88"/>
                    </a:cubicBezTo>
                    <a:cubicBezTo>
                      <a:pt x="39" y="88"/>
                      <a:pt x="39" y="88"/>
                      <a:pt x="39" y="88"/>
                    </a:cubicBezTo>
                    <a:cubicBezTo>
                      <a:pt x="39" y="88"/>
                      <a:pt x="39" y="88"/>
                      <a:pt x="39" y="88"/>
                    </a:cubicBezTo>
                    <a:cubicBezTo>
                      <a:pt x="38" y="88"/>
                      <a:pt x="38" y="88"/>
                      <a:pt x="38" y="88"/>
                    </a:cubicBezTo>
                    <a:cubicBezTo>
                      <a:pt x="38" y="88"/>
                      <a:pt x="38" y="88"/>
                      <a:pt x="38" y="88"/>
                    </a:cubicBezTo>
                    <a:cubicBezTo>
                      <a:pt x="37" y="88"/>
                      <a:pt x="37" y="88"/>
                      <a:pt x="37" y="87"/>
                    </a:cubicBezTo>
                    <a:cubicBezTo>
                      <a:pt x="36" y="87"/>
                      <a:pt x="36" y="86"/>
                      <a:pt x="35" y="86"/>
                    </a:cubicBezTo>
                    <a:cubicBezTo>
                      <a:pt x="33" y="86"/>
                      <a:pt x="33" y="86"/>
                      <a:pt x="33" y="86"/>
                    </a:cubicBezTo>
                    <a:cubicBezTo>
                      <a:pt x="33" y="86"/>
                      <a:pt x="33" y="86"/>
                      <a:pt x="33" y="86"/>
                    </a:cubicBezTo>
                    <a:cubicBezTo>
                      <a:pt x="32" y="86"/>
                      <a:pt x="32" y="86"/>
                      <a:pt x="32" y="86"/>
                    </a:cubicBezTo>
                    <a:cubicBezTo>
                      <a:pt x="32" y="86"/>
                      <a:pt x="32" y="86"/>
                      <a:pt x="31" y="86"/>
                    </a:cubicBezTo>
                    <a:cubicBezTo>
                      <a:pt x="31" y="87"/>
                      <a:pt x="31" y="87"/>
                      <a:pt x="31" y="87"/>
                    </a:cubicBezTo>
                    <a:cubicBezTo>
                      <a:pt x="31" y="88"/>
                      <a:pt x="31" y="88"/>
                      <a:pt x="31" y="88"/>
                    </a:cubicBezTo>
                    <a:cubicBezTo>
                      <a:pt x="31" y="89"/>
                      <a:pt x="31" y="89"/>
                      <a:pt x="31" y="89"/>
                    </a:cubicBezTo>
                    <a:cubicBezTo>
                      <a:pt x="30" y="89"/>
                      <a:pt x="30" y="89"/>
                      <a:pt x="30" y="89"/>
                    </a:cubicBezTo>
                    <a:cubicBezTo>
                      <a:pt x="30" y="89"/>
                      <a:pt x="30" y="89"/>
                      <a:pt x="30" y="89"/>
                    </a:cubicBezTo>
                    <a:cubicBezTo>
                      <a:pt x="30" y="89"/>
                      <a:pt x="30" y="89"/>
                      <a:pt x="30" y="89"/>
                    </a:cubicBezTo>
                    <a:cubicBezTo>
                      <a:pt x="30" y="89"/>
                      <a:pt x="30" y="89"/>
                      <a:pt x="30" y="89"/>
                    </a:cubicBezTo>
                    <a:cubicBezTo>
                      <a:pt x="30" y="90"/>
                      <a:pt x="29" y="90"/>
                      <a:pt x="29" y="90"/>
                    </a:cubicBezTo>
                    <a:cubicBezTo>
                      <a:pt x="28" y="90"/>
                      <a:pt x="28" y="90"/>
                      <a:pt x="28" y="90"/>
                    </a:cubicBezTo>
                    <a:cubicBezTo>
                      <a:pt x="28" y="90"/>
                      <a:pt x="28" y="90"/>
                      <a:pt x="28" y="90"/>
                    </a:cubicBezTo>
                    <a:cubicBezTo>
                      <a:pt x="28" y="90"/>
                      <a:pt x="27" y="90"/>
                      <a:pt x="27" y="90"/>
                    </a:cubicBezTo>
                    <a:cubicBezTo>
                      <a:pt x="27" y="90"/>
                      <a:pt x="27" y="90"/>
                      <a:pt x="27" y="90"/>
                    </a:cubicBezTo>
                    <a:cubicBezTo>
                      <a:pt x="27" y="90"/>
                      <a:pt x="26" y="90"/>
                      <a:pt x="25" y="90"/>
                    </a:cubicBezTo>
                    <a:cubicBezTo>
                      <a:pt x="25" y="89"/>
                      <a:pt x="25" y="89"/>
                      <a:pt x="25" y="89"/>
                    </a:cubicBezTo>
                    <a:cubicBezTo>
                      <a:pt x="25" y="89"/>
                      <a:pt x="25" y="89"/>
                      <a:pt x="25" y="89"/>
                    </a:cubicBezTo>
                    <a:cubicBezTo>
                      <a:pt x="24" y="89"/>
                      <a:pt x="24" y="89"/>
                      <a:pt x="24" y="89"/>
                    </a:cubicBezTo>
                    <a:cubicBezTo>
                      <a:pt x="24" y="89"/>
                      <a:pt x="24" y="89"/>
                      <a:pt x="24" y="89"/>
                    </a:cubicBezTo>
                    <a:cubicBezTo>
                      <a:pt x="23" y="89"/>
                      <a:pt x="23" y="89"/>
                      <a:pt x="23" y="88"/>
                    </a:cubicBezTo>
                    <a:cubicBezTo>
                      <a:pt x="23" y="88"/>
                      <a:pt x="23" y="88"/>
                      <a:pt x="23" y="88"/>
                    </a:cubicBezTo>
                    <a:cubicBezTo>
                      <a:pt x="22" y="88"/>
                      <a:pt x="22" y="88"/>
                      <a:pt x="22" y="88"/>
                    </a:cubicBezTo>
                    <a:cubicBezTo>
                      <a:pt x="22" y="88"/>
                      <a:pt x="21" y="88"/>
                      <a:pt x="21" y="88"/>
                    </a:cubicBezTo>
                    <a:cubicBezTo>
                      <a:pt x="21" y="88"/>
                      <a:pt x="21" y="88"/>
                      <a:pt x="21" y="88"/>
                    </a:cubicBezTo>
                    <a:cubicBezTo>
                      <a:pt x="21" y="89"/>
                      <a:pt x="21" y="89"/>
                      <a:pt x="21" y="89"/>
                    </a:cubicBezTo>
                    <a:cubicBezTo>
                      <a:pt x="20" y="89"/>
                      <a:pt x="20" y="89"/>
                      <a:pt x="20" y="89"/>
                    </a:cubicBezTo>
                    <a:cubicBezTo>
                      <a:pt x="20" y="89"/>
                      <a:pt x="20" y="89"/>
                      <a:pt x="19" y="89"/>
                    </a:cubicBezTo>
                    <a:cubicBezTo>
                      <a:pt x="19" y="89"/>
                      <a:pt x="19" y="89"/>
                      <a:pt x="19" y="89"/>
                    </a:cubicBezTo>
                    <a:cubicBezTo>
                      <a:pt x="19" y="89"/>
                      <a:pt x="19" y="89"/>
                      <a:pt x="19" y="89"/>
                    </a:cubicBezTo>
                    <a:cubicBezTo>
                      <a:pt x="19" y="90"/>
                      <a:pt x="19" y="90"/>
                      <a:pt x="19" y="90"/>
                    </a:cubicBezTo>
                    <a:cubicBezTo>
                      <a:pt x="18" y="90"/>
                      <a:pt x="18" y="90"/>
                      <a:pt x="18" y="90"/>
                    </a:cubicBezTo>
                    <a:cubicBezTo>
                      <a:pt x="18" y="90"/>
                      <a:pt x="17" y="90"/>
                      <a:pt x="17" y="89"/>
                    </a:cubicBezTo>
                    <a:cubicBezTo>
                      <a:pt x="17" y="89"/>
                      <a:pt x="17" y="89"/>
                      <a:pt x="17" y="89"/>
                    </a:cubicBezTo>
                    <a:cubicBezTo>
                      <a:pt x="17" y="89"/>
                      <a:pt x="17" y="89"/>
                      <a:pt x="17" y="89"/>
                    </a:cubicBezTo>
                    <a:cubicBezTo>
                      <a:pt x="17" y="88"/>
                      <a:pt x="16" y="88"/>
                      <a:pt x="16" y="88"/>
                    </a:cubicBezTo>
                    <a:cubicBezTo>
                      <a:pt x="15" y="88"/>
                      <a:pt x="14" y="87"/>
                      <a:pt x="14" y="87"/>
                    </a:cubicBezTo>
                    <a:cubicBezTo>
                      <a:pt x="14" y="87"/>
                      <a:pt x="14" y="87"/>
                      <a:pt x="14" y="87"/>
                    </a:cubicBezTo>
                    <a:cubicBezTo>
                      <a:pt x="14" y="86"/>
                      <a:pt x="13" y="86"/>
                      <a:pt x="14" y="85"/>
                    </a:cubicBezTo>
                    <a:cubicBezTo>
                      <a:pt x="14" y="85"/>
                      <a:pt x="14" y="85"/>
                      <a:pt x="14" y="85"/>
                    </a:cubicBezTo>
                    <a:cubicBezTo>
                      <a:pt x="13" y="85"/>
                      <a:pt x="13" y="85"/>
                      <a:pt x="13" y="85"/>
                    </a:cubicBezTo>
                    <a:cubicBezTo>
                      <a:pt x="13" y="85"/>
                      <a:pt x="13" y="85"/>
                      <a:pt x="13" y="85"/>
                    </a:cubicBezTo>
                    <a:cubicBezTo>
                      <a:pt x="13" y="85"/>
                      <a:pt x="13" y="85"/>
                      <a:pt x="13" y="85"/>
                    </a:cubicBezTo>
                    <a:cubicBezTo>
                      <a:pt x="13" y="85"/>
                      <a:pt x="13" y="85"/>
                      <a:pt x="13" y="85"/>
                    </a:cubicBezTo>
                    <a:cubicBezTo>
                      <a:pt x="12" y="85"/>
                      <a:pt x="12" y="85"/>
                      <a:pt x="12" y="85"/>
                    </a:cubicBezTo>
                    <a:cubicBezTo>
                      <a:pt x="12" y="85"/>
                      <a:pt x="11" y="84"/>
                      <a:pt x="10" y="84"/>
                    </a:cubicBezTo>
                    <a:cubicBezTo>
                      <a:pt x="9" y="84"/>
                      <a:pt x="9" y="84"/>
                      <a:pt x="9" y="84"/>
                    </a:cubicBezTo>
                    <a:cubicBezTo>
                      <a:pt x="9" y="84"/>
                      <a:pt x="9" y="84"/>
                      <a:pt x="9" y="84"/>
                    </a:cubicBezTo>
                    <a:cubicBezTo>
                      <a:pt x="9" y="84"/>
                      <a:pt x="9" y="84"/>
                      <a:pt x="9" y="84"/>
                    </a:cubicBezTo>
                    <a:cubicBezTo>
                      <a:pt x="9" y="84"/>
                      <a:pt x="9" y="84"/>
                      <a:pt x="9" y="84"/>
                    </a:cubicBezTo>
                    <a:cubicBezTo>
                      <a:pt x="9" y="83"/>
                      <a:pt x="9" y="83"/>
                      <a:pt x="8" y="83"/>
                    </a:cubicBezTo>
                    <a:cubicBezTo>
                      <a:pt x="8" y="83"/>
                      <a:pt x="8" y="83"/>
                      <a:pt x="8" y="83"/>
                    </a:cubicBezTo>
                    <a:cubicBezTo>
                      <a:pt x="7" y="83"/>
                      <a:pt x="7" y="82"/>
                      <a:pt x="7" y="81"/>
                    </a:cubicBezTo>
                    <a:cubicBezTo>
                      <a:pt x="7" y="81"/>
                      <a:pt x="7" y="81"/>
                      <a:pt x="7" y="81"/>
                    </a:cubicBezTo>
                    <a:cubicBezTo>
                      <a:pt x="7" y="79"/>
                      <a:pt x="7" y="78"/>
                      <a:pt x="6" y="78"/>
                    </a:cubicBezTo>
                    <a:cubicBezTo>
                      <a:pt x="5" y="77"/>
                      <a:pt x="5" y="77"/>
                      <a:pt x="5" y="77"/>
                    </a:cubicBezTo>
                    <a:cubicBezTo>
                      <a:pt x="4" y="76"/>
                      <a:pt x="4" y="76"/>
                      <a:pt x="4" y="76"/>
                    </a:cubicBezTo>
                    <a:cubicBezTo>
                      <a:pt x="4" y="76"/>
                      <a:pt x="4" y="76"/>
                      <a:pt x="4" y="76"/>
                    </a:cubicBezTo>
                    <a:cubicBezTo>
                      <a:pt x="3" y="76"/>
                      <a:pt x="3" y="75"/>
                      <a:pt x="3" y="75"/>
                    </a:cubicBezTo>
                    <a:cubicBezTo>
                      <a:pt x="3" y="75"/>
                      <a:pt x="3" y="75"/>
                      <a:pt x="3" y="75"/>
                    </a:cubicBezTo>
                    <a:cubicBezTo>
                      <a:pt x="3" y="74"/>
                      <a:pt x="2" y="74"/>
                      <a:pt x="2" y="74"/>
                    </a:cubicBezTo>
                    <a:cubicBezTo>
                      <a:pt x="2" y="73"/>
                      <a:pt x="2" y="73"/>
                      <a:pt x="2" y="73"/>
                    </a:cubicBezTo>
                    <a:cubicBezTo>
                      <a:pt x="1" y="73"/>
                      <a:pt x="1" y="72"/>
                      <a:pt x="1" y="72"/>
                    </a:cubicBezTo>
                    <a:cubicBezTo>
                      <a:pt x="1" y="72"/>
                      <a:pt x="1" y="72"/>
                      <a:pt x="1" y="72"/>
                    </a:cubicBezTo>
                    <a:cubicBezTo>
                      <a:pt x="1" y="72"/>
                      <a:pt x="1" y="72"/>
                      <a:pt x="1" y="72"/>
                    </a:cubicBezTo>
                    <a:cubicBezTo>
                      <a:pt x="1" y="72"/>
                      <a:pt x="1" y="71"/>
                      <a:pt x="1" y="71"/>
                    </a:cubicBezTo>
                    <a:cubicBezTo>
                      <a:pt x="1" y="71"/>
                      <a:pt x="1" y="71"/>
                      <a:pt x="1" y="71"/>
                    </a:cubicBezTo>
                    <a:cubicBezTo>
                      <a:pt x="0" y="71"/>
                      <a:pt x="0" y="71"/>
                      <a:pt x="0" y="71"/>
                    </a:cubicBezTo>
                    <a:cubicBezTo>
                      <a:pt x="1" y="70"/>
                      <a:pt x="1" y="70"/>
                      <a:pt x="1" y="70"/>
                    </a:cubicBezTo>
                    <a:cubicBezTo>
                      <a:pt x="1" y="70"/>
                      <a:pt x="1" y="70"/>
                      <a:pt x="1" y="69"/>
                    </a:cubicBezTo>
                    <a:cubicBezTo>
                      <a:pt x="2" y="69"/>
                      <a:pt x="2" y="69"/>
                      <a:pt x="2" y="68"/>
                    </a:cubicBezTo>
                    <a:cubicBezTo>
                      <a:pt x="2" y="68"/>
                      <a:pt x="3" y="67"/>
                      <a:pt x="2" y="66"/>
                    </a:cubicBezTo>
                    <a:cubicBezTo>
                      <a:pt x="2" y="66"/>
                      <a:pt x="2" y="66"/>
                      <a:pt x="2" y="66"/>
                    </a:cubicBezTo>
                    <a:cubicBezTo>
                      <a:pt x="2" y="66"/>
                      <a:pt x="2" y="65"/>
                      <a:pt x="2" y="65"/>
                    </a:cubicBezTo>
                    <a:cubicBezTo>
                      <a:pt x="2" y="65"/>
                      <a:pt x="2" y="65"/>
                      <a:pt x="2" y="65"/>
                    </a:cubicBezTo>
                    <a:cubicBezTo>
                      <a:pt x="2" y="65"/>
                      <a:pt x="2" y="65"/>
                      <a:pt x="2" y="65"/>
                    </a:cubicBezTo>
                    <a:cubicBezTo>
                      <a:pt x="2" y="65"/>
                      <a:pt x="1" y="64"/>
                      <a:pt x="1" y="64"/>
                    </a:cubicBezTo>
                    <a:cubicBezTo>
                      <a:pt x="1" y="64"/>
                      <a:pt x="1" y="64"/>
                      <a:pt x="1" y="64"/>
                    </a:cubicBezTo>
                    <a:cubicBezTo>
                      <a:pt x="1" y="63"/>
                      <a:pt x="1" y="63"/>
                      <a:pt x="1" y="63"/>
                    </a:cubicBezTo>
                    <a:cubicBezTo>
                      <a:pt x="1" y="63"/>
                      <a:pt x="1" y="63"/>
                      <a:pt x="1" y="63"/>
                    </a:cubicBezTo>
                    <a:cubicBezTo>
                      <a:pt x="1" y="63"/>
                      <a:pt x="1" y="63"/>
                      <a:pt x="1" y="63"/>
                    </a:cubicBezTo>
                    <a:cubicBezTo>
                      <a:pt x="1" y="63"/>
                      <a:pt x="1" y="63"/>
                      <a:pt x="0" y="62"/>
                    </a:cubicBezTo>
                    <a:cubicBezTo>
                      <a:pt x="0" y="62"/>
                      <a:pt x="0" y="62"/>
                      <a:pt x="0" y="62"/>
                    </a:cubicBezTo>
                    <a:cubicBezTo>
                      <a:pt x="0" y="62"/>
                      <a:pt x="0" y="62"/>
                      <a:pt x="0" y="62"/>
                    </a:cubicBezTo>
                    <a:cubicBezTo>
                      <a:pt x="0" y="61"/>
                      <a:pt x="0" y="61"/>
                      <a:pt x="0" y="60"/>
                    </a:cubicBezTo>
                    <a:cubicBezTo>
                      <a:pt x="0" y="58"/>
                      <a:pt x="0" y="58"/>
                      <a:pt x="0" y="58"/>
                    </a:cubicBezTo>
                    <a:cubicBezTo>
                      <a:pt x="0" y="58"/>
                      <a:pt x="0" y="58"/>
                      <a:pt x="0" y="58"/>
                    </a:cubicBezTo>
                    <a:cubicBezTo>
                      <a:pt x="0" y="58"/>
                      <a:pt x="0" y="58"/>
                      <a:pt x="1" y="58"/>
                    </a:cubicBezTo>
                    <a:cubicBezTo>
                      <a:pt x="1" y="58"/>
                      <a:pt x="1" y="57"/>
                      <a:pt x="1" y="57"/>
                    </a:cubicBezTo>
                    <a:cubicBezTo>
                      <a:pt x="1" y="57"/>
                      <a:pt x="1" y="56"/>
                      <a:pt x="1" y="56"/>
                    </a:cubicBezTo>
                    <a:cubicBezTo>
                      <a:pt x="1" y="55"/>
                      <a:pt x="1" y="55"/>
                      <a:pt x="1" y="55"/>
                    </a:cubicBezTo>
                    <a:cubicBezTo>
                      <a:pt x="2" y="55"/>
                      <a:pt x="2" y="55"/>
                      <a:pt x="2" y="55"/>
                    </a:cubicBezTo>
                    <a:cubicBezTo>
                      <a:pt x="2" y="55"/>
                      <a:pt x="2" y="55"/>
                      <a:pt x="3" y="55"/>
                    </a:cubicBezTo>
                    <a:cubicBezTo>
                      <a:pt x="3" y="55"/>
                      <a:pt x="3" y="54"/>
                      <a:pt x="3" y="54"/>
                    </a:cubicBezTo>
                    <a:cubicBezTo>
                      <a:pt x="3" y="52"/>
                      <a:pt x="3" y="52"/>
                      <a:pt x="3" y="52"/>
                    </a:cubicBezTo>
                    <a:cubicBezTo>
                      <a:pt x="4" y="52"/>
                      <a:pt x="4" y="52"/>
                      <a:pt x="4" y="52"/>
                    </a:cubicBezTo>
                    <a:cubicBezTo>
                      <a:pt x="4" y="52"/>
                      <a:pt x="4" y="52"/>
                      <a:pt x="4" y="51"/>
                    </a:cubicBezTo>
                    <a:cubicBezTo>
                      <a:pt x="4" y="51"/>
                      <a:pt x="4" y="51"/>
                      <a:pt x="4" y="51"/>
                    </a:cubicBezTo>
                    <a:cubicBezTo>
                      <a:pt x="4" y="51"/>
                      <a:pt x="4" y="50"/>
                      <a:pt x="4" y="50"/>
                    </a:cubicBezTo>
                    <a:cubicBezTo>
                      <a:pt x="4" y="49"/>
                      <a:pt x="4" y="48"/>
                      <a:pt x="5" y="48"/>
                    </a:cubicBezTo>
                    <a:cubicBezTo>
                      <a:pt x="5" y="48"/>
                      <a:pt x="5" y="47"/>
                      <a:pt x="5" y="47"/>
                    </a:cubicBezTo>
                    <a:cubicBezTo>
                      <a:pt x="5" y="47"/>
                      <a:pt x="6" y="47"/>
                      <a:pt x="6" y="47"/>
                    </a:cubicBezTo>
                    <a:cubicBezTo>
                      <a:pt x="6" y="47"/>
                      <a:pt x="6" y="47"/>
                      <a:pt x="6" y="47"/>
                    </a:cubicBezTo>
                    <a:cubicBezTo>
                      <a:pt x="6" y="47"/>
                      <a:pt x="6" y="47"/>
                      <a:pt x="6" y="47"/>
                    </a:cubicBezTo>
                    <a:cubicBezTo>
                      <a:pt x="6" y="47"/>
                      <a:pt x="6" y="47"/>
                      <a:pt x="6" y="47"/>
                    </a:cubicBezTo>
                    <a:cubicBezTo>
                      <a:pt x="6" y="47"/>
                      <a:pt x="7" y="47"/>
                      <a:pt x="7" y="47"/>
                    </a:cubicBezTo>
                    <a:cubicBezTo>
                      <a:pt x="7" y="47"/>
                      <a:pt x="7" y="47"/>
                      <a:pt x="7" y="46"/>
                    </a:cubicBezTo>
                    <a:cubicBezTo>
                      <a:pt x="7" y="46"/>
                      <a:pt x="7" y="46"/>
                      <a:pt x="8" y="46"/>
                    </a:cubicBezTo>
                    <a:cubicBezTo>
                      <a:pt x="8" y="46"/>
                      <a:pt x="8" y="46"/>
                      <a:pt x="8" y="46"/>
                    </a:cubicBezTo>
                    <a:cubicBezTo>
                      <a:pt x="8" y="46"/>
                      <a:pt x="8" y="46"/>
                      <a:pt x="8" y="46"/>
                    </a:cubicBezTo>
                    <a:cubicBezTo>
                      <a:pt x="9" y="46"/>
                      <a:pt x="9" y="46"/>
                      <a:pt x="9" y="46"/>
                    </a:cubicBezTo>
                    <a:cubicBezTo>
                      <a:pt x="9" y="46"/>
                      <a:pt x="9" y="46"/>
                      <a:pt x="9" y="46"/>
                    </a:cubicBezTo>
                    <a:cubicBezTo>
                      <a:pt x="10" y="46"/>
                      <a:pt x="10" y="45"/>
                      <a:pt x="10" y="44"/>
                    </a:cubicBezTo>
                    <a:cubicBezTo>
                      <a:pt x="10" y="43"/>
                      <a:pt x="10" y="43"/>
                      <a:pt x="10" y="43"/>
                    </a:cubicBezTo>
                    <a:cubicBezTo>
                      <a:pt x="10" y="43"/>
                      <a:pt x="10" y="43"/>
                      <a:pt x="10" y="43"/>
                    </a:cubicBezTo>
                    <a:cubicBezTo>
                      <a:pt x="11" y="43"/>
                      <a:pt x="11" y="43"/>
                      <a:pt x="11" y="42"/>
                    </a:cubicBezTo>
                    <a:cubicBezTo>
                      <a:pt x="11" y="42"/>
                      <a:pt x="11" y="42"/>
                      <a:pt x="11" y="42"/>
                    </a:cubicBezTo>
                    <a:cubicBezTo>
                      <a:pt x="11" y="41"/>
                      <a:pt x="11" y="40"/>
                      <a:pt x="12" y="39"/>
                    </a:cubicBezTo>
                    <a:cubicBezTo>
                      <a:pt x="12" y="39"/>
                      <a:pt x="12" y="39"/>
                      <a:pt x="12" y="39"/>
                    </a:cubicBezTo>
                    <a:cubicBezTo>
                      <a:pt x="12" y="39"/>
                      <a:pt x="12" y="39"/>
                      <a:pt x="12" y="39"/>
                    </a:cubicBezTo>
                    <a:cubicBezTo>
                      <a:pt x="12" y="39"/>
                      <a:pt x="12" y="39"/>
                      <a:pt x="12" y="39"/>
                    </a:cubicBezTo>
                    <a:cubicBezTo>
                      <a:pt x="12" y="39"/>
                      <a:pt x="13" y="39"/>
                      <a:pt x="13" y="39"/>
                    </a:cubicBezTo>
                    <a:cubicBezTo>
                      <a:pt x="13" y="39"/>
                      <a:pt x="13" y="39"/>
                      <a:pt x="13" y="39"/>
                    </a:cubicBezTo>
                    <a:cubicBezTo>
                      <a:pt x="13" y="39"/>
                      <a:pt x="13" y="39"/>
                      <a:pt x="13" y="39"/>
                    </a:cubicBezTo>
                    <a:cubicBezTo>
                      <a:pt x="14" y="39"/>
                      <a:pt x="15" y="38"/>
                      <a:pt x="15" y="38"/>
                    </a:cubicBezTo>
                    <a:cubicBezTo>
                      <a:pt x="15" y="37"/>
                      <a:pt x="15" y="37"/>
                      <a:pt x="15" y="37"/>
                    </a:cubicBezTo>
                    <a:cubicBezTo>
                      <a:pt x="15" y="37"/>
                      <a:pt x="15" y="37"/>
                      <a:pt x="15" y="37"/>
                    </a:cubicBezTo>
                    <a:cubicBezTo>
                      <a:pt x="15" y="37"/>
                      <a:pt x="15" y="37"/>
                      <a:pt x="16" y="36"/>
                    </a:cubicBezTo>
                    <a:cubicBezTo>
                      <a:pt x="16" y="36"/>
                      <a:pt x="16" y="36"/>
                      <a:pt x="17" y="36"/>
                    </a:cubicBezTo>
                    <a:cubicBezTo>
                      <a:pt x="17" y="36"/>
                      <a:pt x="17" y="36"/>
                      <a:pt x="17" y="36"/>
                    </a:cubicBezTo>
                    <a:cubicBezTo>
                      <a:pt x="17" y="36"/>
                      <a:pt x="17" y="36"/>
                      <a:pt x="17" y="36"/>
                    </a:cubicBezTo>
                    <a:cubicBezTo>
                      <a:pt x="17" y="36"/>
                      <a:pt x="17" y="36"/>
                      <a:pt x="17" y="36"/>
                    </a:cubicBezTo>
                    <a:cubicBezTo>
                      <a:pt x="17" y="36"/>
                      <a:pt x="17" y="36"/>
                      <a:pt x="18" y="36"/>
                    </a:cubicBezTo>
                    <a:cubicBezTo>
                      <a:pt x="18" y="36"/>
                      <a:pt x="18" y="36"/>
                      <a:pt x="19" y="36"/>
                    </a:cubicBezTo>
                    <a:cubicBezTo>
                      <a:pt x="19" y="36"/>
                      <a:pt x="19" y="36"/>
                      <a:pt x="19" y="36"/>
                    </a:cubicBezTo>
                    <a:cubicBezTo>
                      <a:pt x="19" y="36"/>
                      <a:pt x="20" y="36"/>
                      <a:pt x="20" y="36"/>
                    </a:cubicBezTo>
                    <a:cubicBezTo>
                      <a:pt x="21" y="36"/>
                      <a:pt x="21" y="36"/>
                      <a:pt x="21" y="36"/>
                    </a:cubicBezTo>
                    <a:cubicBezTo>
                      <a:pt x="21" y="36"/>
                      <a:pt x="21" y="36"/>
                      <a:pt x="21" y="35"/>
                    </a:cubicBezTo>
                    <a:cubicBezTo>
                      <a:pt x="21" y="35"/>
                      <a:pt x="21" y="35"/>
                      <a:pt x="21" y="35"/>
                    </a:cubicBezTo>
                    <a:cubicBezTo>
                      <a:pt x="22" y="35"/>
                      <a:pt x="22" y="35"/>
                      <a:pt x="22" y="35"/>
                    </a:cubicBezTo>
                    <a:cubicBezTo>
                      <a:pt x="22" y="35"/>
                      <a:pt x="22" y="35"/>
                      <a:pt x="22" y="35"/>
                    </a:cubicBezTo>
                    <a:cubicBezTo>
                      <a:pt x="22" y="35"/>
                      <a:pt x="22" y="35"/>
                      <a:pt x="22" y="35"/>
                    </a:cubicBezTo>
                    <a:cubicBezTo>
                      <a:pt x="23" y="35"/>
                      <a:pt x="23" y="35"/>
                      <a:pt x="23" y="35"/>
                    </a:cubicBezTo>
                    <a:cubicBezTo>
                      <a:pt x="23" y="35"/>
                      <a:pt x="23" y="35"/>
                      <a:pt x="23" y="35"/>
                    </a:cubicBezTo>
                    <a:cubicBezTo>
                      <a:pt x="23" y="34"/>
                      <a:pt x="23" y="34"/>
                      <a:pt x="23" y="34"/>
                    </a:cubicBezTo>
                    <a:cubicBezTo>
                      <a:pt x="23" y="34"/>
                      <a:pt x="23" y="34"/>
                      <a:pt x="23" y="34"/>
                    </a:cubicBezTo>
                    <a:cubicBezTo>
                      <a:pt x="24" y="34"/>
                      <a:pt x="24" y="34"/>
                      <a:pt x="24" y="34"/>
                    </a:cubicBezTo>
                    <a:cubicBezTo>
                      <a:pt x="25" y="34"/>
                      <a:pt x="25" y="34"/>
                      <a:pt x="25" y="34"/>
                    </a:cubicBezTo>
                    <a:cubicBezTo>
                      <a:pt x="26" y="34"/>
                      <a:pt x="27" y="34"/>
                      <a:pt x="28" y="34"/>
                    </a:cubicBezTo>
                    <a:cubicBezTo>
                      <a:pt x="28" y="34"/>
                      <a:pt x="28" y="34"/>
                      <a:pt x="29" y="35"/>
                    </a:cubicBezTo>
                    <a:cubicBezTo>
                      <a:pt x="29" y="35"/>
                      <a:pt x="29" y="35"/>
                      <a:pt x="30" y="35"/>
                    </a:cubicBezTo>
                    <a:cubicBezTo>
                      <a:pt x="30" y="35"/>
                      <a:pt x="30" y="35"/>
                      <a:pt x="30" y="35"/>
                    </a:cubicBezTo>
                    <a:cubicBezTo>
                      <a:pt x="30" y="35"/>
                      <a:pt x="30" y="35"/>
                      <a:pt x="31" y="34"/>
                    </a:cubicBezTo>
                    <a:cubicBezTo>
                      <a:pt x="31" y="34"/>
                      <a:pt x="32" y="33"/>
                      <a:pt x="33" y="33"/>
                    </a:cubicBezTo>
                    <a:cubicBezTo>
                      <a:pt x="33" y="33"/>
                      <a:pt x="33" y="33"/>
                      <a:pt x="33" y="33"/>
                    </a:cubicBezTo>
                    <a:cubicBezTo>
                      <a:pt x="33" y="34"/>
                      <a:pt x="33" y="34"/>
                      <a:pt x="33" y="34"/>
                    </a:cubicBezTo>
                    <a:cubicBezTo>
                      <a:pt x="33" y="34"/>
                      <a:pt x="33" y="34"/>
                      <a:pt x="33" y="34"/>
                    </a:cubicBezTo>
                    <a:cubicBezTo>
                      <a:pt x="33" y="34"/>
                      <a:pt x="34" y="34"/>
                      <a:pt x="34" y="34"/>
                    </a:cubicBezTo>
                    <a:cubicBezTo>
                      <a:pt x="34" y="34"/>
                      <a:pt x="35" y="34"/>
                      <a:pt x="35" y="35"/>
                    </a:cubicBezTo>
                    <a:cubicBezTo>
                      <a:pt x="35" y="35"/>
                      <a:pt x="35" y="35"/>
                      <a:pt x="35" y="35"/>
                    </a:cubicBezTo>
                    <a:cubicBezTo>
                      <a:pt x="35" y="36"/>
                      <a:pt x="35" y="36"/>
                      <a:pt x="35" y="36"/>
                    </a:cubicBezTo>
                    <a:cubicBezTo>
                      <a:pt x="35" y="36"/>
                      <a:pt x="35" y="36"/>
                      <a:pt x="35" y="36"/>
                    </a:cubicBezTo>
                    <a:cubicBezTo>
                      <a:pt x="35" y="36"/>
                      <a:pt x="35" y="36"/>
                      <a:pt x="36" y="36"/>
                    </a:cubicBezTo>
                    <a:cubicBezTo>
                      <a:pt x="36" y="36"/>
                      <a:pt x="36" y="36"/>
                      <a:pt x="36" y="36"/>
                    </a:cubicBezTo>
                    <a:cubicBezTo>
                      <a:pt x="36" y="37"/>
                      <a:pt x="36" y="37"/>
                      <a:pt x="36" y="37"/>
                    </a:cubicBezTo>
                    <a:cubicBezTo>
                      <a:pt x="36" y="37"/>
                      <a:pt x="36" y="37"/>
                      <a:pt x="36" y="37"/>
                    </a:cubicBezTo>
                    <a:cubicBezTo>
                      <a:pt x="36" y="37"/>
                      <a:pt x="36" y="37"/>
                      <a:pt x="36" y="38"/>
                    </a:cubicBezTo>
                    <a:cubicBezTo>
                      <a:pt x="36" y="38"/>
                      <a:pt x="36" y="38"/>
                      <a:pt x="36" y="38"/>
                    </a:cubicBezTo>
                    <a:cubicBezTo>
                      <a:pt x="37" y="38"/>
                      <a:pt x="37" y="38"/>
                      <a:pt x="37" y="38"/>
                    </a:cubicBezTo>
                    <a:cubicBezTo>
                      <a:pt x="37" y="38"/>
                      <a:pt x="37" y="38"/>
                      <a:pt x="37" y="38"/>
                    </a:cubicBezTo>
                    <a:cubicBezTo>
                      <a:pt x="37" y="39"/>
                      <a:pt x="37" y="39"/>
                      <a:pt x="37" y="39"/>
                    </a:cubicBezTo>
                    <a:cubicBezTo>
                      <a:pt x="37" y="39"/>
                      <a:pt x="37" y="39"/>
                      <a:pt x="37" y="39"/>
                    </a:cubicBezTo>
                    <a:cubicBezTo>
                      <a:pt x="38" y="39"/>
                      <a:pt x="38" y="39"/>
                      <a:pt x="38" y="39"/>
                    </a:cubicBezTo>
                    <a:cubicBezTo>
                      <a:pt x="38" y="39"/>
                      <a:pt x="38" y="39"/>
                      <a:pt x="39" y="39"/>
                    </a:cubicBezTo>
                    <a:cubicBezTo>
                      <a:pt x="39" y="39"/>
                      <a:pt x="39" y="39"/>
                      <a:pt x="40" y="39"/>
                    </a:cubicBezTo>
                    <a:cubicBezTo>
                      <a:pt x="40" y="39"/>
                      <a:pt x="40" y="39"/>
                      <a:pt x="40" y="39"/>
                    </a:cubicBezTo>
                    <a:cubicBezTo>
                      <a:pt x="41" y="40"/>
                      <a:pt x="41" y="40"/>
                      <a:pt x="41" y="40"/>
                    </a:cubicBezTo>
                    <a:cubicBezTo>
                      <a:pt x="41" y="40"/>
                      <a:pt x="41" y="40"/>
                      <a:pt x="41" y="40"/>
                    </a:cubicBezTo>
                    <a:cubicBezTo>
                      <a:pt x="41" y="40"/>
                      <a:pt x="41" y="40"/>
                      <a:pt x="41" y="40"/>
                    </a:cubicBezTo>
                    <a:cubicBezTo>
                      <a:pt x="41" y="40"/>
                      <a:pt x="41" y="40"/>
                      <a:pt x="41" y="40"/>
                    </a:cubicBezTo>
                    <a:cubicBezTo>
                      <a:pt x="41" y="40"/>
                      <a:pt x="41" y="40"/>
                      <a:pt x="42" y="40"/>
                    </a:cubicBezTo>
                    <a:cubicBezTo>
                      <a:pt x="42" y="40"/>
                      <a:pt x="42" y="40"/>
                      <a:pt x="42" y="40"/>
                    </a:cubicBezTo>
                    <a:cubicBezTo>
                      <a:pt x="43" y="40"/>
                      <a:pt x="43" y="40"/>
                      <a:pt x="43" y="40"/>
                    </a:cubicBezTo>
                    <a:cubicBezTo>
                      <a:pt x="44" y="40"/>
                      <a:pt x="44" y="40"/>
                      <a:pt x="44" y="40"/>
                    </a:cubicBezTo>
                    <a:cubicBezTo>
                      <a:pt x="44" y="41"/>
                      <a:pt x="44" y="41"/>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4" y="42"/>
                      <a:pt x="44" y="42"/>
                      <a:pt x="44" y="42"/>
                    </a:cubicBezTo>
                    <a:cubicBezTo>
                      <a:pt x="44" y="42"/>
                      <a:pt x="44" y="42"/>
                      <a:pt x="44" y="42"/>
                    </a:cubicBezTo>
                    <a:cubicBezTo>
                      <a:pt x="44" y="42"/>
                      <a:pt x="44" y="42"/>
                      <a:pt x="44" y="42"/>
                    </a:cubicBezTo>
                    <a:cubicBezTo>
                      <a:pt x="44" y="42"/>
                      <a:pt x="45" y="42"/>
                      <a:pt x="45" y="42"/>
                    </a:cubicBezTo>
                    <a:cubicBezTo>
                      <a:pt x="45" y="42"/>
                      <a:pt x="45" y="42"/>
                      <a:pt x="45" y="42"/>
                    </a:cubicBezTo>
                    <a:cubicBezTo>
                      <a:pt x="46" y="42"/>
                      <a:pt x="46" y="42"/>
                      <a:pt x="46" y="42"/>
                    </a:cubicBezTo>
                    <a:cubicBezTo>
                      <a:pt x="46" y="42"/>
                      <a:pt x="46" y="42"/>
                      <a:pt x="46" y="42"/>
                    </a:cubicBezTo>
                    <a:cubicBezTo>
                      <a:pt x="46" y="43"/>
                      <a:pt x="46" y="43"/>
                      <a:pt x="46" y="43"/>
                    </a:cubicBezTo>
                    <a:cubicBezTo>
                      <a:pt x="46" y="43"/>
                      <a:pt x="47" y="43"/>
                      <a:pt x="47" y="43"/>
                    </a:cubicBezTo>
                    <a:cubicBezTo>
                      <a:pt x="47" y="43"/>
                      <a:pt x="47" y="43"/>
                      <a:pt x="47" y="43"/>
                    </a:cubicBezTo>
                    <a:cubicBezTo>
                      <a:pt x="48" y="43"/>
                      <a:pt x="48" y="43"/>
                      <a:pt x="48" y="43"/>
                    </a:cubicBezTo>
                    <a:cubicBezTo>
                      <a:pt x="48" y="43"/>
                      <a:pt x="48" y="43"/>
                      <a:pt x="48" y="43"/>
                    </a:cubicBezTo>
                    <a:cubicBezTo>
                      <a:pt x="48" y="43"/>
                      <a:pt x="49" y="43"/>
                      <a:pt x="49" y="43"/>
                    </a:cubicBezTo>
                    <a:cubicBezTo>
                      <a:pt x="49" y="43"/>
                      <a:pt x="49" y="42"/>
                      <a:pt x="49" y="41"/>
                    </a:cubicBezTo>
                    <a:cubicBezTo>
                      <a:pt x="49" y="40"/>
                      <a:pt x="49" y="40"/>
                      <a:pt x="49" y="40"/>
                    </a:cubicBezTo>
                    <a:cubicBezTo>
                      <a:pt x="50" y="40"/>
                      <a:pt x="50" y="40"/>
                      <a:pt x="50" y="40"/>
                    </a:cubicBezTo>
                    <a:cubicBezTo>
                      <a:pt x="50" y="40"/>
                      <a:pt x="50" y="41"/>
                      <a:pt x="51" y="41"/>
                    </a:cubicBezTo>
                    <a:cubicBezTo>
                      <a:pt x="51" y="41"/>
                      <a:pt x="51" y="41"/>
                      <a:pt x="51" y="41"/>
                    </a:cubicBezTo>
                    <a:cubicBezTo>
                      <a:pt x="52" y="41"/>
                      <a:pt x="52" y="41"/>
                      <a:pt x="52" y="41"/>
                    </a:cubicBezTo>
                    <a:cubicBezTo>
                      <a:pt x="52" y="42"/>
                      <a:pt x="52" y="42"/>
                      <a:pt x="52" y="42"/>
                    </a:cubicBezTo>
                    <a:cubicBezTo>
                      <a:pt x="52" y="42"/>
                      <a:pt x="52" y="42"/>
                      <a:pt x="52" y="42"/>
                    </a:cubicBezTo>
                    <a:cubicBezTo>
                      <a:pt x="52" y="42"/>
                      <a:pt x="52" y="42"/>
                      <a:pt x="53" y="42"/>
                    </a:cubicBezTo>
                    <a:cubicBezTo>
                      <a:pt x="53" y="42"/>
                      <a:pt x="53" y="42"/>
                      <a:pt x="53" y="42"/>
                    </a:cubicBezTo>
                    <a:cubicBezTo>
                      <a:pt x="53" y="42"/>
                      <a:pt x="53" y="42"/>
                      <a:pt x="54" y="42"/>
                    </a:cubicBezTo>
                    <a:cubicBezTo>
                      <a:pt x="54" y="42"/>
                      <a:pt x="55" y="42"/>
                      <a:pt x="55" y="43"/>
                    </a:cubicBezTo>
                    <a:cubicBezTo>
                      <a:pt x="55" y="43"/>
                      <a:pt x="55" y="43"/>
                      <a:pt x="55" y="43"/>
                    </a:cubicBezTo>
                    <a:cubicBezTo>
                      <a:pt x="55" y="43"/>
                      <a:pt x="55" y="43"/>
                      <a:pt x="56" y="43"/>
                    </a:cubicBezTo>
                    <a:cubicBezTo>
                      <a:pt x="56" y="43"/>
                      <a:pt x="56" y="43"/>
                      <a:pt x="56" y="43"/>
                    </a:cubicBezTo>
                    <a:cubicBezTo>
                      <a:pt x="56" y="42"/>
                      <a:pt x="56" y="42"/>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1"/>
                      <a:pt x="58" y="41"/>
                      <a:pt x="58" y="41"/>
                    </a:cubicBezTo>
                    <a:cubicBezTo>
                      <a:pt x="58" y="41"/>
                      <a:pt x="58" y="41"/>
                      <a:pt x="58" y="41"/>
                    </a:cubicBezTo>
                    <a:cubicBezTo>
                      <a:pt x="57" y="41"/>
                      <a:pt x="57" y="41"/>
                      <a:pt x="57" y="41"/>
                    </a:cubicBezTo>
                    <a:cubicBezTo>
                      <a:pt x="57" y="40"/>
                      <a:pt x="57" y="40"/>
                      <a:pt x="57" y="40"/>
                    </a:cubicBezTo>
                    <a:cubicBezTo>
                      <a:pt x="57" y="40"/>
                      <a:pt x="57" y="40"/>
                      <a:pt x="57" y="40"/>
                    </a:cubicBezTo>
                    <a:cubicBezTo>
                      <a:pt x="57" y="39"/>
                      <a:pt x="57" y="39"/>
                      <a:pt x="57" y="39"/>
                    </a:cubicBezTo>
                    <a:cubicBezTo>
                      <a:pt x="57" y="39"/>
                      <a:pt x="57" y="39"/>
                      <a:pt x="57" y="39"/>
                    </a:cubicBezTo>
                    <a:cubicBezTo>
                      <a:pt x="57" y="39"/>
                      <a:pt x="57" y="39"/>
                      <a:pt x="57" y="39"/>
                    </a:cubicBezTo>
                    <a:cubicBezTo>
                      <a:pt x="56" y="39"/>
                      <a:pt x="56" y="38"/>
                      <a:pt x="56" y="38"/>
                    </a:cubicBezTo>
                    <a:cubicBezTo>
                      <a:pt x="56" y="38"/>
                      <a:pt x="56" y="38"/>
                      <a:pt x="56" y="38"/>
                    </a:cubicBezTo>
                    <a:cubicBezTo>
                      <a:pt x="56" y="37"/>
                      <a:pt x="56" y="37"/>
                      <a:pt x="56" y="37"/>
                    </a:cubicBezTo>
                    <a:cubicBezTo>
                      <a:pt x="56" y="36"/>
                      <a:pt x="56" y="36"/>
                      <a:pt x="56" y="36"/>
                    </a:cubicBezTo>
                    <a:cubicBezTo>
                      <a:pt x="56" y="36"/>
                      <a:pt x="56" y="36"/>
                      <a:pt x="56" y="36"/>
                    </a:cubicBezTo>
                    <a:cubicBezTo>
                      <a:pt x="56" y="36"/>
                      <a:pt x="56" y="36"/>
                      <a:pt x="56" y="36"/>
                    </a:cubicBezTo>
                    <a:cubicBezTo>
                      <a:pt x="55" y="36"/>
                      <a:pt x="55" y="36"/>
                      <a:pt x="55" y="36"/>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6"/>
                      <a:pt x="55" y="36"/>
                      <a:pt x="55" y="36"/>
                    </a:cubicBezTo>
                    <a:cubicBezTo>
                      <a:pt x="54" y="36"/>
                      <a:pt x="54" y="36"/>
                      <a:pt x="54" y="36"/>
                    </a:cubicBezTo>
                    <a:cubicBezTo>
                      <a:pt x="54" y="36"/>
                      <a:pt x="54" y="36"/>
                      <a:pt x="54" y="36"/>
                    </a:cubicBezTo>
                    <a:cubicBezTo>
                      <a:pt x="53" y="36"/>
                      <a:pt x="53" y="36"/>
                      <a:pt x="52" y="36"/>
                    </a:cubicBezTo>
                    <a:cubicBezTo>
                      <a:pt x="52" y="35"/>
                      <a:pt x="52" y="35"/>
                      <a:pt x="51" y="35"/>
                    </a:cubicBezTo>
                    <a:cubicBezTo>
                      <a:pt x="51" y="35"/>
                      <a:pt x="51" y="35"/>
                      <a:pt x="51" y="35"/>
                    </a:cubicBezTo>
                    <a:cubicBezTo>
                      <a:pt x="51" y="34"/>
                      <a:pt x="51" y="34"/>
                      <a:pt x="51" y="34"/>
                    </a:cubicBezTo>
                    <a:cubicBezTo>
                      <a:pt x="51" y="34"/>
                      <a:pt x="51" y="34"/>
                      <a:pt x="51" y="34"/>
                    </a:cubicBezTo>
                    <a:cubicBezTo>
                      <a:pt x="51" y="34"/>
                      <a:pt x="50" y="34"/>
                      <a:pt x="50" y="34"/>
                    </a:cubicBezTo>
                    <a:cubicBezTo>
                      <a:pt x="50" y="34"/>
                      <a:pt x="50" y="34"/>
                      <a:pt x="50" y="34"/>
                    </a:cubicBezTo>
                    <a:cubicBezTo>
                      <a:pt x="49" y="34"/>
                      <a:pt x="49" y="33"/>
                      <a:pt x="49" y="33"/>
                    </a:cubicBezTo>
                    <a:cubicBezTo>
                      <a:pt x="49" y="33"/>
                      <a:pt x="49" y="32"/>
                      <a:pt x="49" y="32"/>
                    </a:cubicBezTo>
                    <a:cubicBezTo>
                      <a:pt x="49" y="32"/>
                      <a:pt x="49" y="32"/>
                      <a:pt x="49" y="32"/>
                    </a:cubicBezTo>
                    <a:cubicBezTo>
                      <a:pt x="48" y="32"/>
                      <a:pt x="48" y="32"/>
                      <a:pt x="48" y="32"/>
                    </a:cubicBezTo>
                    <a:cubicBezTo>
                      <a:pt x="48" y="31"/>
                      <a:pt x="48" y="31"/>
                      <a:pt x="48" y="31"/>
                    </a:cubicBezTo>
                    <a:cubicBezTo>
                      <a:pt x="47" y="31"/>
                      <a:pt x="47" y="30"/>
                      <a:pt x="47" y="29"/>
                    </a:cubicBezTo>
                    <a:cubicBezTo>
                      <a:pt x="47" y="28"/>
                      <a:pt x="47" y="28"/>
                      <a:pt x="47"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7"/>
                      <a:pt x="49" y="27"/>
                    </a:cubicBezTo>
                    <a:cubicBezTo>
                      <a:pt x="51" y="27"/>
                      <a:pt x="51" y="27"/>
                      <a:pt x="51" y="27"/>
                    </a:cubicBezTo>
                    <a:cubicBezTo>
                      <a:pt x="51" y="27"/>
                      <a:pt x="51" y="27"/>
                      <a:pt x="50" y="27"/>
                    </a:cubicBezTo>
                    <a:cubicBezTo>
                      <a:pt x="50" y="26"/>
                      <a:pt x="50" y="26"/>
                      <a:pt x="50" y="26"/>
                    </a:cubicBezTo>
                    <a:cubicBezTo>
                      <a:pt x="50" y="26"/>
                      <a:pt x="49" y="25"/>
                      <a:pt x="49" y="25"/>
                    </a:cubicBezTo>
                    <a:cubicBezTo>
                      <a:pt x="49" y="25"/>
                      <a:pt x="49" y="25"/>
                      <a:pt x="48" y="25"/>
                    </a:cubicBezTo>
                    <a:cubicBezTo>
                      <a:pt x="48" y="25"/>
                      <a:pt x="48" y="24"/>
                      <a:pt x="48" y="24"/>
                    </a:cubicBezTo>
                    <a:cubicBezTo>
                      <a:pt x="48" y="24"/>
                      <a:pt x="48" y="24"/>
                      <a:pt x="48" y="24"/>
                    </a:cubicBezTo>
                    <a:cubicBezTo>
                      <a:pt x="48" y="24"/>
                      <a:pt x="47" y="24"/>
                      <a:pt x="47" y="24"/>
                    </a:cubicBezTo>
                    <a:cubicBezTo>
                      <a:pt x="47" y="23"/>
                      <a:pt x="47" y="23"/>
                      <a:pt x="47" y="23"/>
                    </a:cubicBezTo>
                    <a:cubicBezTo>
                      <a:pt x="46" y="23"/>
                      <a:pt x="46" y="23"/>
                      <a:pt x="45" y="23"/>
                    </a:cubicBezTo>
                    <a:cubicBezTo>
                      <a:pt x="45" y="22"/>
                      <a:pt x="44" y="22"/>
                      <a:pt x="44" y="22"/>
                    </a:cubicBezTo>
                    <a:cubicBezTo>
                      <a:pt x="43" y="22"/>
                      <a:pt x="43" y="22"/>
                      <a:pt x="43" y="22"/>
                    </a:cubicBezTo>
                    <a:cubicBezTo>
                      <a:pt x="43" y="22"/>
                      <a:pt x="43" y="22"/>
                      <a:pt x="43" y="22"/>
                    </a:cubicBezTo>
                    <a:cubicBezTo>
                      <a:pt x="43" y="23"/>
                      <a:pt x="43" y="23"/>
                      <a:pt x="43" y="23"/>
                    </a:cubicBezTo>
                    <a:cubicBezTo>
                      <a:pt x="43" y="23"/>
                      <a:pt x="43" y="23"/>
                      <a:pt x="43" y="23"/>
                    </a:cubicBezTo>
                    <a:cubicBezTo>
                      <a:pt x="43" y="23"/>
                      <a:pt x="43" y="24"/>
                      <a:pt x="43" y="24"/>
                    </a:cubicBezTo>
                    <a:cubicBezTo>
                      <a:pt x="44" y="24"/>
                      <a:pt x="44" y="24"/>
                      <a:pt x="44" y="24"/>
                    </a:cubicBezTo>
                    <a:cubicBezTo>
                      <a:pt x="44" y="26"/>
                      <a:pt x="45" y="27"/>
                      <a:pt x="45" y="28"/>
                    </a:cubicBezTo>
                    <a:cubicBezTo>
                      <a:pt x="45" y="29"/>
                      <a:pt x="45" y="30"/>
                      <a:pt x="45" y="31"/>
                    </a:cubicBezTo>
                    <a:cubicBezTo>
                      <a:pt x="45" y="31"/>
                      <a:pt x="45" y="31"/>
                      <a:pt x="44" y="31"/>
                    </a:cubicBezTo>
                    <a:cubicBezTo>
                      <a:pt x="45" y="31"/>
                      <a:pt x="44" y="31"/>
                      <a:pt x="44" y="32"/>
                    </a:cubicBezTo>
                    <a:cubicBezTo>
                      <a:pt x="44" y="32"/>
                      <a:pt x="44" y="32"/>
                      <a:pt x="43" y="32"/>
                    </a:cubicBezTo>
                    <a:cubicBezTo>
                      <a:pt x="43" y="32"/>
                      <a:pt x="43" y="32"/>
                      <a:pt x="43" y="32"/>
                    </a:cubicBezTo>
                    <a:cubicBezTo>
                      <a:pt x="43" y="32"/>
                      <a:pt x="42" y="32"/>
                      <a:pt x="42" y="32"/>
                    </a:cubicBezTo>
                    <a:cubicBezTo>
                      <a:pt x="42" y="32"/>
                      <a:pt x="42" y="32"/>
                      <a:pt x="42" y="32"/>
                    </a:cubicBezTo>
                    <a:cubicBezTo>
                      <a:pt x="42" y="32"/>
                      <a:pt x="42" y="31"/>
                      <a:pt x="42" y="31"/>
                    </a:cubicBezTo>
                    <a:cubicBezTo>
                      <a:pt x="42" y="31"/>
                      <a:pt x="42" y="31"/>
                      <a:pt x="42" y="31"/>
                    </a:cubicBezTo>
                    <a:cubicBezTo>
                      <a:pt x="41" y="31"/>
                      <a:pt x="41" y="30"/>
                      <a:pt x="41" y="30"/>
                    </a:cubicBezTo>
                    <a:cubicBezTo>
                      <a:pt x="41" y="30"/>
                      <a:pt x="41" y="30"/>
                      <a:pt x="41" y="30"/>
                    </a:cubicBezTo>
                    <a:cubicBezTo>
                      <a:pt x="40" y="30"/>
                      <a:pt x="40" y="30"/>
                      <a:pt x="40" y="30"/>
                    </a:cubicBezTo>
                    <a:cubicBezTo>
                      <a:pt x="40" y="30"/>
                      <a:pt x="40" y="30"/>
                      <a:pt x="40" y="30"/>
                    </a:cubicBezTo>
                    <a:cubicBezTo>
                      <a:pt x="40" y="29"/>
                      <a:pt x="40" y="29"/>
                      <a:pt x="40" y="28"/>
                    </a:cubicBezTo>
                    <a:cubicBezTo>
                      <a:pt x="40" y="28"/>
                      <a:pt x="40" y="28"/>
                      <a:pt x="40" y="28"/>
                    </a:cubicBezTo>
                    <a:cubicBezTo>
                      <a:pt x="40" y="28"/>
                      <a:pt x="40" y="28"/>
                      <a:pt x="40" y="28"/>
                    </a:cubicBezTo>
                    <a:cubicBezTo>
                      <a:pt x="40" y="28"/>
                      <a:pt x="40" y="28"/>
                      <a:pt x="40" y="28"/>
                    </a:cubicBezTo>
                    <a:cubicBezTo>
                      <a:pt x="40" y="28"/>
                      <a:pt x="39" y="28"/>
                      <a:pt x="39" y="28"/>
                    </a:cubicBezTo>
                    <a:cubicBezTo>
                      <a:pt x="39" y="28"/>
                      <a:pt x="39" y="28"/>
                      <a:pt x="39" y="28"/>
                    </a:cubicBezTo>
                    <a:cubicBezTo>
                      <a:pt x="38" y="28"/>
                      <a:pt x="38" y="28"/>
                      <a:pt x="38" y="28"/>
                    </a:cubicBezTo>
                    <a:cubicBezTo>
                      <a:pt x="38" y="28"/>
                      <a:pt x="38" y="28"/>
                      <a:pt x="38" y="28"/>
                    </a:cubicBezTo>
                    <a:cubicBezTo>
                      <a:pt x="38" y="27"/>
                      <a:pt x="38" y="27"/>
                      <a:pt x="38" y="27"/>
                    </a:cubicBezTo>
                    <a:cubicBezTo>
                      <a:pt x="38" y="27"/>
                      <a:pt x="38" y="27"/>
                      <a:pt x="38" y="27"/>
                    </a:cubicBezTo>
                    <a:cubicBezTo>
                      <a:pt x="38" y="27"/>
                      <a:pt x="38" y="27"/>
                      <a:pt x="38" y="27"/>
                    </a:cubicBezTo>
                    <a:cubicBezTo>
                      <a:pt x="38" y="27"/>
                      <a:pt x="38" y="27"/>
                      <a:pt x="37" y="27"/>
                    </a:cubicBezTo>
                    <a:cubicBezTo>
                      <a:pt x="37" y="27"/>
                      <a:pt x="37" y="27"/>
                      <a:pt x="37" y="27"/>
                    </a:cubicBezTo>
                    <a:cubicBezTo>
                      <a:pt x="37" y="27"/>
                      <a:pt x="37" y="27"/>
                      <a:pt x="36" y="27"/>
                    </a:cubicBezTo>
                    <a:cubicBezTo>
                      <a:pt x="37" y="27"/>
                      <a:pt x="37" y="28"/>
                      <a:pt x="38" y="28"/>
                    </a:cubicBezTo>
                    <a:cubicBezTo>
                      <a:pt x="38" y="28"/>
                      <a:pt x="38" y="28"/>
                      <a:pt x="38" y="28"/>
                    </a:cubicBezTo>
                    <a:cubicBezTo>
                      <a:pt x="38" y="28"/>
                      <a:pt x="39" y="28"/>
                      <a:pt x="39" y="29"/>
                    </a:cubicBezTo>
                    <a:cubicBezTo>
                      <a:pt x="39" y="33"/>
                      <a:pt x="39" y="33"/>
                      <a:pt x="39" y="33"/>
                    </a:cubicBezTo>
                    <a:cubicBezTo>
                      <a:pt x="39" y="33"/>
                      <a:pt x="39" y="33"/>
                      <a:pt x="39" y="33"/>
                    </a:cubicBezTo>
                    <a:cubicBezTo>
                      <a:pt x="39" y="33"/>
                      <a:pt x="39" y="33"/>
                      <a:pt x="38" y="34"/>
                    </a:cubicBezTo>
                    <a:cubicBezTo>
                      <a:pt x="38" y="34"/>
                      <a:pt x="38" y="34"/>
                      <a:pt x="38" y="34"/>
                    </a:cubicBezTo>
                    <a:cubicBezTo>
                      <a:pt x="38" y="34"/>
                      <a:pt x="38" y="34"/>
                      <a:pt x="38" y="34"/>
                    </a:cubicBezTo>
                    <a:cubicBezTo>
                      <a:pt x="38" y="35"/>
                      <a:pt x="38" y="35"/>
                      <a:pt x="38" y="35"/>
                    </a:cubicBezTo>
                    <a:cubicBezTo>
                      <a:pt x="36" y="35"/>
                      <a:pt x="36" y="35"/>
                      <a:pt x="36" y="35"/>
                    </a:cubicBezTo>
                    <a:cubicBezTo>
                      <a:pt x="36" y="34"/>
                      <a:pt x="36" y="34"/>
                      <a:pt x="36" y="34"/>
                    </a:cubicBezTo>
                    <a:cubicBezTo>
                      <a:pt x="36" y="34"/>
                      <a:pt x="36" y="34"/>
                      <a:pt x="36" y="34"/>
                    </a:cubicBezTo>
                    <a:cubicBezTo>
                      <a:pt x="36" y="34"/>
                      <a:pt x="36" y="34"/>
                      <a:pt x="36" y="34"/>
                    </a:cubicBezTo>
                    <a:cubicBezTo>
                      <a:pt x="36" y="34"/>
                      <a:pt x="36" y="34"/>
                      <a:pt x="35" y="34"/>
                    </a:cubicBezTo>
                    <a:cubicBezTo>
                      <a:pt x="35" y="34"/>
                      <a:pt x="35" y="34"/>
                      <a:pt x="35" y="34"/>
                    </a:cubicBezTo>
                    <a:cubicBezTo>
                      <a:pt x="35" y="31"/>
                      <a:pt x="35" y="31"/>
                      <a:pt x="35" y="31"/>
                    </a:cubicBezTo>
                    <a:cubicBezTo>
                      <a:pt x="35" y="31"/>
                      <a:pt x="35" y="30"/>
                      <a:pt x="34" y="30"/>
                    </a:cubicBezTo>
                    <a:cubicBezTo>
                      <a:pt x="34" y="30"/>
                      <a:pt x="34" y="29"/>
                      <a:pt x="33" y="29"/>
                    </a:cubicBezTo>
                    <a:cubicBezTo>
                      <a:pt x="32" y="29"/>
                      <a:pt x="32" y="29"/>
                      <a:pt x="32" y="29"/>
                    </a:cubicBezTo>
                    <a:cubicBezTo>
                      <a:pt x="32" y="29"/>
                      <a:pt x="32" y="29"/>
                      <a:pt x="32" y="29"/>
                    </a:cubicBezTo>
                    <a:cubicBezTo>
                      <a:pt x="32" y="29"/>
                      <a:pt x="32" y="29"/>
                      <a:pt x="32" y="29"/>
                    </a:cubicBezTo>
                    <a:cubicBezTo>
                      <a:pt x="32" y="29"/>
                      <a:pt x="32" y="29"/>
                      <a:pt x="31" y="29"/>
                    </a:cubicBezTo>
                    <a:cubicBezTo>
                      <a:pt x="31" y="29"/>
                      <a:pt x="31" y="29"/>
                      <a:pt x="31" y="29"/>
                    </a:cubicBezTo>
                    <a:cubicBezTo>
                      <a:pt x="31" y="29"/>
                      <a:pt x="30" y="28"/>
                      <a:pt x="30" y="28"/>
                    </a:cubicBezTo>
                    <a:cubicBezTo>
                      <a:pt x="30" y="28"/>
                      <a:pt x="30" y="28"/>
                      <a:pt x="30" y="28"/>
                    </a:cubicBezTo>
                    <a:cubicBezTo>
                      <a:pt x="30" y="27"/>
                      <a:pt x="30" y="27"/>
                      <a:pt x="29" y="27"/>
                    </a:cubicBezTo>
                    <a:cubicBezTo>
                      <a:pt x="29" y="27"/>
                      <a:pt x="29" y="27"/>
                      <a:pt x="29" y="27"/>
                    </a:cubicBezTo>
                    <a:cubicBezTo>
                      <a:pt x="28" y="27"/>
                      <a:pt x="28" y="27"/>
                      <a:pt x="28" y="27"/>
                    </a:cubicBezTo>
                    <a:cubicBezTo>
                      <a:pt x="28" y="27"/>
                      <a:pt x="28" y="27"/>
                      <a:pt x="28" y="27"/>
                    </a:cubicBezTo>
                    <a:cubicBezTo>
                      <a:pt x="28" y="27"/>
                      <a:pt x="28" y="27"/>
                      <a:pt x="27" y="26"/>
                    </a:cubicBezTo>
                    <a:cubicBezTo>
                      <a:pt x="27" y="26"/>
                      <a:pt x="27" y="26"/>
                      <a:pt x="27" y="26"/>
                    </a:cubicBezTo>
                    <a:cubicBezTo>
                      <a:pt x="27" y="26"/>
                      <a:pt x="27" y="26"/>
                      <a:pt x="27" y="26"/>
                    </a:cubicBezTo>
                    <a:cubicBezTo>
                      <a:pt x="27" y="26"/>
                      <a:pt x="26" y="26"/>
                      <a:pt x="26" y="26"/>
                    </a:cubicBezTo>
                    <a:cubicBezTo>
                      <a:pt x="26" y="26"/>
                      <a:pt x="26" y="26"/>
                      <a:pt x="26" y="26"/>
                    </a:cubicBezTo>
                    <a:cubicBezTo>
                      <a:pt x="26" y="27"/>
                      <a:pt x="25" y="27"/>
                      <a:pt x="25" y="27"/>
                    </a:cubicBezTo>
                    <a:cubicBezTo>
                      <a:pt x="25" y="27"/>
                      <a:pt x="25" y="27"/>
                      <a:pt x="25" y="27"/>
                    </a:cubicBezTo>
                    <a:cubicBezTo>
                      <a:pt x="25" y="27"/>
                      <a:pt x="25" y="27"/>
                      <a:pt x="25" y="27"/>
                    </a:cubicBezTo>
                    <a:cubicBezTo>
                      <a:pt x="22" y="27"/>
                      <a:pt x="22" y="27"/>
                      <a:pt x="22" y="27"/>
                    </a:cubicBezTo>
                    <a:cubicBezTo>
                      <a:pt x="22" y="27"/>
                      <a:pt x="22" y="27"/>
                      <a:pt x="22" y="27"/>
                    </a:cubicBezTo>
                    <a:cubicBezTo>
                      <a:pt x="22" y="27"/>
                      <a:pt x="22" y="27"/>
                      <a:pt x="22" y="27"/>
                    </a:cubicBezTo>
                    <a:cubicBezTo>
                      <a:pt x="22" y="27"/>
                      <a:pt x="22" y="27"/>
                      <a:pt x="22" y="27"/>
                    </a:cubicBezTo>
                    <a:cubicBezTo>
                      <a:pt x="22" y="28"/>
                      <a:pt x="22" y="29"/>
                      <a:pt x="21" y="29"/>
                    </a:cubicBezTo>
                    <a:cubicBezTo>
                      <a:pt x="20" y="30"/>
                      <a:pt x="20" y="30"/>
                      <a:pt x="20" y="30"/>
                    </a:cubicBezTo>
                    <a:cubicBezTo>
                      <a:pt x="20" y="29"/>
                      <a:pt x="20" y="29"/>
                      <a:pt x="20" y="29"/>
                    </a:cubicBezTo>
                    <a:cubicBezTo>
                      <a:pt x="20" y="27"/>
                      <a:pt x="19" y="25"/>
                      <a:pt x="17" y="23"/>
                    </a:cubicBezTo>
                    <a:cubicBezTo>
                      <a:pt x="17" y="23"/>
                      <a:pt x="16" y="22"/>
                      <a:pt x="16" y="22"/>
                    </a:cubicBezTo>
                    <a:cubicBezTo>
                      <a:pt x="15" y="21"/>
                      <a:pt x="13" y="20"/>
                      <a:pt x="13" y="18"/>
                    </a:cubicBezTo>
                    <a:cubicBezTo>
                      <a:pt x="12" y="17"/>
                      <a:pt x="12" y="17"/>
                      <a:pt x="12" y="17"/>
                    </a:cubicBezTo>
                    <a:cubicBezTo>
                      <a:pt x="13" y="17"/>
                      <a:pt x="13" y="17"/>
                      <a:pt x="13" y="17"/>
                    </a:cubicBezTo>
                    <a:cubicBezTo>
                      <a:pt x="13" y="17"/>
                      <a:pt x="14" y="17"/>
                      <a:pt x="14" y="16"/>
                    </a:cubicBezTo>
                    <a:cubicBezTo>
                      <a:pt x="14" y="16"/>
                      <a:pt x="14" y="16"/>
                      <a:pt x="14" y="16"/>
                    </a:cubicBezTo>
                    <a:cubicBezTo>
                      <a:pt x="14" y="16"/>
                      <a:pt x="15" y="15"/>
                      <a:pt x="15" y="15"/>
                    </a:cubicBezTo>
                    <a:cubicBezTo>
                      <a:pt x="15" y="15"/>
                      <a:pt x="15" y="14"/>
                      <a:pt x="16" y="14"/>
                    </a:cubicBezTo>
                    <a:cubicBezTo>
                      <a:pt x="16" y="13"/>
                      <a:pt x="17" y="13"/>
                      <a:pt x="17" y="13"/>
                    </a:cubicBezTo>
                    <a:cubicBezTo>
                      <a:pt x="17" y="13"/>
                      <a:pt x="17" y="13"/>
                      <a:pt x="17" y="13"/>
                    </a:cubicBezTo>
                    <a:cubicBezTo>
                      <a:pt x="18" y="13"/>
                      <a:pt x="18" y="13"/>
                      <a:pt x="18" y="13"/>
                    </a:cubicBezTo>
                    <a:cubicBezTo>
                      <a:pt x="18" y="13"/>
                      <a:pt x="18" y="13"/>
                      <a:pt x="18" y="13"/>
                    </a:cubicBezTo>
                    <a:cubicBezTo>
                      <a:pt x="18" y="13"/>
                      <a:pt x="18" y="12"/>
                      <a:pt x="19" y="12"/>
                    </a:cubicBezTo>
                    <a:cubicBezTo>
                      <a:pt x="20" y="12"/>
                      <a:pt x="20" y="12"/>
                      <a:pt x="20" y="12"/>
                    </a:cubicBezTo>
                    <a:cubicBezTo>
                      <a:pt x="20" y="12"/>
                      <a:pt x="20" y="12"/>
                      <a:pt x="20" y="12"/>
                    </a:cubicBezTo>
                    <a:cubicBezTo>
                      <a:pt x="20" y="13"/>
                      <a:pt x="21" y="13"/>
                      <a:pt x="21" y="13"/>
                    </a:cubicBezTo>
                    <a:cubicBezTo>
                      <a:pt x="21" y="13"/>
                      <a:pt x="21" y="13"/>
                      <a:pt x="21" y="13"/>
                    </a:cubicBezTo>
                    <a:cubicBezTo>
                      <a:pt x="21" y="12"/>
                      <a:pt x="21" y="12"/>
                      <a:pt x="21" y="12"/>
                    </a:cubicBezTo>
                    <a:cubicBezTo>
                      <a:pt x="21" y="12"/>
                      <a:pt x="21" y="12"/>
                      <a:pt x="22" y="12"/>
                    </a:cubicBezTo>
                    <a:cubicBezTo>
                      <a:pt x="22" y="12"/>
                      <a:pt x="22" y="12"/>
                      <a:pt x="22" y="12"/>
                    </a:cubicBezTo>
                    <a:cubicBezTo>
                      <a:pt x="22" y="12"/>
                      <a:pt x="22" y="12"/>
                      <a:pt x="22" y="12"/>
                    </a:cubicBezTo>
                    <a:cubicBezTo>
                      <a:pt x="25" y="12"/>
                      <a:pt x="25" y="12"/>
                      <a:pt x="25" y="12"/>
                    </a:cubicBezTo>
                    <a:cubicBezTo>
                      <a:pt x="25" y="12"/>
                      <a:pt x="25" y="12"/>
                      <a:pt x="25" y="12"/>
                    </a:cubicBezTo>
                    <a:cubicBezTo>
                      <a:pt x="25" y="12"/>
                      <a:pt x="25" y="12"/>
                      <a:pt x="25" y="12"/>
                    </a:cubicBezTo>
                    <a:cubicBezTo>
                      <a:pt x="26" y="12"/>
                      <a:pt x="26" y="12"/>
                      <a:pt x="26" y="12"/>
                    </a:cubicBezTo>
                    <a:cubicBezTo>
                      <a:pt x="26" y="12"/>
                      <a:pt x="26" y="11"/>
                      <a:pt x="26" y="11"/>
                    </a:cubicBezTo>
                    <a:cubicBezTo>
                      <a:pt x="26" y="11"/>
                      <a:pt x="25" y="11"/>
                      <a:pt x="25" y="11"/>
                    </a:cubicBezTo>
                    <a:cubicBezTo>
                      <a:pt x="25" y="11"/>
                      <a:pt x="25" y="10"/>
                      <a:pt x="24" y="10"/>
                    </a:cubicBezTo>
                    <a:cubicBezTo>
                      <a:pt x="24" y="10"/>
                      <a:pt x="24" y="10"/>
                      <a:pt x="24" y="10"/>
                    </a:cubicBezTo>
                    <a:cubicBezTo>
                      <a:pt x="24" y="9"/>
                      <a:pt x="24" y="9"/>
                      <a:pt x="23" y="9"/>
                    </a:cubicBezTo>
                    <a:cubicBezTo>
                      <a:pt x="23" y="9"/>
                      <a:pt x="23" y="8"/>
                      <a:pt x="23" y="8"/>
                    </a:cubicBezTo>
                    <a:cubicBezTo>
                      <a:pt x="23" y="8"/>
                      <a:pt x="23" y="8"/>
                      <a:pt x="23" y="7"/>
                    </a:cubicBezTo>
                    <a:cubicBezTo>
                      <a:pt x="23" y="6"/>
                      <a:pt x="23" y="6"/>
                      <a:pt x="23" y="6"/>
                    </a:cubicBezTo>
                    <a:cubicBezTo>
                      <a:pt x="24" y="6"/>
                      <a:pt x="24" y="6"/>
                      <a:pt x="24" y="6"/>
                    </a:cubicBezTo>
                    <a:cubicBezTo>
                      <a:pt x="24" y="6"/>
                      <a:pt x="24" y="6"/>
                      <a:pt x="24" y="6"/>
                    </a:cubicBezTo>
                    <a:cubicBezTo>
                      <a:pt x="24" y="6"/>
                      <a:pt x="24" y="6"/>
                      <a:pt x="24" y="6"/>
                    </a:cubicBezTo>
                    <a:cubicBezTo>
                      <a:pt x="24" y="6"/>
                      <a:pt x="24" y="5"/>
                      <a:pt x="24" y="5"/>
                    </a:cubicBezTo>
                    <a:cubicBezTo>
                      <a:pt x="24" y="5"/>
                      <a:pt x="24" y="5"/>
                      <a:pt x="24" y="4"/>
                    </a:cubicBezTo>
                    <a:cubicBezTo>
                      <a:pt x="24" y="4"/>
                      <a:pt x="24" y="4"/>
                      <a:pt x="23" y="4"/>
                    </a:cubicBezTo>
                    <a:cubicBezTo>
                      <a:pt x="23" y="4"/>
                      <a:pt x="23" y="4"/>
                      <a:pt x="23" y="4"/>
                    </a:cubicBezTo>
                    <a:cubicBezTo>
                      <a:pt x="23" y="4"/>
                      <a:pt x="23" y="4"/>
                      <a:pt x="23" y="3"/>
                    </a:cubicBezTo>
                    <a:cubicBezTo>
                      <a:pt x="23" y="3"/>
                      <a:pt x="23" y="3"/>
                      <a:pt x="23" y="3"/>
                    </a:cubicBezTo>
                    <a:cubicBezTo>
                      <a:pt x="23" y="3"/>
                      <a:pt x="23" y="3"/>
                      <a:pt x="23" y="3"/>
                    </a:cubicBezTo>
                    <a:cubicBezTo>
                      <a:pt x="23" y="3"/>
                      <a:pt x="23" y="3"/>
                      <a:pt x="23" y="3"/>
                    </a:cubicBezTo>
                    <a:cubicBezTo>
                      <a:pt x="23" y="3"/>
                      <a:pt x="23" y="3"/>
                      <a:pt x="23" y="3"/>
                    </a:cubicBezTo>
                    <a:cubicBezTo>
                      <a:pt x="23" y="3"/>
                      <a:pt x="23" y="3"/>
                      <a:pt x="23" y="3"/>
                    </a:cubicBezTo>
                    <a:cubicBezTo>
                      <a:pt x="22" y="3"/>
                      <a:pt x="22" y="2"/>
                      <a:pt x="22" y="2"/>
                    </a:cubicBezTo>
                    <a:cubicBezTo>
                      <a:pt x="22" y="0"/>
                      <a:pt x="22" y="0"/>
                      <a:pt x="22" y="0"/>
                    </a:cubicBezTo>
                    <a:cubicBezTo>
                      <a:pt x="23" y="1"/>
                      <a:pt x="23" y="1"/>
                      <a:pt x="23" y="1"/>
                    </a:cubicBezTo>
                    <a:cubicBezTo>
                      <a:pt x="24" y="1"/>
                      <a:pt x="26" y="2"/>
                      <a:pt x="27" y="2"/>
                    </a:cubicBezTo>
                    <a:cubicBezTo>
                      <a:pt x="28" y="3"/>
                      <a:pt x="30" y="4"/>
                      <a:pt x="32" y="5"/>
                    </a:cubicBezTo>
                    <a:cubicBezTo>
                      <a:pt x="33" y="6"/>
                      <a:pt x="35" y="7"/>
                      <a:pt x="36" y="8"/>
                    </a:cubicBezTo>
                    <a:cubicBezTo>
                      <a:pt x="36" y="8"/>
                      <a:pt x="36" y="8"/>
                      <a:pt x="37" y="9"/>
                    </a:cubicBezTo>
                    <a:cubicBezTo>
                      <a:pt x="37" y="9"/>
                      <a:pt x="37" y="9"/>
                      <a:pt x="37" y="9"/>
                    </a:cubicBezTo>
                    <a:cubicBezTo>
                      <a:pt x="37" y="9"/>
                      <a:pt x="38" y="9"/>
                      <a:pt x="38" y="9"/>
                    </a:cubicBezTo>
                    <a:cubicBezTo>
                      <a:pt x="38" y="9"/>
                      <a:pt x="38" y="9"/>
                      <a:pt x="38" y="9"/>
                    </a:cubicBezTo>
                    <a:cubicBezTo>
                      <a:pt x="38" y="10"/>
                      <a:pt x="38" y="10"/>
                      <a:pt x="39" y="10"/>
                    </a:cubicBezTo>
                    <a:cubicBezTo>
                      <a:pt x="39" y="11"/>
                      <a:pt x="39" y="11"/>
                      <a:pt x="40" y="11"/>
                    </a:cubicBezTo>
                    <a:cubicBezTo>
                      <a:pt x="41" y="11"/>
                      <a:pt x="41" y="11"/>
                      <a:pt x="41" y="11"/>
                    </a:cubicBezTo>
                    <a:cubicBezTo>
                      <a:pt x="41" y="11"/>
                      <a:pt x="41" y="11"/>
                      <a:pt x="41" y="11"/>
                    </a:cubicBezTo>
                    <a:cubicBezTo>
                      <a:pt x="41" y="11"/>
                      <a:pt x="41" y="12"/>
                      <a:pt x="41" y="12"/>
                    </a:cubicBezTo>
                    <a:cubicBezTo>
                      <a:pt x="41" y="12"/>
                      <a:pt x="42" y="13"/>
                      <a:pt x="42" y="13"/>
                    </a:cubicBezTo>
                    <a:cubicBezTo>
                      <a:pt x="43" y="13"/>
                      <a:pt x="43" y="13"/>
                      <a:pt x="43" y="13"/>
                    </a:cubicBezTo>
                    <a:cubicBezTo>
                      <a:pt x="44" y="13"/>
                      <a:pt x="44" y="13"/>
                      <a:pt x="44" y="13"/>
                    </a:cubicBezTo>
                    <a:cubicBezTo>
                      <a:pt x="44" y="14"/>
                      <a:pt x="44" y="14"/>
                      <a:pt x="44" y="14"/>
                    </a:cubicBezTo>
                    <a:cubicBezTo>
                      <a:pt x="44" y="14"/>
                      <a:pt x="45" y="14"/>
                      <a:pt x="45" y="14"/>
                    </a:cubicBezTo>
                    <a:cubicBezTo>
                      <a:pt x="45" y="15"/>
                      <a:pt x="45" y="15"/>
                      <a:pt x="46" y="16"/>
                    </a:cubicBezTo>
                    <a:cubicBezTo>
                      <a:pt x="46" y="16"/>
                      <a:pt x="46" y="16"/>
                      <a:pt x="47" y="16"/>
                    </a:cubicBezTo>
                    <a:cubicBezTo>
                      <a:pt x="47" y="16"/>
                      <a:pt x="47" y="16"/>
                      <a:pt x="48" y="16"/>
                    </a:cubicBezTo>
                    <a:cubicBezTo>
                      <a:pt x="48" y="17"/>
                      <a:pt x="49" y="17"/>
                      <a:pt x="49" y="18"/>
                    </a:cubicBezTo>
                    <a:cubicBezTo>
                      <a:pt x="49" y="18"/>
                      <a:pt x="49" y="18"/>
                      <a:pt x="49" y="18"/>
                    </a:cubicBezTo>
                    <a:cubicBezTo>
                      <a:pt x="50" y="19"/>
                      <a:pt x="51" y="20"/>
                      <a:pt x="51" y="20"/>
                    </a:cubicBezTo>
                    <a:cubicBezTo>
                      <a:pt x="52" y="20"/>
                      <a:pt x="52" y="20"/>
                      <a:pt x="52" y="20"/>
                    </a:cubicBezTo>
                    <a:cubicBezTo>
                      <a:pt x="52" y="20"/>
                      <a:pt x="52" y="20"/>
                      <a:pt x="52" y="20"/>
                    </a:cubicBezTo>
                    <a:cubicBezTo>
                      <a:pt x="53" y="22"/>
                      <a:pt x="54" y="23"/>
                      <a:pt x="55" y="24"/>
                    </a:cubicBezTo>
                    <a:cubicBezTo>
                      <a:pt x="56" y="25"/>
                      <a:pt x="56" y="25"/>
                      <a:pt x="57" y="26"/>
                    </a:cubicBezTo>
                    <a:cubicBezTo>
                      <a:pt x="57" y="26"/>
                      <a:pt x="58" y="26"/>
                      <a:pt x="58" y="26"/>
                    </a:cubicBezTo>
                    <a:cubicBezTo>
                      <a:pt x="58" y="27"/>
                      <a:pt x="58" y="27"/>
                      <a:pt x="58" y="27"/>
                    </a:cubicBezTo>
                    <a:cubicBezTo>
                      <a:pt x="59" y="27"/>
                      <a:pt x="59" y="27"/>
                      <a:pt x="59" y="27"/>
                    </a:cubicBezTo>
                    <a:cubicBezTo>
                      <a:pt x="59" y="28"/>
                      <a:pt x="59" y="28"/>
                      <a:pt x="60" y="28"/>
                    </a:cubicBezTo>
                    <a:cubicBezTo>
                      <a:pt x="60" y="29"/>
                      <a:pt x="60" y="29"/>
                      <a:pt x="61" y="30"/>
                    </a:cubicBezTo>
                    <a:cubicBezTo>
                      <a:pt x="61" y="30"/>
                      <a:pt x="61" y="30"/>
                      <a:pt x="61" y="31"/>
                    </a:cubicBezTo>
                    <a:cubicBezTo>
                      <a:pt x="61" y="31"/>
                      <a:pt x="61" y="31"/>
                      <a:pt x="62" y="31"/>
                    </a:cubicBezTo>
                    <a:cubicBezTo>
                      <a:pt x="62" y="32"/>
                      <a:pt x="62" y="32"/>
                      <a:pt x="63" y="33"/>
                    </a:cubicBezTo>
                    <a:cubicBezTo>
                      <a:pt x="63" y="33"/>
                      <a:pt x="63" y="33"/>
                      <a:pt x="63" y="33"/>
                    </a:cubicBezTo>
                    <a:cubicBezTo>
                      <a:pt x="64" y="33"/>
                      <a:pt x="64" y="33"/>
                      <a:pt x="64" y="33"/>
                    </a:cubicBezTo>
                    <a:cubicBezTo>
                      <a:pt x="64" y="33"/>
                      <a:pt x="64" y="34"/>
                      <a:pt x="64" y="34"/>
                    </a:cubicBezTo>
                    <a:cubicBezTo>
                      <a:pt x="64" y="34"/>
                      <a:pt x="64" y="34"/>
                      <a:pt x="64" y="34"/>
                    </a:cubicBezTo>
                    <a:cubicBezTo>
                      <a:pt x="64" y="34"/>
                      <a:pt x="64" y="34"/>
                      <a:pt x="64" y="34"/>
                    </a:cubicBezTo>
                    <a:cubicBezTo>
                      <a:pt x="65" y="34"/>
                      <a:pt x="65" y="35"/>
                      <a:pt x="65" y="35"/>
                    </a:cubicBezTo>
                    <a:cubicBezTo>
                      <a:pt x="65" y="35"/>
                      <a:pt x="65" y="36"/>
                      <a:pt x="65" y="36"/>
                    </a:cubicBezTo>
                    <a:cubicBezTo>
                      <a:pt x="65" y="36"/>
                      <a:pt x="65" y="36"/>
                      <a:pt x="66" y="36"/>
                    </a:cubicBezTo>
                    <a:cubicBezTo>
                      <a:pt x="66" y="36"/>
                      <a:pt x="66" y="36"/>
                      <a:pt x="66" y="36"/>
                    </a:cubicBezTo>
                    <a:cubicBezTo>
                      <a:pt x="66" y="37"/>
                      <a:pt x="67" y="37"/>
                      <a:pt x="67" y="37"/>
                    </a:cubicBezTo>
                    <a:cubicBezTo>
                      <a:pt x="67" y="37"/>
                      <a:pt x="67" y="37"/>
                      <a:pt x="67" y="38"/>
                    </a:cubicBezTo>
                    <a:cubicBezTo>
                      <a:pt x="67" y="38"/>
                      <a:pt x="68" y="38"/>
                      <a:pt x="68" y="39"/>
                    </a:cubicBezTo>
                    <a:cubicBezTo>
                      <a:pt x="68" y="39"/>
                      <a:pt x="68" y="39"/>
                      <a:pt x="68" y="39"/>
                    </a:cubicBezTo>
                    <a:cubicBezTo>
                      <a:pt x="68" y="39"/>
                      <a:pt x="68" y="39"/>
                      <a:pt x="68" y="39"/>
                    </a:cubicBezTo>
                    <a:cubicBezTo>
                      <a:pt x="68" y="39"/>
                      <a:pt x="68" y="39"/>
                      <a:pt x="68" y="39"/>
                    </a:cubicBezTo>
                    <a:cubicBezTo>
                      <a:pt x="68" y="39"/>
                      <a:pt x="69" y="40"/>
                      <a:pt x="69" y="40"/>
                    </a:cubicBezTo>
                    <a:cubicBezTo>
                      <a:pt x="69" y="40"/>
                      <a:pt x="69" y="40"/>
                      <a:pt x="69" y="40"/>
                    </a:cubicBezTo>
                    <a:cubicBezTo>
                      <a:pt x="69" y="40"/>
                      <a:pt x="69" y="40"/>
                      <a:pt x="69" y="40"/>
                    </a:cubicBezTo>
                    <a:cubicBezTo>
                      <a:pt x="69" y="41"/>
                      <a:pt x="69" y="41"/>
                      <a:pt x="69" y="41"/>
                    </a:cubicBezTo>
                    <a:cubicBezTo>
                      <a:pt x="70" y="41"/>
                      <a:pt x="70" y="42"/>
                      <a:pt x="70" y="42"/>
                    </a:cubicBezTo>
                    <a:cubicBezTo>
                      <a:pt x="70" y="42"/>
                      <a:pt x="70" y="42"/>
                      <a:pt x="70" y="42"/>
                    </a:cubicBezTo>
                    <a:cubicBezTo>
                      <a:pt x="70" y="42"/>
                      <a:pt x="70" y="42"/>
                      <a:pt x="70" y="42"/>
                    </a:cubicBezTo>
                    <a:cubicBezTo>
                      <a:pt x="70" y="42"/>
                      <a:pt x="70" y="42"/>
                      <a:pt x="70" y="42"/>
                    </a:cubicBezTo>
                    <a:cubicBezTo>
                      <a:pt x="71" y="42"/>
                      <a:pt x="71" y="42"/>
                      <a:pt x="71" y="42"/>
                    </a:cubicBezTo>
                    <a:cubicBezTo>
                      <a:pt x="71" y="44"/>
                      <a:pt x="71" y="44"/>
                      <a:pt x="71" y="44"/>
                    </a:cubicBezTo>
                    <a:cubicBezTo>
                      <a:pt x="71" y="44"/>
                      <a:pt x="70" y="44"/>
                      <a:pt x="70" y="44"/>
                    </a:cubicBezTo>
                    <a:cubicBezTo>
                      <a:pt x="70" y="44"/>
                      <a:pt x="70" y="44"/>
                      <a:pt x="70" y="44"/>
                    </a:cubicBezTo>
                    <a:cubicBezTo>
                      <a:pt x="71" y="44"/>
                      <a:pt x="71" y="44"/>
                      <a:pt x="71" y="44"/>
                    </a:cubicBezTo>
                    <a:cubicBezTo>
                      <a:pt x="71" y="44"/>
                      <a:pt x="71" y="44"/>
                      <a:pt x="71" y="44"/>
                    </a:cubicBezTo>
                    <a:cubicBezTo>
                      <a:pt x="71" y="45"/>
                      <a:pt x="71" y="45"/>
                      <a:pt x="71" y="45"/>
                    </a:cubicBezTo>
                    <a:cubicBezTo>
                      <a:pt x="71" y="45"/>
                      <a:pt x="72" y="45"/>
                      <a:pt x="72" y="45"/>
                    </a:cubicBezTo>
                    <a:cubicBezTo>
                      <a:pt x="72" y="45"/>
                      <a:pt x="72" y="46"/>
                      <a:pt x="72" y="46"/>
                    </a:cubicBezTo>
                    <a:cubicBezTo>
                      <a:pt x="72" y="46"/>
                      <a:pt x="72" y="46"/>
                      <a:pt x="72" y="47"/>
                    </a:cubicBezTo>
                    <a:cubicBezTo>
                      <a:pt x="72" y="47"/>
                      <a:pt x="72" y="47"/>
                      <a:pt x="72" y="47"/>
                    </a:cubicBezTo>
                    <a:cubicBezTo>
                      <a:pt x="72" y="47"/>
                      <a:pt x="72" y="47"/>
                      <a:pt x="72" y="47"/>
                    </a:cubicBezTo>
                    <a:cubicBezTo>
                      <a:pt x="73" y="47"/>
                      <a:pt x="73" y="47"/>
                      <a:pt x="73" y="47"/>
                    </a:cubicBezTo>
                    <a:cubicBezTo>
                      <a:pt x="73" y="47"/>
                      <a:pt x="73" y="47"/>
                      <a:pt x="73" y="48"/>
                    </a:cubicBezTo>
                    <a:cubicBezTo>
                      <a:pt x="73" y="48"/>
                      <a:pt x="73" y="48"/>
                      <a:pt x="73" y="48"/>
                    </a:cubicBezTo>
                    <a:cubicBezTo>
                      <a:pt x="73" y="49"/>
                      <a:pt x="73" y="49"/>
                      <a:pt x="73" y="49"/>
                    </a:cubicBezTo>
                    <a:cubicBezTo>
                      <a:pt x="73" y="49"/>
                      <a:pt x="73" y="49"/>
                      <a:pt x="73" y="49"/>
                    </a:cubicBezTo>
                    <a:cubicBezTo>
                      <a:pt x="73" y="49"/>
                      <a:pt x="73" y="49"/>
                      <a:pt x="73" y="49"/>
                    </a:cubicBezTo>
                    <a:cubicBezTo>
                      <a:pt x="73" y="49"/>
                      <a:pt x="73" y="49"/>
                      <a:pt x="74" y="49"/>
                    </a:cubicBezTo>
                    <a:cubicBezTo>
                      <a:pt x="74" y="49"/>
                      <a:pt x="74" y="49"/>
                      <a:pt x="74" y="49"/>
                    </a:cubicBezTo>
                    <a:cubicBezTo>
                      <a:pt x="74" y="49"/>
                      <a:pt x="74" y="49"/>
                      <a:pt x="74" y="49"/>
                    </a:cubicBezTo>
                    <a:cubicBezTo>
                      <a:pt x="74" y="49"/>
                      <a:pt x="74" y="50"/>
                      <a:pt x="74" y="50"/>
                    </a:cubicBezTo>
                    <a:cubicBezTo>
                      <a:pt x="74" y="50"/>
                      <a:pt x="74" y="50"/>
                      <a:pt x="74" y="51"/>
                    </a:cubicBezTo>
                    <a:cubicBezTo>
                      <a:pt x="74" y="51"/>
                      <a:pt x="74" y="51"/>
                      <a:pt x="75" y="51"/>
                    </a:cubicBezTo>
                    <a:cubicBezTo>
                      <a:pt x="75" y="51"/>
                      <a:pt x="75" y="51"/>
                      <a:pt x="75" y="51"/>
                    </a:cubicBezTo>
                    <a:cubicBezTo>
                      <a:pt x="75" y="52"/>
                      <a:pt x="75" y="52"/>
                      <a:pt x="75" y="52"/>
                    </a:cubicBezTo>
                    <a:cubicBezTo>
                      <a:pt x="75" y="52"/>
                      <a:pt x="75" y="52"/>
                      <a:pt x="75" y="52"/>
                    </a:cubicBezTo>
                    <a:cubicBezTo>
                      <a:pt x="75" y="52"/>
                      <a:pt x="75" y="52"/>
                      <a:pt x="75" y="52"/>
                    </a:cubicBezTo>
                    <a:cubicBezTo>
                      <a:pt x="75" y="52"/>
                      <a:pt x="75" y="52"/>
                      <a:pt x="75" y="52"/>
                    </a:cubicBezTo>
                    <a:cubicBezTo>
                      <a:pt x="76" y="53"/>
                      <a:pt x="76" y="53"/>
                      <a:pt x="76" y="53"/>
                    </a:cubicBezTo>
                    <a:cubicBezTo>
                      <a:pt x="76" y="53"/>
                      <a:pt x="76" y="53"/>
                      <a:pt x="76" y="53"/>
                    </a:cubicBezTo>
                    <a:cubicBezTo>
                      <a:pt x="76" y="53"/>
                      <a:pt x="76" y="53"/>
                      <a:pt x="76" y="54"/>
                    </a:cubicBezTo>
                    <a:cubicBezTo>
                      <a:pt x="76" y="54"/>
                      <a:pt x="76" y="54"/>
                      <a:pt x="76" y="54"/>
                    </a:cubicBezTo>
                    <a:cubicBezTo>
                      <a:pt x="76" y="54"/>
                      <a:pt x="76" y="54"/>
                      <a:pt x="76" y="54"/>
                    </a:cubicBezTo>
                    <a:cubicBezTo>
                      <a:pt x="76" y="54"/>
                      <a:pt x="76" y="54"/>
                      <a:pt x="76" y="54"/>
                    </a:cubicBezTo>
                    <a:cubicBezTo>
                      <a:pt x="77" y="54"/>
                      <a:pt x="77" y="54"/>
                      <a:pt x="77" y="55"/>
                    </a:cubicBezTo>
                    <a:cubicBezTo>
                      <a:pt x="77" y="55"/>
                      <a:pt x="77" y="55"/>
                      <a:pt x="77" y="55"/>
                    </a:cubicBezTo>
                    <a:cubicBezTo>
                      <a:pt x="77" y="55"/>
                      <a:pt x="77" y="55"/>
                      <a:pt x="77" y="55"/>
                    </a:cubicBezTo>
                    <a:cubicBezTo>
                      <a:pt x="77" y="56"/>
                      <a:pt x="77" y="56"/>
                      <a:pt x="77" y="57"/>
                    </a:cubicBezTo>
                    <a:cubicBezTo>
                      <a:pt x="77" y="57"/>
                      <a:pt x="77" y="57"/>
                      <a:pt x="77" y="57"/>
                    </a:cubicBezTo>
                    <a:cubicBezTo>
                      <a:pt x="77" y="58"/>
                      <a:pt x="77" y="58"/>
                      <a:pt x="77" y="59"/>
                    </a:cubicBezTo>
                    <a:cubicBezTo>
                      <a:pt x="77" y="60"/>
                      <a:pt x="77" y="61"/>
                      <a:pt x="77" y="63"/>
                    </a:cubicBezTo>
                    <a:cubicBezTo>
                      <a:pt x="77" y="66"/>
                      <a:pt x="78" y="68"/>
                      <a:pt x="79" y="71"/>
                    </a:cubicBezTo>
                    <a:cubicBezTo>
                      <a:pt x="79" y="72"/>
                      <a:pt x="79" y="72"/>
                      <a:pt x="79" y="72"/>
                    </a:cubicBezTo>
                    <a:cubicBezTo>
                      <a:pt x="78" y="71"/>
                      <a:pt x="78" y="71"/>
                      <a:pt x="78" y="71"/>
                    </a:cubicBezTo>
                    <a:cubicBezTo>
                      <a:pt x="77" y="71"/>
                      <a:pt x="77" y="71"/>
                      <a:pt x="76" y="70"/>
                    </a:cubicBezTo>
                    <a:cubicBezTo>
                      <a:pt x="76" y="70"/>
                      <a:pt x="76" y="69"/>
                      <a:pt x="76" y="69"/>
                    </a:cubicBezTo>
                    <a:cubicBezTo>
                      <a:pt x="76" y="69"/>
                      <a:pt x="76" y="69"/>
                      <a:pt x="76" y="69"/>
                    </a:cubicBezTo>
                    <a:cubicBezTo>
                      <a:pt x="75" y="69"/>
                      <a:pt x="75" y="68"/>
                      <a:pt x="75" y="68"/>
                    </a:cubicBezTo>
                    <a:cubicBezTo>
                      <a:pt x="75" y="66"/>
                      <a:pt x="75" y="66"/>
                      <a:pt x="75" y="66"/>
                    </a:cubicBezTo>
                    <a:cubicBezTo>
                      <a:pt x="75" y="66"/>
                      <a:pt x="75" y="66"/>
                      <a:pt x="75" y="66"/>
                    </a:cubicBezTo>
                    <a:cubicBezTo>
                      <a:pt x="75" y="66"/>
                      <a:pt x="75" y="66"/>
                      <a:pt x="75" y="66"/>
                    </a:cubicBezTo>
                    <a:cubicBezTo>
                      <a:pt x="75" y="66"/>
                      <a:pt x="75" y="66"/>
                      <a:pt x="75" y="66"/>
                    </a:cubicBezTo>
                    <a:cubicBezTo>
                      <a:pt x="74" y="66"/>
                      <a:pt x="74" y="65"/>
                      <a:pt x="74" y="64"/>
                    </a:cubicBezTo>
                    <a:cubicBezTo>
                      <a:pt x="74" y="64"/>
                      <a:pt x="74" y="64"/>
                      <a:pt x="74" y="64"/>
                    </a:cubicBezTo>
                    <a:cubicBezTo>
                      <a:pt x="74" y="64"/>
                      <a:pt x="74" y="64"/>
                      <a:pt x="74" y="64"/>
                    </a:cubicBezTo>
                    <a:cubicBezTo>
                      <a:pt x="74" y="64"/>
                      <a:pt x="73" y="64"/>
                      <a:pt x="73" y="63"/>
                    </a:cubicBezTo>
                    <a:cubicBezTo>
                      <a:pt x="73" y="63"/>
                      <a:pt x="73" y="63"/>
                      <a:pt x="73" y="63"/>
                    </a:cubicBezTo>
                    <a:cubicBezTo>
                      <a:pt x="72" y="63"/>
                      <a:pt x="72" y="62"/>
                      <a:pt x="72" y="62"/>
                    </a:cubicBezTo>
                    <a:cubicBezTo>
                      <a:pt x="72" y="62"/>
                      <a:pt x="72" y="61"/>
                      <a:pt x="72" y="61"/>
                    </a:cubicBezTo>
                    <a:cubicBezTo>
                      <a:pt x="72" y="61"/>
                      <a:pt x="72" y="61"/>
                      <a:pt x="72" y="61"/>
                    </a:cubicBezTo>
                    <a:cubicBezTo>
                      <a:pt x="72" y="61"/>
                      <a:pt x="72" y="61"/>
                      <a:pt x="72" y="61"/>
                    </a:cubicBezTo>
                    <a:cubicBezTo>
                      <a:pt x="72" y="61"/>
                      <a:pt x="72" y="61"/>
                      <a:pt x="72" y="61"/>
                    </a:cubicBezTo>
                    <a:cubicBezTo>
                      <a:pt x="71" y="61"/>
                      <a:pt x="71" y="61"/>
                      <a:pt x="71" y="60"/>
                    </a:cubicBezTo>
                    <a:cubicBezTo>
                      <a:pt x="71" y="60"/>
                      <a:pt x="71" y="60"/>
                      <a:pt x="71" y="60"/>
                    </a:cubicBezTo>
                    <a:cubicBezTo>
                      <a:pt x="71" y="60"/>
                      <a:pt x="71" y="59"/>
                      <a:pt x="71" y="59"/>
                    </a:cubicBezTo>
                    <a:cubicBezTo>
                      <a:pt x="71" y="59"/>
                      <a:pt x="71" y="59"/>
                      <a:pt x="71" y="59"/>
                    </a:cubicBezTo>
                    <a:cubicBezTo>
                      <a:pt x="71" y="59"/>
                      <a:pt x="71" y="59"/>
                      <a:pt x="71" y="59"/>
                    </a:cubicBezTo>
                    <a:cubicBezTo>
                      <a:pt x="70" y="59"/>
                      <a:pt x="70" y="58"/>
                      <a:pt x="70" y="58"/>
                    </a:cubicBezTo>
                    <a:cubicBezTo>
                      <a:pt x="70" y="58"/>
                      <a:pt x="70" y="58"/>
                      <a:pt x="70" y="57"/>
                    </a:cubicBezTo>
                    <a:cubicBezTo>
                      <a:pt x="70" y="57"/>
                      <a:pt x="70" y="57"/>
                      <a:pt x="70" y="57"/>
                    </a:cubicBezTo>
                    <a:cubicBezTo>
                      <a:pt x="69" y="57"/>
                      <a:pt x="69" y="57"/>
                      <a:pt x="69" y="57"/>
                    </a:cubicBezTo>
                    <a:cubicBezTo>
                      <a:pt x="69" y="56"/>
                      <a:pt x="69" y="56"/>
                      <a:pt x="69" y="56"/>
                    </a:cubicBezTo>
                    <a:cubicBezTo>
                      <a:pt x="69" y="55"/>
                      <a:pt x="69" y="55"/>
                      <a:pt x="68" y="55"/>
                    </a:cubicBezTo>
                    <a:cubicBezTo>
                      <a:pt x="68" y="55"/>
                      <a:pt x="68" y="55"/>
                      <a:pt x="68" y="55"/>
                    </a:cubicBezTo>
                    <a:cubicBezTo>
                      <a:pt x="68" y="55"/>
                      <a:pt x="67" y="55"/>
                      <a:pt x="67" y="54"/>
                    </a:cubicBezTo>
                    <a:cubicBezTo>
                      <a:pt x="67" y="53"/>
                      <a:pt x="67" y="53"/>
                      <a:pt x="67" y="53"/>
                    </a:cubicBezTo>
                    <a:cubicBezTo>
                      <a:pt x="67" y="53"/>
                      <a:pt x="67" y="53"/>
                      <a:pt x="66" y="53"/>
                    </a:cubicBezTo>
                    <a:cubicBezTo>
                      <a:pt x="66" y="53"/>
                      <a:pt x="66" y="53"/>
                      <a:pt x="66" y="53"/>
                    </a:cubicBezTo>
                    <a:cubicBezTo>
                      <a:pt x="66" y="53"/>
                      <a:pt x="66" y="53"/>
                      <a:pt x="66" y="53"/>
                    </a:cubicBezTo>
                    <a:cubicBezTo>
                      <a:pt x="66" y="53"/>
                      <a:pt x="66" y="53"/>
                      <a:pt x="66" y="53"/>
                    </a:cubicBezTo>
                    <a:cubicBezTo>
                      <a:pt x="66" y="51"/>
                      <a:pt x="66" y="51"/>
                      <a:pt x="66" y="51"/>
                    </a:cubicBezTo>
                    <a:cubicBezTo>
                      <a:pt x="66" y="51"/>
                      <a:pt x="66" y="50"/>
                      <a:pt x="66" y="50"/>
                    </a:cubicBezTo>
                    <a:cubicBezTo>
                      <a:pt x="66" y="50"/>
                      <a:pt x="66" y="50"/>
                      <a:pt x="66" y="50"/>
                    </a:cubicBezTo>
                    <a:cubicBezTo>
                      <a:pt x="66" y="50"/>
                      <a:pt x="65" y="50"/>
                      <a:pt x="65" y="50"/>
                    </a:cubicBezTo>
                    <a:cubicBezTo>
                      <a:pt x="64" y="50"/>
                      <a:pt x="64" y="50"/>
                      <a:pt x="64" y="50"/>
                    </a:cubicBezTo>
                    <a:cubicBezTo>
                      <a:pt x="65" y="49"/>
                      <a:pt x="65" y="49"/>
                      <a:pt x="65" y="49"/>
                    </a:cubicBezTo>
                    <a:cubicBezTo>
                      <a:pt x="65" y="49"/>
                      <a:pt x="65" y="49"/>
                      <a:pt x="65" y="49"/>
                    </a:cubicBezTo>
                    <a:cubicBezTo>
                      <a:pt x="65" y="49"/>
                      <a:pt x="65" y="49"/>
                      <a:pt x="65" y="49"/>
                    </a:cubicBezTo>
                    <a:cubicBezTo>
                      <a:pt x="65" y="49"/>
                      <a:pt x="65" y="49"/>
                      <a:pt x="64" y="49"/>
                    </a:cubicBezTo>
                    <a:cubicBezTo>
                      <a:pt x="64" y="49"/>
                      <a:pt x="64" y="49"/>
                      <a:pt x="64" y="49"/>
                    </a:cubicBezTo>
                    <a:cubicBezTo>
                      <a:pt x="64" y="49"/>
                      <a:pt x="64" y="49"/>
                      <a:pt x="64" y="49"/>
                    </a:cubicBezTo>
                    <a:cubicBezTo>
                      <a:pt x="64" y="48"/>
                      <a:pt x="63" y="48"/>
                      <a:pt x="63" y="48"/>
                    </a:cubicBezTo>
                    <a:cubicBezTo>
                      <a:pt x="63" y="48"/>
                      <a:pt x="63" y="48"/>
                      <a:pt x="63" y="48"/>
                    </a:cubicBezTo>
                    <a:cubicBezTo>
                      <a:pt x="62" y="48"/>
                      <a:pt x="62" y="48"/>
                      <a:pt x="62" y="48"/>
                    </a:cubicBezTo>
                    <a:cubicBezTo>
                      <a:pt x="63" y="49"/>
                      <a:pt x="63" y="50"/>
                      <a:pt x="64" y="51"/>
                    </a:cubicBezTo>
                    <a:cubicBezTo>
                      <a:pt x="65" y="52"/>
                      <a:pt x="65" y="52"/>
                      <a:pt x="65" y="52"/>
                    </a:cubicBezTo>
                    <a:cubicBezTo>
                      <a:pt x="65" y="53"/>
                      <a:pt x="66" y="54"/>
                      <a:pt x="67" y="55"/>
                    </a:cubicBezTo>
                    <a:cubicBezTo>
                      <a:pt x="67" y="56"/>
                      <a:pt x="67" y="56"/>
                      <a:pt x="68" y="56"/>
                    </a:cubicBezTo>
                    <a:cubicBezTo>
                      <a:pt x="68" y="57"/>
                      <a:pt x="68" y="57"/>
                      <a:pt x="68" y="57"/>
                    </a:cubicBezTo>
                    <a:cubicBezTo>
                      <a:pt x="68" y="57"/>
                      <a:pt x="68" y="57"/>
                      <a:pt x="68" y="57"/>
                    </a:cubicBezTo>
                    <a:cubicBezTo>
                      <a:pt x="68" y="57"/>
                      <a:pt x="68" y="57"/>
                      <a:pt x="68" y="57"/>
                    </a:cubicBezTo>
                    <a:cubicBezTo>
                      <a:pt x="68" y="57"/>
                      <a:pt x="68" y="57"/>
                      <a:pt x="68" y="57"/>
                    </a:cubicBezTo>
                    <a:cubicBezTo>
                      <a:pt x="69" y="57"/>
                      <a:pt x="69" y="57"/>
                      <a:pt x="69" y="57"/>
                    </a:cubicBezTo>
                    <a:cubicBezTo>
                      <a:pt x="69" y="58"/>
                      <a:pt x="69" y="58"/>
                      <a:pt x="69" y="58"/>
                    </a:cubicBezTo>
                    <a:cubicBezTo>
                      <a:pt x="69" y="58"/>
                      <a:pt x="69" y="58"/>
                      <a:pt x="69" y="58"/>
                    </a:cubicBezTo>
                    <a:cubicBezTo>
                      <a:pt x="69" y="58"/>
                      <a:pt x="69" y="58"/>
                      <a:pt x="69" y="59"/>
                    </a:cubicBezTo>
                    <a:cubicBezTo>
                      <a:pt x="69" y="59"/>
                      <a:pt x="69" y="59"/>
                      <a:pt x="69" y="59"/>
                    </a:cubicBezTo>
                    <a:cubicBezTo>
                      <a:pt x="69" y="59"/>
                      <a:pt x="69" y="59"/>
                      <a:pt x="70" y="60"/>
                    </a:cubicBezTo>
                    <a:cubicBezTo>
                      <a:pt x="70" y="60"/>
                      <a:pt x="70" y="60"/>
                      <a:pt x="70" y="60"/>
                    </a:cubicBezTo>
                    <a:cubicBezTo>
                      <a:pt x="70" y="61"/>
                      <a:pt x="70" y="61"/>
                      <a:pt x="70" y="61"/>
                    </a:cubicBezTo>
                    <a:cubicBezTo>
                      <a:pt x="71" y="61"/>
                      <a:pt x="71" y="62"/>
                      <a:pt x="71" y="63"/>
                    </a:cubicBezTo>
                    <a:cubicBezTo>
                      <a:pt x="71" y="63"/>
                      <a:pt x="71" y="63"/>
                      <a:pt x="72" y="63"/>
                    </a:cubicBezTo>
                    <a:cubicBezTo>
                      <a:pt x="73" y="63"/>
                      <a:pt x="73" y="63"/>
                      <a:pt x="73" y="63"/>
                    </a:cubicBezTo>
                    <a:cubicBezTo>
                      <a:pt x="72" y="63"/>
                      <a:pt x="72" y="63"/>
                      <a:pt x="72" y="63"/>
                    </a:cubicBezTo>
                    <a:cubicBezTo>
                      <a:pt x="72" y="65"/>
                      <a:pt x="72" y="66"/>
                      <a:pt x="73" y="67"/>
                    </a:cubicBezTo>
                    <a:cubicBezTo>
                      <a:pt x="73" y="67"/>
                      <a:pt x="73" y="67"/>
                      <a:pt x="74" y="68"/>
                    </a:cubicBezTo>
                    <a:cubicBezTo>
                      <a:pt x="74" y="68"/>
                      <a:pt x="74" y="68"/>
                      <a:pt x="74" y="68"/>
                    </a:cubicBezTo>
                    <a:cubicBezTo>
                      <a:pt x="74" y="68"/>
                      <a:pt x="75" y="69"/>
                      <a:pt x="75" y="69"/>
                    </a:cubicBezTo>
                    <a:cubicBezTo>
                      <a:pt x="75" y="69"/>
                      <a:pt x="75" y="69"/>
                      <a:pt x="75" y="69"/>
                    </a:cubicBezTo>
                    <a:cubicBezTo>
                      <a:pt x="75" y="70"/>
                      <a:pt x="75" y="70"/>
                      <a:pt x="75" y="70"/>
                    </a:cubicBezTo>
                    <a:cubicBezTo>
                      <a:pt x="75" y="70"/>
                      <a:pt x="75" y="70"/>
                      <a:pt x="75" y="70"/>
                    </a:cubicBezTo>
                    <a:cubicBezTo>
                      <a:pt x="75" y="70"/>
                      <a:pt x="75" y="70"/>
                      <a:pt x="75" y="70"/>
                    </a:cubicBezTo>
                    <a:cubicBezTo>
                      <a:pt x="76" y="70"/>
                      <a:pt x="76" y="71"/>
                      <a:pt x="76" y="72"/>
                    </a:cubicBezTo>
                    <a:cubicBezTo>
                      <a:pt x="76" y="72"/>
                      <a:pt x="76" y="72"/>
                      <a:pt x="76" y="72"/>
                    </a:cubicBezTo>
                    <a:cubicBezTo>
                      <a:pt x="76" y="72"/>
                      <a:pt x="76" y="72"/>
                      <a:pt x="76" y="72"/>
                    </a:cubicBezTo>
                    <a:cubicBezTo>
                      <a:pt x="77" y="72"/>
                      <a:pt x="77" y="72"/>
                      <a:pt x="77" y="73"/>
                    </a:cubicBezTo>
                    <a:cubicBezTo>
                      <a:pt x="77" y="73"/>
                      <a:pt x="77" y="73"/>
                      <a:pt x="77" y="73"/>
                    </a:cubicBezTo>
                    <a:cubicBezTo>
                      <a:pt x="78" y="73"/>
                      <a:pt x="78" y="74"/>
                      <a:pt x="78" y="74"/>
                    </a:cubicBezTo>
                    <a:cubicBezTo>
                      <a:pt x="78" y="75"/>
                      <a:pt x="78" y="75"/>
                      <a:pt x="78" y="75"/>
                    </a:cubicBezTo>
                    <a:cubicBezTo>
                      <a:pt x="78" y="75"/>
                      <a:pt x="78" y="75"/>
                      <a:pt x="78" y="75"/>
                    </a:cubicBezTo>
                    <a:cubicBezTo>
                      <a:pt x="78" y="75"/>
                      <a:pt x="78" y="75"/>
                      <a:pt x="78" y="75"/>
                    </a:cubicBezTo>
                    <a:cubicBezTo>
                      <a:pt x="78" y="75"/>
                      <a:pt x="79" y="75"/>
                      <a:pt x="79" y="75"/>
                    </a:cubicBezTo>
                    <a:cubicBezTo>
                      <a:pt x="79" y="78"/>
                      <a:pt x="79" y="78"/>
                      <a:pt x="79" y="78"/>
                    </a:cubicBezTo>
                    <a:cubicBezTo>
                      <a:pt x="79" y="78"/>
                      <a:pt x="79" y="78"/>
                      <a:pt x="79" y="78"/>
                    </a:cubicBezTo>
                    <a:cubicBezTo>
                      <a:pt x="80" y="79"/>
                      <a:pt x="81" y="80"/>
                      <a:pt x="81" y="80"/>
                    </a:cubicBezTo>
                    <a:cubicBezTo>
                      <a:pt x="82" y="81"/>
                      <a:pt x="82" y="82"/>
                      <a:pt x="82" y="82"/>
                    </a:cubicBezTo>
                    <a:cubicBezTo>
                      <a:pt x="82" y="82"/>
                      <a:pt x="82" y="83"/>
                      <a:pt x="82" y="83"/>
                    </a:cubicBezTo>
                    <a:cubicBezTo>
                      <a:pt x="82" y="87"/>
                      <a:pt x="82" y="87"/>
                      <a:pt x="82" y="87"/>
                    </a:cubicBezTo>
                    <a:cubicBezTo>
                      <a:pt x="81" y="87"/>
                      <a:pt x="81" y="87"/>
                      <a:pt x="81" y="87"/>
                    </a:cubicBezTo>
                    <a:cubicBezTo>
                      <a:pt x="81" y="87"/>
                      <a:pt x="81" y="87"/>
                      <a:pt x="81" y="87"/>
                    </a:cubicBezTo>
                    <a:cubicBezTo>
                      <a:pt x="81" y="88"/>
                      <a:pt x="81" y="88"/>
                      <a:pt x="81" y="89"/>
                    </a:cubicBezTo>
                    <a:cubicBezTo>
                      <a:pt x="81" y="89"/>
                      <a:pt x="81" y="89"/>
                      <a:pt x="81" y="89"/>
                    </a:cubicBezTo>
                    <a:cubicBezTo>
                      <a:pt x="81" y="90"/>
                      <a:pt x="81" y="90"/>
                      <a:pt x="81" y="90"/>
                    </a:cubicBezTo>
                    <a:cubicBezTo>
                      <a:pt x="81" y="91"/>
                      <a:pt x="81" y="91"/>
                      <a:pt x="81" y="91"/>
                    </a:cubicBezTo>
                    <a:cubicBezTo>
                      <a:pt x="81" y="92"/>
                      <a:pt x="80" y="92"/>
                      <a:pt x="80" y="92"/>
                    </a:cubicBezTo>
                    <a:cubicBezTo>
                      <a:pt x="80" y="92"/>
                      <a:pt x="80" y="92"/>
                      <a:pt x="80" y="92"/>
                    </a:cubicBezTo>
                    <a:cubicBezTo>
                      <a:pt x="80" y="92"/>
                      <a:pt x="80" y="93"/>
                      <a:pt x="80" y="94"/>
                    </a:cubicBezTo>
                    <a:cubicBezTo>
                      <a:pt x="80" y="94"/>
                      <a:pt x="80" y="94"/>
                      <a:pt x="80" y="94"/>
                    </a:cubicBezTo>
                    <a:cubicBezTo>
                      <a:pt x="80" y="94"/>
                      <a:pt x="80" y="95"/>
                      <a:pt x="80" y="95"/>
                    </a:cubicBezTo>
                    <a:cubicBezTo>
                      <a:pt x="80" y="95"/>
                      <a:pt x="80" y="96"/>
                      <a:pt x="80" y="96"/>
                    </a:cubicBezTo>
                    <a:cubicBezTo>
                      <a:pt x="80" y="96"/>
                      <a:pt x="80" y="96"/>
                      <a:pt x="80" y="96"/>
                    </a:cubicBezTo>
                    <a:cubicBezTo>
                      <a:pt x="81" y="96"/>
                      <a:pt x="81" y="97"/>
                      <a:pt x="81" y="97"/>
                    </a:cubicBezTo>
                    <a:cubicBezTo>
                      <a:pt x="81" y="100"/>
                      <a:pt x="81" y="100"/>
                      <a:pt x="81" y="100"/>
                    </a:cubicBezTo>
                    <a:cubicBezTo>
                      <a:pt x="80" y="100"/>
                      <a:pt x="80" y="100"/>
                      <a:pt x="80" y="100"/>
                    </a:cubicBezTo>
                    <a:cubicBezTo>
                      <a:pt x="80" y="100"/>
                      <a:pt x="80" y="100"/>
                      <a:pt x="80" y="100"/>
                    </a:cubicBezTo>
                    <a:cubicBezTo>
                      <a:pt x="80" y="100"/>
                      <a:pt x="80" y="101"/>
                      <a:pt x="80" y="101"/>
                    </a:cubicBezTo>
                    <a:cubicBezTo>
                      <a:pt x="80" y="101"/>
                      <a:pt x="80" y="101"/>
                      <a:pt x="80" y="101"/>
                    </a:cubicBezTo>
                    <a:cubicBezTo>
                      <a:pt x="80" y="102"/>
                      <a:pt x="80" y="102"/>
                      <a:pt x="80" y="102"/>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3"/>
                      <a:pt x="79" y="103"/>
                      <a:pt x="79" y="103"/>
                    </a:cubicBezTo>
                    <a:cubicBezTo>
                      <a:pt x="79" y="103"/>
                      <a:pt x="79" y="103"/>
                      <a:pt x="79" y="103"/>
                    </a:cubicBezTo>
                    <a:cubicBezTo>
                      <a:pt x="79" y="103"/>
                      <a:pt x="78" y="103"/>
                      <a:pt x="78" y="104"/>
                    </a:cubicBezTo>
                    <a:cubicBezTo>
                      <a:pt x="78" y="105"/>
                      <a:pt x="78" y="106"/>
                      <a:pt x="78" y="107"/>
                    </a:cubicBezTo>
                    <a:cubicBezTo>
                      <a:pt x="78" y="108"/>
                      <a:pt x="78" y="109"/>
                      <a:pt x="78" y="110"/>
                    </a:cubicBezTo>
                    <a:cubicBezTo>
                      <a:pt x="78" y="112"/>
                      <a:pt x="78" y="114"/>
                      <a:pt x="78" y="115"/>
                    </a:cubicBezTo>
                    <a:cubicBezTo>
                      <a:pt x="78" y="116"/>
                      <a:pt x="78" y="116"/>
                      <a:pt x="78"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7"/>
                      <a:pt x="77" y="117"/>
                    </a:cubicBezTo>
                    <a:cubicBezTo>
                      <a:pt x="77" y="117"/>
                      <a:pt x="77" y="117"/>
                      <a:pt x="76" y="117"/>
                    </a:cubicBezTo>
                    <a:cubicBezTo>
                      <a:pt x="76" y="118"/>
                      <a:pt x="76" y="119"/>
                      <a:pt x="76" y="119"/>
                    </a:cubicBezTo>
                    <a:cubicBezTo>
                      <a:pt x="76" y="120"/>
                      <a:pt x="76" y="121"/>
                      <a:pt x="76" y="122"/>
                    </a:cubicBezTo>
                    <a:cubicBezTo>
                      <a:pt x="76" y="122"/>
                      <a:pt x="76" y="122"/>
                      <a:pt x="76" y="123"/>
                    </a:cubicBezTo>
                    <a:cubicBezTo>
                      <a:pt x="76" y="123"/>
                      <a:pt x="76" y="124"/>
                      <a:pt x="76" y="124"/>
                    </a:cubicBezTo>
                    <a:cubicBezTo>
                      <a:pt x="76" y="125"/>
                      <a:pt x="76" y="125"/>
                      <a:pt x="76" y="125"/>
                    </a:cubicBezTo>
                    <a:cubicBezTo>
                      <a:pt x="75" y="126"/>
                      <a:pt x="75" y="126"/>
                      <a:pt x="75" y="126"/>
                    </a:cubicBezTo>
                    <a:cubicBezTo>
                      <a:pt x="74" y="126"/>
                      <a:pt x="73" y="127"/>
                      <a:pt x="72" y="128"/>
                    </a:cubicBezTo>
                    <a:cubicBezTo>
                      <a:pt x="72" y="129"/>
                      <a:pt x="72" y="129"/>
                      <a:pt x="71" y="129"/>
                    </a:cubicBezTo>
                    <a:cubicBezTo>
                      <a:pt x="71" y="130"/>
                      <a:pt x="71" y="130"/>
                      <a:pt x="71" y="130"/>
                    </a:cubicBezTo>
                    <a:cubicBezTo>
                      <a:pt x="71" y="130"/>
                      <a:pt x="71" y="130"/>
                      <a:pt x="71" y="131"/>
                    </a:cubicBezTo>
                    <a:cubicBezTo>
                      <a:pt x="71" y="131"/>
                      <a:pt x="71" y="132"/>
                      <a:pt x="71" y="132"/>
                    </a:cubicBezTo>
                    <a:cubicBezTo>
                      <a:pt x="71" y="133"/>
                      <a:pt x="70" y="133"/>
                      <a:pt x="70" y="133"/>
                    </a:cubicBezTo>
                    <a:cubicBezTo>
                      <a:pt x="70" y="133"/>
                      <a:pt x="70" y="133"/>
                      <a:pt x="70" y="133"/>
                    </a:cubicBezTo>
                    <a:cubicBezTo>
                      <a:pt x="69" y="133"/>
                      <a:pt x="69" y="133"/>
                      <a:pt x="69" y="134"/>
                    </a:cubicBezTo>
                    <a:cubicBezTo>
                      <a:pt x="69" y="134"/>
                      <a:pt x="69" y="134"/>
                      <a:pt x="69" y="135"/>
                    </a:cubicBezTo>
                    <a:cubicBezTo>
                      <a:pt x="69" y="136"/>
                      <a:pt x="69" y="136"/>
                      <a:pt x="69" y="136"/>
                    </a:cubicBezTo>
                    <a:cubicBezTo>
                      <a:pt x="68" y="136"/>
                      <a:pt x="68" y="136"/>
                      <a:pt x="68" y="136"/>
                    </a:cubicBezTo>
                    <a:cubicBezTo>
                      <a:pt x="68" y="135"/>
                      <a:pt x="68" y="135"/>
                      <a:pt x="68" y="135"/>
                    </a:cubicBezTo>
                    <a:cubicBezTo>
                      <a:pt x="68" y="136"/>
                      <a:pt x="68" y="136"/>
                      <a:pt x="68" y="137"/>
                    </a:cubicBezTo>
                    <a:cubicBezTo>
                      <a:pt x="68" y="137"/>
                      <a:pt x="68" y="137"/>
                      <a:pt x="68" y="137"/>
                    </a:cubicBezTo>
                    <a:cubicBezTo>
                      <a:pt x="68" y="138"/>
                      <a:pt x="68" y="139"/>
                      <a:pt x="68" y="140"/>
                    </a:cubicBezTo>
                    <a:cubicBezTo>
                      <a:pt x="67" y="141"/>
                      <a:pt x="67" y="142"/>
                      <a:pt x="66" y="142"/>
                    </a:cubicBezTo>
                    <a:cubicBezTo>
                      <a:pt x="66" y="142"/>
                      <a:pt x="66" y="142"/>
                      <a:pt x="65" y="142"/>
                    </a:cubicBezTo>
                    <a:cubicBezTo>
                      <a:pt x="65" y="142"/>
                      <a:pt x="65" y="142"/>
                      <a:pt x="65" y="142"/>
                    </a:cubicBezTo>
                    <a:cubicBezTo>
                      <a:pt x="65" y="142"/>
                      <a:pt x="65" y="142"/>
                      <a:pt x="65" y="142"/>
                    </a:cubicBezTo>
                    <a:cubicBezTo>
                      <a:pt x="65" y="142"/>
                      <a:pt x="65" y="142"/>
                      <a:pt x="65" y="142"/>
                    </a:cubicBezTo>
                    <a:cubicBezTo>
                      <a:pt x="65" y="143"/>
                      <a:pt x="65" y="143"/>
                      <a:pt x="65"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4"/>
                      <a:pt x="63" y="144"/>
                    </a:cubicBezTo>
                    <a:cubicBezTo>
                      <a:pt x="63" y="144"/>
                      <a:pt x="63" y="144"/>
                      <a:pt x="63" y="144"/>
                    </a:cubicBezTo>
                    <a:cubicBezTo>
                      <a:pt x="63" y="144"/>
                      <a:pt x="63" y="145"/>
                      <a:pt x="63" y="145"/>
                    </a:cubicBezTo>
                    <a:cubicBezTo>
                      <a:pt x="63" y="145"/>
                      <a:pt x="63" y="145"/>
                      <a:pt x="63" y="145"/>
                    </a:cubicBezTo>
                    <a:cubicBezTo>
                      <a:pt x="64" y="145"/>
                      <a:pt x="64" y="146"/>
                      <a:pt x="64" y="146"/>
                    </a:cubicBezTo>
                    <a:cubicBezTo>
                      <a:pt x="64" y="147"/>
                      <a:pt x="64" y="147"/>
                      <a:pt x="64" y="147"/>
                    </a:cubicBezTo>
                    <a:cubicBezTo>
                      <a:pt x="64" y="147"/>
                      <a:pt x="64" y="148"/>
                      <a:pt x="64" y="148"/>
                    </a:cubicBezTo>
                    <a:cubicBezTo>
                      <a:pt x="64" y="148"/>
                      <a:pt x="64" y="149"/>
                      <a:pt x="64" y="149"/>
                    </a:cubicBezTo>
                    <a:cubicBezTo>
                      <a:pt x="64" y="150"/>
                      <a:pt x="64" y="150"/>
                      <a:pt x="63" y="150"/>
                    </a:cubicBezTo>
                    <a:cubicBezTo>
                      <a:pt x="63" y="150"/>
                      <a:pt x="62" y="150"/>
                      <a:pt x="62" y="150"/>
                    </a:cubicBezTo>
                    <a:cubicBezTo>
                      <a:pt x="62" y="150"/>
                      <a:pt x="61" y="150"/>
                      <a:pt x="61" y="150"/>
                    </a:cubicBezTo>
                    <a:cubicBezTo>
                      <a:pt x="61" y="150"/>
                      <a:pt x="61" y="150"/>
                      <a:pt x="60" y="150"/>
                    </a:cubicBezTo>
                    <a:cubicBezTo>
                      <a:pt x="60" y="150"/>
                      <a:pt x="60" y="150"/>
                      <a:pt x="60" y="150"/>
                    </a:cubicBezTo>
                    <a:cubicBezTo>
                      <a:pt x="59" y="150"/>
                      <a:pt x="58" y="151"/>
                      <a:pt x="58" y="151"/>
                    </a:cubicBezTo>
                    <a:cubicBezTo>
                      <a:pt x="57" y="152"/>
                      <a:pt x="57" y="153"/>
                      <a:pt x="57" y="154"/>
                    </a:cubicBezTo>
                    <a:cubicBezTo>
                      <a:pt x="57" y="155"/>
                      <a:pt x="57" y="155"/>
                      <a:pt x="57" y="155"/>
                    </a:cubicBezTo>
                    <a:cubicBezTo>
                      <a:pt x="56" y="155"/>
                      <a:pt x="56" y="155"/>
                      <a:pt x="56" y="155"/>
                    </a:cubicBezTo>
                    <a:cubicBezTo>
                      <a:pt x="56" y="155"/>
                      <a:pt x="55" y="156"/>
                      <a:pt x="55" y="156"/>
                    </a:cubicBezTo>
                    <a:cubicBezTo>
                      <a:pt x="55" y="156"/>
                      <a:pt x="55" y="156"/>
                      <a:pt x="55" y="156"/>
                    </a:cubicBezTo>
                    <a:cubicBezTo>
                      <a:pt x="55" y="157"/>
                      <a:pt x="54" y="157"/>
                      <a:pt x="54" y="157"/>
                    </a:cubicBezTo>
                    <a:cubicBezTo>
                      <a:pt x="54" y="157"/>
                      <a:pt x="54" y="157"/>
                      <a:pt x="54" y="157"/>
                    </a:cubicBezTo>
                    <a:cubicBezTo>
                      <a:pt x="54" y="157"/>
                      <a:pt x="54" y="157"/>
                      <a:pt x="54" y="157"/>
                    </a:cubicBezTo>
                    <a:cubicBezTo>
                      <a:pt x="52" y="157"/>
                      <a:pt x="52" y="157"/>
                      <a:pt x="52" y="157"/>
                    </a:cubicBezTo>
                    <a:cubicBezTo>
                      <a:pt x="51" y="158"/>
                      <a:pt x="50" y="158"/>
                      <a:pt x="49" y="158"/>
                    </a:cubicBezTo>
                    <a:cubicBezTo>
                      <a:pt x="49" y="158"/>
                      <a:pt x="49" y="158"/>
                      <a:pt x="48" y="158"/>
                    </a:cubicBezTo>
                    <a:cubicBezTo>
                      <a:pt x="48" y="158"/>
                      <a:pt x="47" y="158"/>
                      <a:pt x="46" y="158"/>
                    </a:cubicBezTo>
                    <a:cubicBezTo>
                      <a:pt x="46" y="158"/>
                      <a:pt x="46" y="158"/>
                      <a:pt x="46" y="158"/>
                    </a:cubicBezTo>
                    <a:cubicBezTo>
                      <a:pt x="45" y="158"/>
                      <a:pt x="45" y="159"/>
                      <a:pt x="45" y="159"/>
                    </a:cubicBezTo>
                    <a:close/>
                    <a:moveTo>
                      <a:pt x="33" y="25"/>
                    </a:moveTo>
                    <a:cubicBezTo>
                      <a:pt x="33" y="25"/>
                      <a:pt x="33" y="26"/>
                      <a:pt x="34" y="26"/>
                    </a:cubicBezTo>
                    <a:cubicBezTo>
                      <a:pt x="34" y="25"/>
                      <a:pt x="34" y="25"/>
                      <a:pt x="34" y="25"/>
                    </a:cubicBezTo>
                    <a:cubicBezTo>
                      <a:pt x="34" y="25"/>
                      <a:pt x="34" y="25"/>
                      <a:pt x="34" y="25"/>
                    </a:cubicBezTo>
                    <a:cubicBezTo>
                      <a:pt x="34" y="25"/>
                      <a:pt x="34" y="25"/>
                      <a:pt x="33" y="24"/>
                    </a:cubicBezTo>
                    <a:cubicBezTo>
                      <a:pt x="33" y="24"/>
                      <a:pt x="33" y="24"/>
                      <a:pt x="33" y="24"/>
                    </a:cubicBezTo>
                    <a:cubicBezTo>
                      <a:pt x="32" y="24"/>
                      <a:pt x="32" y="24"/>
                      <a:pt x="32" y="24"/>
                    </a:cubicBezTo>
                    <a:cubicBezTo>
                      <a:pt x="32" y="24"/>
                      <a:pt x="32" y="23"/>
                      <a:pt x="32" y="23"/>
                    </a:cubicBezTo>
                    <a:cubicBezTo>
                      <a:pt x="31" y="23"/>
                      <a:pt x="31" y="23"/>
                      <a:pt x="31" y="23"/>
                    </a:cubicBezTo>
                    <a:cubicBezTo>
                      <a:pt x="30" y="23"/>
                      <a:pt x="30" y="23"/>
                      <a:pt x="30" y="23"/>
                    </a:cubicBezTo>
                    <a:cubicBezTo>
                      <a:pt x="30" y="22"/>
                      <a:pt x="30" y="22"/>
                      <a:pt x="30" y="22"/>
                    </a:cubicBezTo>
                    <a:cubicBezTo>
                      <a:pt x="30" y="22"/>
                      <a:pt x="30" y="22"/>
                      <a:pt x="30" y="22"/>
                    </a:cubicBezTo>
                    <a:cubicBezTo>
                      <a:pt x="30" y="22"/>
                      <a:pt x="30" y="22"/>
                      <a:pt x="30" y="22"/>
                    </a:cubicBezTo>
                    <a:cubicBezTo>
                      <a:pt x="30" y="22"/>
                      <a:pt x="29" y="22"/>
                      <a:pt x="29" y="22"/>
                    </a:cubicBezTo>
                    <a:cubicBezTo>
                      <a:pt x="29" y="22"/>
                      <a:pt x="30" y="22"/>
                      <a:pt x="30" y="22"/>
                    </a:cubicBezTo>
                    <a:cubicBezTo>
                      <a:pt x="30" y="23"/>
                      <a:pt x="30" y="24"/>
                      <a:pt x="31" y="24"/>
                    </a:cubicBezTo>
                    <a:cubicBezTo>
                      <a:pt x="32" y="24"/>
                      <a:pt x="32" y="24"/>
                      <a:pt x="32" y="24"/>
                    </a:cubicBezTo>
                    <a:cubicBezTo>
                      <a:pt x="31" y="24"/>
                      <a:pt x="31" y="24"/>
                      <a:pt x="31" y="24"/>
                    </a:cubicBezTo>
                    <a:cubicBezTo>
                      <a:pt x="31" y="24"/>
                      <a:pt x="31" y="24"/>
                      <a:pt x="31" y="24"/>
                    </a:cubicBezTo>
                    <a:cubicBezTo>
                      <a:pt x="31" y="24"/>
                      <a:pt x="31" y="24"/>
                      <a:pt x="31" y="24"/>
                    </a:cubicBezTo>
                    <a:cubicBezTo>
                      <a:pt x="31" y="24"/>
                      <a:pt x="32" y="25"/>
                      <a:pt x="32" y="25"/>
                    </a:cubicBezTo>
                    <a:cubicBezTo>
                      <a:pt x="32" y="25"/>
                      <a:pt x="32" y="25"/>
                      <a:pt x="32" y="25"/>
                    </a:cubicBezTo>
                    <a:cubicBezTo>
                      <a:pt x="33" y="25"/>
                      <a:pt x="33" y="25"/>
                      <a:pt x="33" y="25"/>
                    </a:cubicBezTo>
                    <a:cubicBezTo>
                      <a:pt x="33" y="25"/>
                      <a:pt x="33" y="25"/>
                      <a:pt x="33" y="25"/>
                    </a:cubicBezTo>
                    <a:cubicBezTo>
                      <a:pt x="33" y="25"/>
                      <a:pt x="33" y="25"/>
                      <a:pt x="33" y="25"/>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2" name="Freeform 15"/>
              <p:cNvSpPr/>
              <p:nvPr/>
            </p:nvSpPr>
            <p:spPr bwMode="auto">
              <a:xfrm>
                <a:off x="3436" y="1498"/>
                <a:ext cx="388" cy="810"/>
              </a:xfrm>
              <a:custGeom>
                <a:avLst/>
                <a:gdLst>
                  <a:gd name="T0" fmla="*/ 50 w 88"/>
                  <a:gd name="T1" fmla="*/ 182 h 184"/>
                  <a:gd name="T2" fmla="*/ 46 w 88"/>
                  <a:gd name="T3" fmla="*/ 177 h 184"/>
                  <a:gd name="T4" fmla="*/ 40 w 88"/>
                  <a:gd name="T5" fmla="*/ 170 h 184"/>
                  <a:gd name="T6" fmla="*/ 36 w 88"/>
                  <a:gd name="T7" fmla="*/ 159 h 184"/>
                  <a:gd name="T8" fmla="*/ 34 w 88"/>
                  <a:gd name="T9" fmla="*/ 143 h 184"/>
                  <a:gd name="T10" fmla="*/ 33 w 88"/>
                  <a:gd name="T11" fmla="*/ 139 h 184"/>
                  <a:gd name="T12" fmla="*/ 29 w 88"/>
                  <a:gd name="T13" fmla="*/ 133 h 184"/>
                  <a:gd name="T14" fmla="*/ 23 w 88"/>
                  <a:gd name="T15" fmla="*/ 127 h 184"/>
                  <a:gd name="T16" fmla="*/ 20 w 88"/>
                  <a:gd name="T17" fmla="*/ 119 h 184"/>
                  <a:gd name="T18" fmla="*/ 17 w 88"/>
                  <a:gd name="T19" fmla="*/ 113 h 184"/>
                  <a:gd name="T20" fmla="*/ 15 w 88"/>
                  <a:gd name="T21" fmla="*/ 102 h 184"/>
                  <a:gd name="T22" fmla="*/ 17 w 88"/>
                  <a:gd name="T23" fmla="*/ 95 h 184"/>
                  <a:gd name="T24" fmla="*/ 15 w 88"/>
                  <a:gd name="T25" fmla="*/ 84 h 184"/>
                  <a:gd name="T26" fmla="*/ 11 w 88"/>
                  <a:gd name="T27" fmla="*/ 79 h 184"/>
                  <a:gd name="T28" fmla="*/ 8 w 88"/>
                  <a:gd name="T29" fmla="*/ 74 h 184"/>
                  <a:gd name="T30" fmla="*/ 3 w 88"/>
                  <a:gd name="T31" fmla="*/ 71 h 184"/>
                  <a:gd name="T32" fmla="*/ 2 w 88"/>
                  <a:gd name="T33" fmla="*/ 54 h 184"/>
                  <a:gd name="T34" fmla="*/ 55 w 88"/>
                  <a:gd name="T35" fmla="*/ 0 h 184"/>
                  <a:gd name="T36" fmla="*/ 53 w 88"/>
                  <a:gd name="T37" fmla="*/ 6 h 184"/>
                  <a:gd name="T38" fmla="*/ 49 w 88"/>
                  <a:gd name="T39" fmla="*/ 10 h 184"/>
                  <a:gd name="T40" fmla="*/ 48 w 88"/>
                  <a:gd name="T41" fmla="*/ 15 h 184"/>
                  <a:gd name="T42" fmla="*/ 53 w 88"/>
                  <a:gd name="T43" fmla="*/ 8 h 184"/>
                  <a:gd name="T44" fmla="*/ 63 w 88"/>
                  <a:gd name="T45" fmla="*/ 8 h 184"/>
                  <a:gd name="T46" fmla="*/ 66 w 88"/>
                  <a:gd name="T47" fmla="*/ 16 h 184"/>
                  <a:gd name="T48" fmla="*/ 61 w 88"/>
                  <a:gd name="T49" fmla="*/ 17 h 184"/>
                  <a:gd name="T50" fmla="*/ 50 w 88"/>
                  <a:gd name="T51" fmla="*/ 20 h 184"/>
                  <a:gd name="T52" fmla="*/ 51 w 88"/>
                  <a:gd name="T53" fmla="*/ 23 h 184"/>
                  <a:gd name="T54" fmla="*/ 46 w 88"/>
                  <a:gd name="T55" fmla="*/ 26 h 184"/>
                  <a:gd name="T56" fmla="*/ 42 w 88"/>
                  <a:gd name="T57" fmla="*/ 30 h 184"/>
                  <a:gd name="T58" fmla="*/ 35 w 88"/>
                  <a:gd name="T59" fmla="*/ 38 h 184"/>
                  <a:gd name="T60" fmla="*/ 29 w 88"/>
                  <a:gd name="T61" fmla="*/ 44 h 184"/>
                  <a:gd name="T62" fmla="*/ 26 w 88"/>
                  <a:gd name="T63" fmla="*/ 48 h 184"/>
                  <a:gd name="T64" fmla="*/ 21 w 88"/>
                  <a:gd name="T65" fmla="*/ 53 h 184"/>
                  <a:gd name="T66" fmla="*/ 14 w 88"/>
                  <a:gd name="T67" fmla="*/ 48 h 184"/>
                  <a:gd name="T68" fmla="*/ 9 w 88"/>
                  <a:gd name="T69" fmla="*/ 54 h 184"/>
                  <a:gd name="T70" fmla="*/ 7 w 88"/>
                  <a:gd name="T71" fmla="*/ 60 h 184"/>
                  <a:gd name="T72" fmla="*/ 6 w 88"/>
                  <a:gd name="T73" fmla="*/ 64 h 184"/>
                  <a:gd name="T74" fmla="*/ 10 w 88"/>
                  <a:gd name="T75" fmla="*/ 62 h 184"/>
                  <a:gd name="T76" fmla="*/ 12 w 88"/>
                  <a:gd name="T77" fmla="*/ 65 h 184"/>
                  <a:gd name="T78" fmla="*/ 13 w 88"/>
                  <a:gd name="T79" fmla="*/ 69 h 184"/>
                  <a:gd name="T80" fmla="*/ 14 w 88"/>
                  <a:gd name="T81" fmla="*/ 79 h 184"/>
                  <a:gd name="T82" fmla="*/ 20 w 88"/>
                  <a:gd name="T83" fmla="*/ 82 h 184"/>
                  <a:gd name="T84" fmla="*/ 22 w 88"/>
                  <a:gd name="T85" fmla="*/ 79 h 184"/>
                  <a:gd name="T86" fmla="*/ 29 w 88"/>
                  <a:gd name="T87" fmla="*/ 77 h 184"/>
                  <a:gd name="T88" fmla="*/ 40 w 88"/>
                  <a:gd name="T89" fmla="*/ 79 h 184"/>
                  <a:gd name="T90" fmla="*/ 46 w 88"/>
                  <a:gd name="T91" fmla="*/ 84 h 184"/>
                  <a:gd name="T92" fmla="*/ 55 w 88"/>
                  <a:gd name="T93" fmla="*/ 89 h 184"/>
                  <a:gd name="T94" fmla="*/ 60 w 88"/>
                  <a:gd name="T95" fmla="*/ 94 h 184"/>
                  <a:gd name="T96" fmla="*/ 59 w 88"/>
                  <a:gd name="T97" fmla="*/ 100 h 184"/>
                  <a:gd name="T98" fmla="*/ 68 w 88"/>
                  <a:gd name="T99" fmla="*/ 102 h 184"/>
                  <a:gd name="T100" fmla="*/ 78 w 88"/>
                  <a:gd name="T101" fmla="*/ 104 h 184"/>
                  <a:gd name="T102" fmla="*/ 87 w 88"/>
                  <a:gd name="T103" fmla="*/ 107 h 184"/>
                  <a:gd name="T104" fmla="*/ 88 w 88"/>
                  <a:gd name="T105" fmla="*/ 115 h 184"/>
                  <a:gd name="T106" fmla="*/ 82 w 88"/>
                  <a:gd name="T107" fmla="*/ 121 h 184"/>
                  <a:gd name="T108" fmla="*/ 81 w 88"/>
                  <a:gd name="T109" fmla="*/ 133 h 184"/>
                  <a:gd name="T110" fmla="*/ 73 w 88"/>
                  <a:gd name="T111" fmla="*/ 141 h 184"/>
                  <a:gd name="T112" fmla="*/ 65 w 88"/>
                  <a:gd name="T113" fmla="*/ 145 h 184"/>
                  <a:gd name="T114" fmla="*/ 60 w 88"/>
                  <a:gd name="T115" fmla="*/ 159 h 184"/>
                  <a:gd name="T116" fmla="*/ 56 w 88"/>
                  <a:gd name="T117" fmla="*/ 165 h 184"/>
                  <a:gd name="T118" fmla="*/ 51 w 88"/>
                  <a:gd name="T119" fmla="*/ 169 h 184"/>
                  <a:gd name="T120" fmla="*/ 54 w 88"/>
                  <a:gd name="T121" fmla="*/ 178 h 184"/>
                  <a:gd name="T122" fmla="*/ 55 w 88"/>
                  <a:gd name="T1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84">
                    <a:moveTo>
                      <a:pt x="54" y="184"/>
                    </a:moveTo>
                    <a:cubicBezTo>
                      <a:pt x="54" y="184"/>
                      <a:pt x="53" y="184"/>
                      <a:pt x="53" y="184"/>
                    </a:cubicBezTo>
                    <a:cubicBezTo>
                      <a:pt x="53" y="184"/>
                      <a:pt x="53" y="184"/>
                      <a:pt x="53" y="184"/>
                    </a:cubicBezTo>
                    <a:cubicBezTo>
                      <a:pt x="52" y="184"/>
                      <a:pt x="52" y="184"/>
                      <a:pt x="52" y="184"/>
                    </a:cubicBezTo>
                    <a:cubicBezTo>
                      <a:pt x="52" y="183"/>
                      <a:pt x="52" y="183"/>
                      <a:pt x="52" y="183"/>
                    </a:cubicBezTo>
                    <a:cubicBezTo>
                      <a:pt x="52" y="183"/>
                      <a:pt x="52" y="183"/>
                      <a:pt x="52" y="183"/>
                    </a:cubicBezTo>
                    <a:cubicBezTo>
                      <a:pt x="52" y="183"/>
                      <a:pt x="52" y="183"/>
                      <a:pt x="52" y="183"/>
                    </a:cubicBezTo>
                    <a:cubicBezTo>
                      <a:pt x="52" y="183"/>
                      <a:pt x="52" y="183"/>
                      <a:pt x="52" y="183"/>
                    </a:cubicBezTo>
                    <a:cubicBezTo>
                      <a:pt x="52" y="183"/>
                      <a:pt x="51" y="183"/>
                      <a:pt x="51" y="183"/>
                    </a:cubicBezTo>
                    <a:cubicBezTo>
                      <a:pt x="51" y="183"/>
                      <a:pt x="51" y="183"/>
                      <a:pt x="51" y="183"/>
                    </a:cubicBezTo>
                    <a:cubicBezTo>
                      <a:pt x="50" y="183"/>
                      <a:pt x="50" y="183"/>
                      <a:pt x="50" y="183"/>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49" y="182"/>
                      <a:pt x="49" y="181"/>
                    </a:cubicBezTo>
                    <a:cubicBezTo>
                      <a:pt x="48" y="181"/>
                      <a:pt x="48" y="181"/>
                      <a:pt x="48" y="181"/>
                    </a:cubicBezTo>
                    <a:cubicBezTo>
                      <a:pt x="48" y="181"/>
                      <a:pt x="48" y="181"/>
                      <a:pt x="48" y="180"/>
                    </a:cubicBezTo>
                    <a:cubicBezTo>
                      <a:pt x="48" y="180"/>
                      <a:pt x="48" y="180"/>
                      <a:pt x="48" y="180"/>
                    </a:cubicBezTo>
                    <a:cubicBezTo>
                      <a:pt x="47" y="180"/>
                      <a:pt x="47" y="180"/>
                      <a:pt x="47" y="180"/>
                    </a:cubicBezTo>
                    <a:cubicBezTo>
                      <a:pt x="47" y="179"/>
                      <a:pt x="46" y="179"/>
                      <a:pt x="46" y="179"/>
                    </a:cubicBezTo>
                    <a:cubicBezTo>
                      <a:pt x="46" y="179"/>
                      <a:pt x="46" y="178"/>
                      <a:pt x="46" y="178"/>
                    </a:cubicBezTo>
                    <a:cubicBezTo>
                      <a:pt x="46" y="178"/>
                      <a:pt x="46" y="178"/>
                      <a:pt x="46" y="178"/>
                    </a:cubicBezTo>
                    <a:cubicBezTo>
                      <a:pt x="46" y="178"/>
                      <a:pt x="46" y="178"/>
                      <a:pt x="46" y="178"/>
                    </a:cubicBezTo>
                    <a:cubicBezTo>
                      <a:pt x="46" y="178"/>
                      <a:pt x="46" y="178"/>
                      <a:pt x="46" y="177"/>
                    </a:cubicBezTo>
                    <a:cubicBezTo>
                      <a:pt x="46" y="177"/>
                      <a:pt x="46" y="177"/>
                      <a:pt x="46" y="177"/>
                    </a:cubicBezTo>
                    <a:cubicBezTo>
                      <a:pt x="46" y="177"/>
                      <a:pt x="46" y="177"/>
                      <a:pt x="46" y="177"/>
                    </a:cubicBezTo>
                    <a:cubicBezTo>
                      <a:pt x="46" y="176"/>
                      <a:pt x="45" y="176"/>
                      <a:pt x="45" y="175"/>
                    </a:cubicBezTo>
                    <a:cubicBezTo>
                      <a:pt x="44" y="175"/>
                      <a:pt x="44" y="175"/>
                      <a:pt x="44" y="175"/>
                    </a:cubicBezTo>
                    <a:cubicBezTo>
                      <a:pt x="43" y="174"/>
                      <a:pt x="43" y="174"/>
                      <a:pt x="43" y="173"/>
                    </a:cubicBezTo>
                    <a:cubicBezTo>
                      <a:pt x="43" y="173"/>
                      <a:pt x="43" y="173"/>
                      <a:pt x="43" y="173"/>
                    </a:cubicBezTo>
                    <a:cubicBezTo>
                      <a:pt x="43" y="173"/>
                      <a:pt x="43" y="173"/>
                      <a:pt x="43" y="173"/>
                    </a:cubicBezTo>
                    <a:cubicBezTo>
                      <a:pt x="43" y="173"/>
                      <a:pt x="42" y="173"/>
                      <a:pt x="42" y="172"/>
                    </a:cubicBezTo>
                    <a:cubicBezTo>
                      <a:pt x="42" y="172"/>
                      <a:pt x="42" y="172"/>
                      <a:pt x="42" y="171"/>
                    </a:cubicBezTo>
                    <a:cubicBezTo>
                      <a:pt x="42" y="171"/>
                      <a:pt x="41" y="171"/>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0" y="170"/>
                      <a:pt x="40" y="170"/>
                      <a:pt x="40" y="170"/>
                    </a:cubicBezTo>
                    <a:cubicBezTo>
                      <a:pt x="40" y="169"/>
                      <a:pt x="40" y="169"/>
                      <a:pt x="40" y="169"/>
                    </a:cubicBezTo>
                    <a:cubicBezTo>
                      <a:pt x="40" y="169"/>
                      <a:pt x="40" y="168"/>
                      <a:pt x="39" y="168"/>
                    </a:cubicBezTo>
                    <a:cubicBezTo>
                      <a:pt x="39" y="168"/>
                      <a:pt x="39" y="168"/>
                      <a:pt x="39" y="168"/>
                    </a:cubicBezTo>
                    <a:cubicBezTo>
                      <a:pt x="38" y="167"/>
                      <a:pt x="37" y="166"/>
                      <a:pt x="37" y="165"/>
                    </a:cubicBezTo>
                    <a:cubicBezTo>
                      <a:pt x="37" y="165"/>
                      <a:pt x="37" y="164"/>
                      <a:pt x="37" y="164"/>
                    </a:cubicBezTo>
                    <a:cubicBezTo>
                      <a:pt x="37" y="164"/>
                      <a:pt x="37" y="164"/>
                      <a:pt x="37" y="163"/>
                    </a:cubicBezTo>
                    <a:cubicBezTo>
                      <a:pt x="37" y="163"/>
                      <a:pt x="37" y="163"/>
                      <a:pt x="37" y="163"/>
                    </a:cubicBezTo>
                    <a:cubicBezTo>
                      <a:pt x="37" y="162"/>
                      <a:pt x="37" y="162"/>
                      <a:pt x="38" y="162"/>
                    </a:cubicBezTo>
                    <a:cubicBezTo>
                      <a:pt x="38" y="161"/>
                      <a:pt x="37" y="161"/>
                      <a:pt x="37" y="161"/>
                    </a:cubicBezTo>
                    <a:cubicBezTo>
                      <a:pt x="37" y="161"/>
                      <a:pt x="37" y="161"/>
                      <a:pt x="37" y="161"/>
                    </a:cubicBezTo>
                    <a:cubicBezTo>
                      <a:pt x="37" y="161"/>
                      <a:pt x="37" y="161"/>
                      <a:pt x="37" y="161"/>
                    </a:cubicBezTo>
                    <a:cubicBezTo>
                      <a:pt x="36" y="161"/>
                      <a:pt x="36" y="161"/>
                      <a:pt x="36" y="161"/>
                    </a:cubicBezTo>
                    <a:cubicBezTo>
                      <a:pt x="36" y="160"/>
                      <a:pt x="36" y="160"/>
                      <a:pt x="36" y="160"/>
                    </a:cubicBezTo>
                    <a:cubicBezTo>
                      <a:pt x="36" y="160"/>
                      <a:pt x="36" y="160"/>
                      <a:pt x="36" y="159"/>
                    </a:cubicBezTo>
                    <a:cubicBezTo>
                      <a:pt x="36" y="158"/>
                      <a:pt x="36" y="158"/>
                      <a:pt x="37" y="157"/>
                    </a:cubicBezTo>
                    <a:cubicBezTo>
                      <a:pt x="37" y="157"/>
                      <a:pt x="37" y="156"/>
                      <a:pt x="36" y="156"/>
                    </a:cubicBezTo>
                    <a:cubicBezTo>
                      <a:pt x="36" y="156"/>
                      <a:pt x="36" y="156"/>
                      <a:pt x="36" y="156"/>
                    </a:cubicBezTo>
                    <a:cubicBezTo>
                      <a:pt x="36" y="156"/>
                      <a:pt x="36" y="156"/>
                      <a:pt x="36" y="155"/>
                    </a:cubicBezTo>
                    <a:cubicBezTo>
                      <a:pt x="36" y="154"/>
                      <a:pt x="36" y="154"/>
                      <a:pt x="36" y="154"/>
                    </a:cubicBezTo>
                    <a:cubicBezTo>
                      <a:pt x="36" y="154"/>
                      <a:pt x="36" y="154"/>
                      <a:pt x="36" y="154"/>
                    </a:cubicBezTo>
                    <a:cubicBezTo>
                      <a:pt x="36" y="154"/>
                      <a:pt x="36" y="154"/>
                      <a:pt x="36" y="154"/>
                    </a:cubicBezTo>
                    <a:cubicBezTo>
                      <a:pt x="35" y="154"/>
                      <a:pt x="35" y="154"/>
                      <a:pt x="35" y="154"/>
                    </a:cubicBezTo>
                    <a:cubicBezTo>
                      <a:pt x="35" y="154"/>
                      <a:pt x="35" y="154"/>
                      <a:pt x="35" y="154"/>
                    </a:cubicBezTo>
                    <a:cubicBezTo>
                      <a:pt x="35" y="154"/>
                      <a:pt x="35" y="154"/>
                      <a:pt x="35" y="154"/>
                    </a:cubicBezTo>
                    <a:cubicBezTo>
                      <a:pt x="35" y="146"/>
                      <a:pt x="35" y="146"/>
                      <a:pt x="35" y="146"/>
                    </a:cubicBezTo>
                    <a:cubicBezTo>
                      <a:pt x="35" y="146"/>
                      <a:pt x="35" y="146"/>
                      <a:pt x="35" y="145"/>
                    </a:cubicBezTo>
                    <a:cubicBezTo>
                      <a:pt x="35" y="145"/>
                      <a:pt x="35" y="145"/>
                      <a:pt x="35" y="144"/>
                    </a:cubicBezTo>
                    <a:cubicBezTo>
                      <a:pt x="35" y="144"/>
                      <a:pt x="35" y="143"/>
                      <a:pt x="34" y="143"/>
                    </a:cubicBezTo>
                    <a:cubicBezTo>
                      <a:pt x="34" y="143"/>
                      <a:pt x="34" y="143"/>
                      <a:pt x="34" y="143"/>
                    </a:cubicBezTo>
                    <a:cubicBezTo>
                      <a:pt x="34" y="143"/>
                      <a:pt x="34" y="143"/>
                      <a:pt x="34" y="143"/>
                    </a:cubicBezTo>
                    <a:cubicBezTo>
                      <a:pt x="34" y="142"/>
                      <a:pt x="34" y="142"/>
                      <a:pt x="34" y="142"/>
                    </a:cubicBezTo>
                    <a:cubicBezTo>
                      <a:pt x="34" y="142"/>
                      <a:pt x="34" y="142"/>
                      <a:pt x="34" y="142"/>
                    </a:cubicBezTo>
                    <a:cubicBezTo>
                      <a:pt x="34" y="142"/>
                      <a:pt x="34" y="141"/>
                      <a:pt x="34" y="141"/>
                    </a:cubicBezTo>
                    <a:cubicBezTo>
                      <a:pt x="34" y="141"/>
                      <a:pt x="34" y="141"/>
                      <a:pt x="34" y="141"/>
                    </a:cubicBezTo>
                    <a:cubicBezTo>
                      <a:pt x="34" y="141"/>
                      <a:pt x="34" y="141"/>
                      <a:pt x="33" y="141"/>
                    </a:cubicBezTo>
                    <a:cubicBezTo>
                      <a:pt x="33" y="141"/>
                      <a:pt x="33" y="141"/>
                      <a:pt x="33" y="141"/>
                    </a:cubicBezTo>
                    <a:cubicBezTo>
                      <a:pt x="33" y="141"/>
                      <a:pt x="33" y="140"/>
                      <a:pt x="33" y="140"/>
                    </a:cubicBezTo>
                    <a:cubicBezTo>
                      <a:pt x="33" y="140"/>
                      <a:pt x="33" y="140"/>
                      <a:pt x="33" y="140"/>
                    </a:cubicBezTo>
                    <a:cubicBezTo>
                      <a:pt x="33" y="140"/>
                      <a:pt x="33" y="140"/>
                      <a:pt x="33" y="140"/>
                    </a:cubicBezTo>
                    <a:cubicBezTo>
                      <a:pt x="33" y="140"/>
                      <a:pt x="33" y="139"/>
                      <a:pt x="33" y="139"/>
                    </a:cubicBezTo>
                    <a:cubicBezTo>
                      <a:pt x="33" y="139"/>
                      <a:pt x="33" y="139"/>
                      <a:pt x="33" y="139"/>
                    </a:cubicBezTo>
                    <a:cubicBezTo>
                      <a:pt x="33" y="139"/>
                      <a:pt x="33" y="139"/>
                      <a:pt x="33" y="139"/>
                    </a:cubicBezTo>
                    <a:cubicBezTo>
                      <a:pt x="32" y="139"/>
                      <a:pt x="32" y="138"/>
                      <a:pt x="32" y="138"/>
                    </a:cubicBezTo>
                    <a:cubicBezTo>
                      <a:pt x="32" y="138"/>
                      <a:pt x="32" y="138"/>
                      <a:pt x="32" y="138"/>
                    </a:cubicBezTo>
                    <a:cubicBezTo>
                      <a:pt x="32" y="138"/>
                      <a:pt x="32" y="137"/>
                      <a:pt x="32" y="137"/>
                    </a:cubicBezTo>
                    <a:cubicBezTo>
                      <a:pt x="32" y="137"/>
                      <a:pt x="32" y="136"/>
                      <a:pt x="32" y="136"/>
                    </a:cubicBezTo>
                    <a:cubicBezTo>
                      <a:pt x="32" y="135"/>
                      <a:pt x="32" y="135"/>
                      <a:pt x="32" y="134"/>
                    </a:cubicBezTo>
                    <a:cubicBezTo>
                      <a:pt x="32" y="134"/>
                      <a:pt x="32" y="134"/>
                      <a:pt x="32" y="134"/>
                    </a:cubicBezTo>
                    <a:cubicBezTo>
                      <a:pt x="32" y="134"/>
                      <a:pt x="32" y="134"/>
                      <a:pt x="32" y="134"/>
                    </a:cubicBezTo>
                    <a:cubicBezTo>
                      <a:pt x="31" y="134"/>
                      <a:pt x="31" y="134"/>
                      <a:pt x="31" y="134"/>
                    </a:cubicBezTo>
                    <a:cubicBezTo>
                      <a:pt x="31" y="134"/>
                      <a:pt x="31" y="134"/>
                      <a:pt x="31" y="134"/>
                    </a:cubicBezTo>
                    <a:cubicBezTo>
                      <a:pt x="31" y="134"/>
                      <a:pt x="31" y="134"/>
                      <a:pt x="31" y="134"/>
                    </a:cubicBezTo>
                    <a:cubicBezTo>
                      <a:pt x="31" y="134"/>
                      <a:pt x="31" y="134"/>
                      <a:pt x="31" y="134"/>
                    </a:cubicBezTo>
                    <a:cubicBezTo>
                      <a:pt x="30" y="134"/>
                      <a:pt x="30" y="133"/>
                      <a:pt x="30" y="133"/>
                    </a:cubicBezTo>
                    <a:cubicBezTo>
                      <a:pt x="30" y="133"/>
                      <a:pt x="30" y="133"/>
                      <a:pt x="29" y="133"/>
                    </a:cubicBezTo>
                    <a:cubicBezTo>
                      <a:pt x="29" y="133"/>
                      <a:pt x="29" y="133"/>
                      <a:pt x="29" y="133"/>
                    </a:cubicBezTo>
                    <a:cubicBezTo>
                      <a:pt x="29" y="133"/>
                      <a:pt x="29" y="133"/>
                      <a:pt x="28" y="133"/>
                    </a:cubicBezTo>
                    <a:cubicBezTo>
                      <a:pt x="28" y="133"/>
                      <a:pt x="28" y="133"/>
                      <a:pt x="28" y="133"/>
                    </a:cubicBezTo>
                    <a:cubicBezTo>
                      <a:pt x="28" y="133"/>
                      <a:pt x="28" y="133"/>
                      <a:pt x="28" y="133"/>
                    </a:cubicBezTo>
                    <a:cubicBezTo>
                      <a:pt x="28" y="133"/>
                      <a:pt x="28" y="133"/>
                      <a:pt x="28" y="133"/>
                    </a:cubicBezTo>
                    <a:cubicBezTo>
                      <a:pt x="28" y="133"/>
                      <a:pt x="27" y="133"/>
                      <a:pt x="27" y="132"/>
                    </a:cubicBezTo>
                    <a:cubicBezTo>
                      <a:pt x="27" y="131"/>
                      <a:pt x="27" y="131"/>
                      <a:pt x="27" y="131"/>
                    </a:cubicBezTo>
                    <a:cubicBezTo>
                      <a:pt x="27" y="130"/>
                      <a:pt x="27" y="130"/>
                      <a:pt x="27" y="130"/>
                    </a:cubicBezTo>
                    <a:cubicBezTo>
                      <a:pt x="27" y="130"/>
                      <a:pt x="27" y="130"/>
                      <a:pt x="27" y="130"/>
                    </a:cubicBezTo>
                    <a:cubicBezTo>
                      <a:pt x="27" y="130"/>
                      <a:pt x="27" y="130"/>
                      <a:pt x="27" y="130"/>
                    </a:cubicBezTo>
                    <a:cubicBezTo>
                      <a:pt x="23" y="130"/>
                      <a:pt x="23" y="130"/>
                      <a:pt x="23" y="130"/>
                    </a:cubicBezTo>
                    <a:cubicBezTo>
                      <a:pt x="23" y="129"/>
                      <a:pt x="23" y="129"/>
                      <a:pt x="23" y="129"/>
                    </a:cubicBezTo>
                    <a:cubicBezTo>
                      <a:pt x="24" y="129"/>
                      <a:pt x="24" y="128"/>
                      <a:pt x="23" y="128"/>
                    </a:cubicBezTo>
                    <a:cubicBezTo>
                      <a:pt x="23" y="128"/>
                      <a:pt x="23" y="128"/>
                      <a:pt x="23" y="128"/>
                    </a:cubicBezTo>
                    <a:cubicBezTo>
                      <a:pt x="23" y="128"/>
                      <a:pt x="22" y="128"/>
                      <a:pt x="23" y="127"/>
                    </a:cubicBezTo>
                    <a:cubicBezTo>
                      <a:pt x="23" y="127"/>
                      <a:pt x="23" y="127"/>
                      <a:pt x="23" y="127"/>
                    </a:cubicBezTo>
                    <a:cubicBezTo>
                      <a:pt x="23" y="127"/>
                      <a:pt x="23" y="127"/>
                      <a:pt x="22" y="126"/>
                    </a:cubicBezTo>
                    <a:cubicBezTo>
                      <a:pt x="22" y="126"/>
                      <a:pt x="22" y="126"/>
                      <a:pt x="22" y="125"/>
                    </a:cubicBezTo>
                    <a:cubicBezTo>
                      <a:pt x="21" y="125"/>
                      <a:pt x="21" y="125"/>
                      <a:pt x="21" y="125"/>
                    </a:cubicBezTo>
                    <a:cubicBezTo>
                      <a:pt x="21" y="125"/>
                      <a:pt x="21" y="125"/>
                      <a:pt x="21" y="125"/>
                    </a:cubicBezTo>
                    <a:cubicBezTo>
                      <a:pt x="21" y="124"/>
                      <a:pt x="21" y="124"/>
                      <a:pt x="21" y="124"/>
                    </a:cubicBezTo>
                    <a:cubicBezTo>
                      <a:pt x="21" y="124"/>
                      <a:pt x="21" y="124"/>
                      <a:pt x="21" y="124"/>
                    </a:cubicBezTo>
                    <a:cubicBezTo>
                      <a:pt x="21" y="124"/>
                      <a:pt x="21" y="124"/>
                      <a:pt x="21" y="124"/>
                    </a:cubicBezTo>
                    <a:cubicBezTo>
                      <a:pt x="21" y="123"/>
                      <a:pt x="21" y="123"/>
                      <a:pt x="21" y="122"/>
                    </a:cubicBezTo>
                    <a:cubicBezTo>
                      <a:pt x="21" y="121"/>
                      <a:pt x="21" y="120"/>
                      <a:pt x="21" y="120"/>
                    </a:cubicBezTo>
                    <a:cubicBezTo>
                      <a:pt x="21" y="120"/>
                      <a:pt x="21" y="120"/>
                      <a:pt x="20" y="120"/>
                    </a:cubicBezTo>
                    <a:cubicBezTo>
                      <a:pt x="20" y="120"/>
                      <a:pt x="20" y="120"/>
                      <a:pt x="20" y="120"/>
                    </a:cubicBezTo>
                    <a:cubicBezTo>
                      <a:pt x="20" y="120"/>
                      <a:pt x="20" y="120"/>
                      <a:pt x="20" y="120"/>
                    </a:cubicBezTo>
                    <a:cubicBezTo>
                      <a:pt x="20" y="119"/>
                      <a:pt x="20" y="119"/>
                      <a:pt x="20" y="119"/>
                    </a:cubicBezTo>
                    <a:cubicBezTo>
                      <a:pt x="20" y="119"/>
                      <a:pt x="20" y="119"/>
                      <a:pt x="20" y="119"/>
                    </a:cubicBezTo>
                    <a:cubicBezTo>
                      <a:pt x="20" y="119"/>
                      <a:pt x="20" y="118"/>
                      <a:pt x="20" y="118"/>
                    </a:cubicBezTo>
                    <a:cubicBezTo>
                      <a:pt x="20" y="118"/>
                      <a:pt x="20" y="118"/>
                      <a:pt x="20" y="118"/>
                    </a:cubicBezTo>
                    <a:cubicBezTo>
                      <a:pt x="19" y="118"/>
                      <a:pt x="19" y="118"/>
                      <a:pt x="19" y="118"/>
                    </a:cubicBezTo>
                    <a:cubicBezTo>
                      <a:pt x="19" y="117"/>
                      <a:pt x="19" y="117"/>
                      <a:pt x="19" y="117"/>
                    </a:cubicBezTo>
                    <a:cubicBezTo>
                      <a:pt x="19" y="117"/>
                      <a:pt x="19" y="117"/>
                      <a:pt x="19" y="117"/>
                    </a:cubicBezTo>
                    <a:cubicBezTo>
                      <a:pt x="19" y="117"/>
                      <a:pt x="19" y="117"/>
                      <a:pt x="19" y="116"/>
                    </a:cubicBezTo>
                    <a:cubicBezTo>
                      <a:pt x="19" y="116"/>
                      <a:pt x="19" y="116"/>
                      <a:pt x="19" y="116"/>
                    </a:cubicBezTo>
                    <a:cubicBezTo>
                      <a:pt x="19" y="116"/>
                      <a:pt x="19" y="116"/>
                      <a:pt x="19" y="116"/>
                    </a:cubicBezTo>
                    <a:cubicBezTo>
                      <a:pt x="19" y="116"/>
                      <a:pt x="19" y="116"/>
                      <a:pt x="19" y="116"/>
                    </a:cubicBezTo>
                    <a:cubicBezTo>
                      <a:pt x="18" y="116"/>
                      <a:pt x="18" y="116"/>
                      <a:pt x="18" y="115"/>
                    </a:cubicBezTo>
                    <a:cubicBezTo>
                      <a:pt x="18" y="115"/>
                      <a:pt x="18" y="115"/>
                      <a:pt x="18" y="115"/>
                    </a:cubicBezTo>
                    <a:cubicBezTo>
                      <a:pt x="17" y="115"/>
                      <a:pt x="17" y="114"/>
                      <a:pt x="17" y="114"/>
                    </a:cubicBezTo>
                    <a:cubicBezTo>
                      <a:pt x="17" y="114"/>
                      <a:pt x="17" y="113"/>
                      <a:pt x="17" y="113"/>
                    </a:cubicBezTo>
                    <a:cubicBezTo>
                      <a:pt x="16" y="113"/>
                      <a:pt x="16" y="112"/>
                      <a:pt x="16" y="112"/>
                    </a:cubicBezTo>
                    <a:cubicBezTo>
                      <a:pt x="16" y="111"/>
                      <a:pt x="15" y="111"/>
                      <a:pt x="15" y="110"/>
                    </a:cubicBezTo>
                    <a:cubicBezTo>
                      <a:pt x="14" y="110"/>
                      <a:pt x="14" y="110"/>
                      <a:pt x="14" y="110"/>
                    </a:cubicBezTo>
                    <a:cubicBezTo>
                      <a:pt x="13" y="109"/>
                      <a:pt x="13" y="108"/>
                      <a:pt x="13" y="108"/>
                    </a:cubicBezTo>
                    <a:cubicBezTo>
                      <a:pt x="13" y="108"/>
                      <a:pt x="13" y="108"/>
                      <a:pt x="13" y="108"/>
                    </a:cubicBezTo>
                    <a:cubicBezTo>
                      <a:pt x="13" y="104"/>
                      <a:pt x="13" y="104"/>
                      <a:pt x="13" y="104"/>
                    </a:cubicBezTo>
                    <a:cubicBezTo>
                      <a:pt x="14" y="105"/>
                      <a:pt x="14" y="105"/>
                      <a:pt x="14" y="105"/>
                    </a:cubicBezTo>
                    <a:cubicBezTo>
                      <a:pt x="14" y="105"/>
                      <a:pt x="14" y="105"/>
                      <a:pt x="14" y="105"/>
                    </a:cubicBezTo>
                    <a:cubicBezTo>
                      <a:pt x="14" y="105"/>
                      <a:pt x="14" y="105"/>
                      <a:pt x="14" y="105"/>
                    </a:cubicBezTo>
                    <a:cubicBezTo>
                      <a:pt x="14" y="105"/>
                      <a:pt x="14" y="104"/>
                      <a:pt x="14" y="104"/>
                    </a:cubicBezTo>
                    <a:cubicBezTo>
                      <a:pt x="14" y="104"/>
                      <a:pt x="14" y="104"/>
                      <a:pt x="14" y="104"/>
                    </a:cubicBezTo>
                    <a:cubicBezTo>
                      <a:pt x="14" y="103"/>
                      <a:pt x="14" y="103"/>
                      <a:pt x="15" y="103"/>
                    </a:cubicBezTo>
                    <a:cubicBezTo>
                      <a:pt x="15" y="103"/>
                      <a:pt x="15" y="103"/>
                      <a:pt x="15" y="103"/>
                    </a:cubicBezTo>
                    <a:cubicBezTo>
                      <a:pt x="15" y="103"/>
                      <a:pt x="15" y="103"/>
                      <a:pt x="15" y="102"/>
                    </a:cubicBezTo>
                    <a:cubicBezTo>
                      <a:pt x="15" y="102"/>
                      <a:pt x="15" y="102"/>
                      <a:pt x="15" y="102"/>
                    </a:cubicBezTo>
                    <a:cubicBezTo>
                      <a:pt x="14" y="102"/>
                      <a:pt x="14" y="101"/>
                      <a:pt x="14" y="100"/>
                    </a:cubicBezTo>
                    <a:cubicBezTo>
                      <a:pt x="14" y="100"/>
                      <a:pt x="14" y="100"/>
                      <a:pt x="14" y="100"/>
                    </a:cubicBezTo>
                    <a:cubicBezTo>
                      <a:pt x="14" y="98"/>
                      <a:pt x="14" y="98"/>
                      <a:pt x="14" y="98"/>
                    </a:cubicBezTo>
                    <a:cubicBezTo>
                      <a:pt x="15" y="98"/>
                      <a:pt x="15" y="98"/>
                      <a:pt x="15" y="98"/>
                    </a:cubicBezTo>
                    <a:cubicBezTo>
                      <a:pt x="15" y="98"/>
                      <a:pt x="15" y="98"/>
                      <a:pt x="15" y="98"/>
                    </a:cubicBezTo>
                    <a:cubicBezTo>
                      <a:pt x="15" y="98"/>
                      <a:pt x="15" y="98"/>
                      <a:pt x="15" y="98"/>
                    </a:cubicBezTo>
                    <a:cubicBezTo>
                      <a:pt x="15" y="98"/>
                      <a:pt x="15" y="97"/>
                      <a:pt x="15" y="97"/>
                    </a:cubicBezTo>
                    <a:cubicBezTo>
                      <a:pt x="15" y="97"/>
                      <a:pt x="16" y="97"/>
                      <a:pt x="16" y="97"/>
                    </a:cubicBezTo>
                    <a:cubicBezTo>
                      <a:pt x="16" y="96"/>
                      <a:pt x="16" y="96"/>
                      <a:pt x="16" y="96"/>
                    </a:cubicBezTo>
                    <a:cubicBezTo>
                      <a:pt x="16" y="95"/>
                      <a:pt x="16" y="95"/>
                      <a:pt x="16" y="95"/>
                    </a:cubicBezTo>
                    <a:cubicBezTo>
                      <a:pt x="17" y="95"/>
                      <a:pt x="17" y="95"/>
                      <a:pt x="17" y="95"/>
                    </a:cubicBezTo>
                    <a:cubicBezTo>
                      <a:pt x="17" y="95"/>
                      <a:pt x="17" y="95"/>
                      <a:pt x="17" y="95"/>
                    </a:cubicBezTo>
                    <a:cubicBezTo>
                      <a:pt x="17" y="95"/>
                      <a:pt x="17" y="95"/>
                      <a:pt x="17" y="95"/>
                    </a:cubicBezTo>
                    <a:cubicBezTo>
                      <a:pt x="17" y="95"/>
                      <a:pt x="17" y="95"/>
                      <a:pt x="17" y="95"/>
                    </a:cubicBezTo>
                    <a:cubicBezTo>
                      <a:pt x="17" y="91"/>
                      <a:pt x="17" y="91"/>
                      <a:pt x="17" y="91"/>
                    </a:cubicBezTo>
                    <a:cubicBezTo>
                      <a:pt x="18" y="92"/>
                      <a:pt x="18" y="92"/>
                      <a:pt x="18" y="92"/>
                    </a:cubicBezTo>
                    <a:cubicBezTo>
                      <a:pt x="18" y="92"/>
                      <a:pt x="18" y="91"/>
                      <a:pt x="18" y="90"/>
                    </a:cubicBezTo>
                    <a:cubicBezTo>
                      <a:pt x="18" y="90"/>
                      <a:pt x="18" y="89"/>
                      <a:pt x="18" y="89"/>
                    </a:cubicBezTo>
                    <a:cubicBezTo>
                      <a:pt x="17" y="89"/>
                      <a:pt x="17" y="89"/>
                      <a:pt x="17" y="89"/>
                    </a:cubicBezTo>
                    <a:cubicBezTo>
                      <a:pt x="17" y="88"/>
                      <a:pt x="17" y="88"/>
                      <a:pt x="17" y="88"/>
                    </a:cubicBezTo>
                    <a:cubicBezTo>
                      <a:pt x="17" y="88"/>
                      <a:pt x="17" y="88"/>
                      <a:pt x="17" y="88"/>
                    </a:cubicBezTo>
                    <a:cubicBezTo>
                      <a:pt x="17" y="87"/>
                      <a:pt x="17" y="87"/>
                      <a:pt x="17" y="86"/>
                    </a:cubicBezTo>
                    <a:cubicBezTo>
                      <a:pt x="17" y="86"/>
                      <a:pt x="17" y="86"/>
                      <a:pt x="17" y="86"/>
                    </a:cubicBezTo>
                    <a:cubicBezTo>
                      <a:pt x="16" y="86"/>
                      <a:pt x="16" y="86"/>
                      <a:pt x="16" y="85"/>
                    </a:cubicBezTo>
                    <a:cubicBezTo>
                      <a:pt x="16" y="84"/>
                      <a:pt x="16" y="84"/>
                      <a:pt x="16" y="84"/>
                    </a:cubicBezTo>
                    <a:cubicBezTo>
                      <a:pt x="16" y="84"/>
                      <a:pt x="16" y="84"/>
                      <a:pt x="16" y="84"/>
                    </a:cubicBezTo>
                    <a:cubicBezTo>
                      <a:pt x="15" y="84"/>
                      <a:pt x="15" y="84"/>
                      <a:pt x="15" y="84"/>
                    </a:cubicBezTo>
                    <a:cubicBezTo>
                      <a:pt x="15" y="84"/>
                      <a:pt x="15" y="84"/>
                      <a:pt x="15"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1" y="83"/>
                      <a:pt x="11" y="83"/>
                    </a:cubicBezTo>
                    <a:cubicBezTo>
                      <a:pt x="11" y="82"/>
                      <a:pt x="11" y="82"/>
                      <a:pt x="11" y="82"/>
                    </a:cubicBezTo>
                    <a:cubicBezTo>
                      <a:pt x="11" y="82"/>
                      <a:pt x="11" y="82"/>
                      <a:pt x="11" y="82"/>
                    </a:cubicBezTo>
                    <a:cubicBezTo>
                      <a:pt x="11" y="82"/>
                      <a:pt x="11" y="82"/>
                      <a:pt x="11" y="82"/>
                    </a:cubicBezTo>
                    <a:cubicBezTo>
                      <a:pt x="11" y="81"/>
                      <a:pt x="11" y="81"/>
                      <a:pt x="11" y="81"/>
                    </a:cubicBezTo>
                    <a:cubicBezTo>
                      <a:pt x="11" y="80"/>
                      <a:pt x="11" y="80"/>
                      <a:pt x="11" y="79"/>
                    </a:cubicBezTo>
                    <a:cubicBezTo>
                      <a:pt x="11" y="79"/>
                      <a:pt x="11" y="79"/>
                      <a:pt x="11" y="79"/>
                    </a:cubicBezTo>
                    <a:cubicBezTo>
                      <a:pt x="11" y="79"/>
                      <a:pt x="11" y="79"/>
                      <a:pt x="11" y="79"/>
                    </a:cubicBezTo>
                    <a:cubicBezTo>
                      <a:pt x="10" y="78"/>
                      <a:pt x="10" y="78"/>
                      <a:pt x="10" y="78"/>
                    </a:cubicBezTo>
                    <a:cubicBezTo>
                      <a:pt x="10" y="78"/>
                      <a:pt x="10" y="78"/>
                      <a:pt x="10" y="78"/>
                    </a:cubicBezTo>
                    <a:cubicBezTo>
                      <a:pt x="10" y="78"/>
                      <a:pt x="10" y="78"/>
                      <a:pt x="10" y="78"/>
                    </a:cubicBezTo>
                    <a:cubicBezTo>
                      <a:pt x="10" y="77"/>
                      <a:pt x="10" y="77"/>
                      <a:pt x="10" y="76"/>
                    </a:cubicBezTo>
                    <a:cubicBezTo>
                      <a:pt x="10" y="76"/>
                      <a:pt x="10" y="76"/>
                      <a:pt x="10" y="76"/>
                    </a:cubicBezTo>
                    <a:cubicBezTo>
                      <a:pt x="9" y="76"/>
                      <a:pt x="9" y="76"/>
                      <a:pt x="9" y="76"/>
                    </a:cubicBezTo>
                    <a:cubicBezTo>
                      <a:pt x="8" y="76"/>
                      <a:pt x="8" y="76"/>
                      <a:pt x="8" y="76"/>
                    </a:cubicBezTo>
                    <a:cubicBezTo>
                      <a:pt x="9" y="75"/>
                      <a:pt x="9" y="75"/>
                      <a:pt x="9" y="75"/>
                    </a:cubicBezTo>
                    <a:cubicBezTo>
                      <a:pt x="9" y="75"/>
                      <a:pt x="9" y="75"/>
                      <a:pt x="9" y="75"/>
                    </a:cubicBezTo>
                    <a:cubicBezTo>
                      <a:pt x="9" y="75"/>
                      <a:pt x="9" y="75"/>
                      <a:pt x="9" y="75"/>
                    </a:cubicBezTo>
                    <a:cubicBezTo>
                      <a:pt x="9" y="75"/>
                      <a:pt x="8" y="75"/>
                      <a:pt x="8" y="75"/>
                    </a:cubicBezTo>
                    <a:cubicBezTo>
                      <a:pt x="8" y="75"/>
                      <a:pt x="8" y="75"/>
                      <a:pt x="8" y="75"/>
                    </a:cubicBezTo>
                    <a:cubicBezTo>
                      <a:pt x="8" y="74"/>
                      <a:pt x="8" y="74"/>
                      <a:pt x="8" y="74"/>
                    </a:cubicBezTo>
                    <a:cubicBezTo>
                      <a:pt x="8" y="74"/>
                      <a:pt x="8" y="74"/>
                      <a:pt x="8" y="74"/>
                    </a:cubicBezTo>
                    <a:cubicBezTo>
                      <a:pt x="8" y="74"/>
                      <a:pt x="8" y="74"/>
                      <a:pt x="8" y="74"/>
                    </a:cubicBezTo>
                    <a:cubicBezTo>
                      <a:pt x="8" y="74"/>
                      <a:pt x="8" y="74"/>
                      <a:pt x="7" y="74"/>
                    </a:cubicBezTo>
                    <a:cubicBezTo>
                      <a:pt x="7" y="74"/>
                      <a:pt x="7" y="74"/>
                      <a:pt x="7" y="74"/>
                    </a:cubicBezTo>
                    <a:cubicBezTo>
                      <a:pt x="7" y="74"/>
                      <a:pt x="6" y="74"/>
                      <a:pt x="6" y="74"/>
                    </a:cubicBezTo>
                    <a:cubicBezTo>
                      <a:pt x="6" y="74"/>
                      <a:pt x="6" y="74"/>
                      <a:pt x="6" y="74"/>
                    </a:cubicBezTo>
                    <a:cubicBezTo>
                      <a:pt x="6" y="74"/>
                      <a:pt x="6" y="74"/>
                      <a:pt x="6" y="74"/>
                    </a:cubicBezTo>
                    <a:cubicBezTo>
                      <a:pt x="6" y="73"/>
                      <a:pt x="5" y="73"/>
                      <a:pt x="5" y="72"/>
                    </a:cubicBezTo>
                    <a:cubicBezTo>
                      <a:pt x="5" y="72"/>
                      <a:pt x="5" y="72"/>
                      <a:pt x="5" y="72"/>
                    </a:cubicBezTo>
                    <a:cubicBezTo>
                      <a:pt x="4" y="72"/>
                      <a:pt x="4" y="72"/>
                      <a:pt x="4" y="71"/>
                    </a:cubicBezTo>
                    <a:cubicBezTo>
                      <a:pt x="4" y="71"/>
                      <a:pt x="4" y="71"/>
                      <a:pt x="4" y="71"/>
                    </a:cubicBezTo>
                    <a:cubicBezTo>
                      <a:pt x="4" y="71"/>
                      <a:pt x="4" y="71"/>
                      <a:pt x="4" y="71"/>
                    </a:cubicBezTo>
                    <a:cubicBezTo>
                      <a:pt x="4" y="71"/>
                      <a:pt x="4" y="71"/>
                      <a:pt x="4" y="71"/>
                    </a:cubicBezTo>
                    <a:cubicBezTo>
                      <a:pt x="4" y="71"/>
                      <a:pt x="3" y="71"/>
                      <a:pt x="3" y="71"/>
                    </a:cubicBezTo>
                    <a:cubicBezTo>
                      <a:pt x="3" y="70"/>
                      <a:pt x="2" y="70"/>
                      <a:pt x="2" y="70"/>
                    </a:cubicBezTo>
                    <a:cubicBezTo>
                      <a:pt x="2" y="70"/>
                      <a:pt x="2" y="70"/>
                      <a:pt x="2" y="70"/>
                    </a:cubicBezTo>
                    <a:cubicBezTo>
                      <a:pt x="1" y="70"/>
                      <a:pt x="1" y="70"/>
                      <a:pt x="1" y="70"/>
                    </a:cubicBezTo>
                    <a:cubicBezTo>
                      <a:pt x="1" y="70"/>
                      <a:pt x="1" y="70"/>
                      <a:pt x="1" y="70"/>
                    </a:cubicBezTo>
                    <a:cubicBezTo>
                      <a:pt x="0" y="70"/>
                      <a:pt x="0" y="69"/>
                      <a:pt x="0" y="69"/>
                    </a:cubicBezTo>
                    <a:cubicBezTo>
                      <a:pt x="0" y="56"/>
                      <a:pt x="0" y="56"/>
                      <a:pt x="0" y="56"/>
                    </a:cubicBezTo>
                    <a:cubicBezTo>
                      <a:pt x="1" y="56"/>
                      <a:pt x="1" y="56"/>
                      <a:pt x="1" y="56"/>
                    </a:cubicBezTo>
                    <a:cubicBezTo>
                      <a:pt x="1" y="56"/>
                      <a:pt x="1" y="56"/>
                      <a:pt x="1" y="56"/>
                    </a:cubicBezTo>
                    <a:cubicBezTo>
                      <a:pt x="1" y="56"/>
                      <a:pt x="1" y="56"/>
                      <a:pt x="1" y="55"/>
                    </a:cubicBezTo>
                    <a:cubicBezTo>
                      <a:pt x="1" y="55"/>
                      <a:pt x="1" y="55"/>
                      <a:pt x="1" y="55"/>
                    </a:cubicBezTo>
                    <a:cubicBezTo>
                      <a:pt x="1" y="54"/>
                      <a:pt x="1" y="54"/>
                      <a:pt x="1" y="54"/>
                    </a:cubicBezTo>
                    <a:cubicBezTo>
                      <a:pt x="2" y="54"/>
                      <a:pt x="2" y="54"/>
                      <a:pt x="2" y="54"/>
                    </a:cubicBezTo>
                    <a:cubicBezTo>
                      <a:pt x="2" y="54"/>
                      <a:pt x="2" y="54"/>
                      <a:pt x="2" y="54"/>
                    </a:cubicBezTo>
                    <a:cubicBezTo>
                      <a:pt x="2" y="54"/>
                      <a:pt x="2" y="54"/>
                      <a:pt x="2" y="54"/>
                    </a:cubicBezTo>
                    <a:cubicBezTo>
                      <a:pt x="2" y="54"/>
                      <a:pt x="2" y="54"/>
                      <a:pt x="2" y="54"/>
                    </a:cubicBezTo>
                    <a:cubicBezTo>
                      <a:pt x="2" y="52"/>
                      <a:pt x="2" y="52"/>
                      <a:pt x="2" y="52"/>
                    </a:cubicBezTo>
                    <a:cubicBezTo>
                      <a:pt x="2" y="52"/>
                      <a:pt x="3" y="52"/>
                      <a:pt x="3" y="52"/>
                    </a:cubicBezTo>
                    <a:cubicBezTo>
                      <a:pt x="3" y="52"/>
                      <a:pt x="3" y="52"/>
                      <a:pt x="3" y="52"/>
                    </a:cubicBezTo>
                    <a:cubicBezTo>
                      <a:pt x="3" y="51"/>
                      <a:pt x="3" y="51"/>
                      <a:pt x="3" y="51"/>
                    </a:cubicBezTo>
                    <a:cubicBezTo>
                      <a:pt x="3" y="51"/>
                      <a:pt x="3" y="51"/>
                      <a:pt x="2" y="51"/>
                    </a:cubicBezTo>
                    <a:cubicBezTo>
                      <a:pt x="2" y="51"/>
                      <a:pt x="2" y="51"/>
                      <a:pt x="2" y="51"/>
                    </a:cubicBezTo>
                    <a:cubicBezTo>
                      <a:pt x="2" y="51"/>
                      <a:pt x="2" y="51"/>
                      <a:pt x="2" y="51"/>
                    </a:cubicBezTo>
                    <a:cubicBezTo>
                      <a:pt x="1" y="51"/>
                      <a:pt x="1" y="51"/>
                      <a:pt x="1" y="51"/>
                    </a:cubicBezTo>
                    <a:cubicBezTo>
                      <a:pt x="1" y="50"/>
                      <a:pt x="1" y="50"/>
                      <a:pt x="1" y="50"/>
                    </a:cubicBezTo>
                    <a:cubicBezTo>
                      <a:pt x="4" y="46"/>
                      <a:pt x="6" y="41"/>
                      <a:pt x="9" y="37"/>
                    </a:cubicBezTo>
                    <a:cubicBezTo>
                      <a:pt x="17" y="28"/>
                      <a:pt x="26" y="19"/>
                      <a:pt x="36" y="11"/>
                    </a:cubicBezTo>
                    <a:cubicBezTo>
                      <a:pt x="42" y="7"/>
                      <a:pt x="47" y="4"/>
                      <a:pt x="53" y="1"/>
                    </a:cubicBezTo>
                    <a:cubicBezTo>
                      <a:pt x="54" y="0"/>
                      <a:pt x="54" y="0"/>
                      <a:pt x="55" y="0"/>
                    </a:cubicBezTo>
                    <a:cubicBezTo>
                      <a:pt x="56" y="0"/>
                      <a:pt x="56" y="0"/>
                      <a:pt x="56" y="0"/>
                    </a:cubicBezTo>
                    <a:cubicBezTo>
                      <a:pt x="57" y="0"/>
                      <a:pt x="58" y="0"/>
                      <a:pt x="58" y="2"/>
                    </a:cubicBezTo>
                    <a:cubicBezTo>
                      <a:pt x="58" y="2"/>
                      <a:pt x="58" y="3"/>
                      <a:pt x="58" y="4"/>
                    </a:cubicBezTo>
                    <a:cubicBezTo>
                      <a:pt x="57" y="4"/>
                      <a:pt x="57" y="4"/>
                      <a:pt x="57" y="4"/>
                    </a:cubicBezTo>
                    <a:cubicBezTo>
                      <a:pt x="57" y="5"/>
                      <a:pt x="57" y="5"/>
                      <a:pt x="57" y="5"/>
                    </a:cubicBezTo>
                    <a:cubicBezTo>
                      <a:pt x="56" y="4"/>
                      <a:pt x="56" y="4"/>
                      <a:pt x="56" y="4"/>
                    </a:cubicBezTo>
                    <a:cubicBezTo>
                      <a:pt x="56" y="4"/>
                      <a:pt x="56" y="4"/>
                      <a:pt x="56" y="4"/>
                    </a:cubicBezTo>
                    <a:cubicBezTo>
                      <a:pt x="56" y="4"/>
                      <a:pt x="56" y="5"/>
                      <a:pt x="56" y="5"/>
                    </a:cubicBezTo>
                    <a:cubicBezTo>
                      <a:pt x="56" y="5"/>
                      <a:pt x="56" y="5"/>
                      <a:pt x="56" y="5"/>
                    </a:cubicBezTo>
                    <a:cubicBezTo>
                      <a:pt x="56" y="5"/>
                      <a:pt x="56" y="5"/>
                      <a:pt x="55" y="5"/>
                    </a:cubicBezTo>
                    <a:cubicBezTo>
                      <a:pt x="54" y="5"/>
                      <a:pt x="54" y="5"/>
                      <a:pt x="54" y="5"/>
                    </a:cubicBezTo>
                    <a:cubicBezTo>
                      <a:pt x="54" y="5"/>
                      <a:pt x="54" y="5"/>
                      <a:pt x="54" y="5"/>
                    </a:cubicBezTo>
                    <a:cubicBezTo>
                      <a:pt x="54" y="5"/>
                      <a:pt x="54" y="5"/>
                      <a:pt x="54" y="6"/>
                    </a:cubicBezTo>
                    <a:cubicBezTo>
                      <a:pt x="53" y="6"/>
                      <a:pt x="53" y="6"/>
                      <a:pt x="53" y="6"/>
                    </a:cubicBezTo>
                    <a:cubicBezTo>
                      <a:pt x="53" y="6"/>
                      <a:pt x="52" y="6"/>
                      <a:pt x="52" y="6"/>
                    </a:cubicBezTo>
                    <a:cubicBezTo>
                      <a:pt x="52" y="6"/>
                      <a:pt x="52" y="6"/>
                      <a:pt x="52"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7"/>
                    </a:cubicBezTo>
                    <a:cubicBezTo>
                      <a:pt x="50" y="7"/>
                      <a:pt x="50" y="7"/>
                      <a:pt x="50" y="7"/>
                    </a:cubicBezTo>
                    <a:cubicBezTo>
                      <a:pt x="49" y="7"/>
                      <a:pt x="49" y="7"/>
                      <a:pt x="49" y="7"/>
                    </a:cubicBezTo>
                    <a:cubicBezTo>
                      <a:pt x="49" y="7"/>
                      <a:pt x="49" y="7"/>
                      <a:pt x="49" y="7"/>
                    </a:cubicBezTo>
                    <a:cubicBezTo>
                      <a:pt x="49" y="7"/>
                      <a:pt x="49" y="8"/>
                      <a:pt x="49" y="8"/>
                    </a:cubicBezTo>
                    <a:cubicBezTo>
                      <a:pt x="49" y="9"/>
                      <a:pt x="49" y="9"/>
                      <a:pt x="49" y="9"/>
                    </a:cubicBezTo>
                    <a:cubicBezTo>
                      <a:pt x="49" y="9"/>
                      <a:pt x="49" y="9"/>
                      <a:pt x="49" y="9"/>
                    </a:cubicBezTo>
                    <a:cubicBezTo>
                      <a:pt x="49" y="9"/>
                      <a:pt x="49" y="10"/>
                      <a:pt x="49" y="10"/>
                    </a:cubicBezTo>
                    <a:cubicBezTo>
                      <a:pt x="48" y="10"/>
                      <a:pt x="48" y="10"/>
                      <a:pt x="48" y="10"/>
                    </a:cubicBezTo>
                    <a:cubicBezTo>
                      <a:pt x="48" y="10"/>
                      <a:pt x="48" y="10"/>
                      <a:pt x="48" y="10"/>
                    </a:cubicBezTo>
                    <a:cubicBezTo>
                      <a:pt x="48" y="11"/>
                      <a:pt x="48" y="11"/>
                      <a:pt x="48" y="11"/>
                    </a:cubicBezTo>
                    <a:cubicBezTo>
                      <a:pt x="47" y="11"/>
                      <a:pt x="47" y="11"/>
                      <a:pt x="47" y="11"/>
                    </a:cubicBezTo>
                    <a:cubicBezTo>
                      <a:pt x="47" y="11"/>
                      <a:pt x="47" y="11"/>
                      <a:pt x="47" y="11"/>
                    </a:cubicBezTo>
                    <a:cubicBezTo>
                      <a:pt x="47" y="11"/>
                      <a:pt x="47" y="12"/>
                      <a:pt x="47" y="12"/>
                    </a:cubicBezTo>
                    <a:cubicBezTo>
                      <a:pt x="47" y="12"/>
                      <a:pt x="47" y="12"/>
                      <a:pt x="47" y="12"/>
                    </a:cubicBezTo>
                    <a:cubicBezTo>
                      <a:pt x="47" y="12"/>
                      <a:pt x="47" y="12"/>
                      <a:pt x="47" y="13"/>
                    </a:cubicBezTo>
                    <a:cubicBezTo>
                      <a:pt x="47" y="13"/>
                      <a:pt x="48" y="14"/>
                      <a:pt x="48" y="14"/>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8" y="15"/>
                      <a:pt x="48" y="15"/>
                    </a:cubicBezTo>
                    <a:cubicBezTo>
                      <a:pt x="48" y="15"/>
                      <a:pt x="48" y="15"/>
                      <a:pt x="48" y="15"/>
                    </a:cubicBezTo>
                    <a:cubicBezTo>
                      <a:pt x="48" y="15"/>
                      <a:pt x="48" y="14"/>
                      <a:pt x="48" y="14"/>
                    </a:cubicBezTo>
                    <a:cubicBezTo>
                      <a:pt x="49" y="14"/>
                      <a:pt x="49" y="14"/>
                      <a:pt x="49" y="14"/>
                    </a:cubicBezTo>
                    <a:cubicBezTo>
                      <a:pt x="49" y="13"/>
                      <a:pt x="50" y="13"/>
                      <a:pt x="50" y="13"/>
                    </a:cubicBezTo>
                    <a:cubicBezTo>
                      <a:pt x="50" y="13"/>
                      <a:pt x="51" y="13"/>
                      <a:pt x="51" y="13"/>
                    </a:cubicBezTo>
                    <a:cubicBezTo>
                      <a:pt x="51" y="13"/>
                      <a:pt x="51" y="13"/>
                      <a:pt x="51" y="13"/>
                    </a:cubicBezTo>
                    <a:cubicBezTo>
                      <a:pt x="52" y="13"/>
                      <a:pt x="52" y="13"/>
                      <a:pt x="52" y="12"/>
                    </a:cubicBezTo>
                    <a:cubicBezTo>
                      <a:pt x="52" y="12"/>
                      <a:pt x="52" y="12"/>
                      <a:pt x="52" y="12"/>
                    </a:cubicBezTo>
                    <a:cubicBezTo>
                      <a:pt x="52" y="12"/>
                      <a:pt x="52" y="12"/>
                      <a:pt x="52" y="12"/>
                    </a:cubicBezTo>
                    <a:cubicBezTo>
                      <a:pt x="52" y="11"/>
                      <a:pt x="52" y="11"/>
                      <a:pt x="53" y="11"/>
                    </a:cubicBezTo>
                    <a:cubicBezTo>
                      <a:pt x="53" y="11"/>
                      <a:pt x="53" y="11"/>
                      <a:pt x="53" y="11"/>
                    </a:cubicBezTo>
                    <a:cubicBezTo>
                      <a:pt x="53" y="10"/>
                      <a:pt x="53" y="9"/>
                      <a:pt x="53" y="9"/>
                    </a:cubicBezTo>
                    <a:cubicBezTo>
                      <a:pt x="53" y="9"/>
                      <a:pt x="53" y="9"/>
                      <a:pt x="53" y="9"/>
                    </a:cubicBezTo>
                    <a:cubicBezTo>
                      <a:pt x="53" y="8"/>
                      <a:pt x="53" y="8"/>
                      <a:pt x="53" y="8"/>
                    </a:cubicBezTo>
                    <a:cubicBezTo>
                      <a:pt x="55" y="8"/>
                      <a:pt x="55" y="8"/>
                      <a:pt x="55" y="8"/>
                    </a:cubicBezTo>
                    <a:cubicBezTo>
                      <a:pt x="56" y="8"/>
                      <a:pt x="56" y="8"/>
                      <a:pt x="56" y="8"/>
                    </a:cubicBezTo>
                    <a:cubicBezTo>
                      <a:pt x="56" y="8"/>
                      <a:pt x="56" y="8"/>
                      <a:pt x="56" y="8"/>
                    </a:cubicBezTo>
                    <a:cubicBezTo>
                      <a:pt x="56" y="8"/>
                      <a:pt x="57" y="8"/>
                      <a:pt x="57" y="8"/>
                    </a:cubicBezTo>
                    <a:cubicBezTo>
                      <a:pt x="57" y="8"/>
                      <a:pt x="58" y="7"/>
                      <a:pt x="58" y="7"/>
                    </a:cubicBezTo>
                    <a:cubicBezTo>
                      <a:pt x="58" y="6"/>
                      <a:pt x="58" y="6"/>
                      <a:pt x="59" y="6"/>
                    </a:cubicBezTo>
                    <a:cubicBezTo>
                      <a:pt x="63" y="6"/>
                      <a:pt x="63" y="6"/>
                      <a:pt x="63" y="6"/>
                    </a:cubicBezTo>
                    <a:cubicBezTo>
                      <a:pt x="63" y="6"/>
                      <a:pt x="63" y="6"/>
                      <a:pt x="63" y="6"/>
                    </a:cubicBezTo>
                    <a:cubicBezTo>
                      <a:pt x="63" y="6"/>
                      <a:pt x="63" y="6"/>
                      <a:pt x="63" y="6"/>
                    </a:cubicBezTo>
                    <a:cubicBezTo>
                      <a:pt x="63" y="6"/>
                      <a:pt x="64" y="6"/>
                      <a:pt x="64" y="7"/>
                    </a:cubicBezTo>
                    <a:cubicBezTo>
                      <a:pt x="64" y="8"/>
                      <a:pt x="64" y="8"/>
                      <a:pt x="64" y="8"/>
                    </a:cubicBezTo>
                    <a:cubicBezTo>
                      <a:pt x="63" y="8"/>
                      <a:pt x="63" y="8"/>
                      <a:pt x="63"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4" y="9"/>
                    </a:cubicBezTo>
                    <a:cubicBezTo>
                      <a:pt x="64" y="9"/>
                      <a:pt x="64" y="9"/>
                      <a:pt x="64" y="9"/>
                    </a:cubicBezTo>
                    <a:cubicBezTo>
                      <a:pt x="64" y="9"/>
                      <a:pt x="64" y="9"/>
                      <a:pt x="64" y="9"/>
                    </a:cubicBezTo>
                    <a:cubicBezTo>
                      <a:pt x="65" y="9"/>
                      <a:pt x="65" y="9"/>
                      <a:pt x="65" y="8"/>
                    </a:cubicBezTo>
                    <a:cubicBezTo>
                      <a:pt x="65" y="8"/>
                      <a:pt x="65" y="8"/>
                      <a:pt x="66" y="8"/>
                    </a:cubicBezTo>
                    <a:cubicBezTo>
                      <a:pt x="67" y="8"/>
                      <a:pt x="67" y="8"/>
                      <a:pt x="67" y="8"/>
                    </a:cubicBezTo>
                    <a:cubicBezTo>
                      <a:pt x="67" y="11"/>
                      <a:pt x="67" y="11"/>
                      <a:pt x="67" y="11"/>
                    </a:cubicBezTo>
                    <a:cubicBezTo>
                      <a:pt x="67" y="11"/>
                      <a:pt x="67" y="12"/>
                      <a:pt x="67" y="12"/>
                    </a:cubicBezTo>
                    <a:cubicBezTo>
                      <a:pt x="67" y="12"/>
                      <a:pt x="67" y="12"/>
                      <a:pt x="67" y="12"/>
                    </a:cubicBezTo>
                    <a:cubicBezTo>
                      <a:pt x="67" y="13"/>
                      <a:pt x="67" y="13"/>
                      <a:pt x="68" y="14"/>
                    </a:cubicBezTo>
                    <a:cubicBezTo>
                      <a:pt x="68" y="14"/>
                      <a:pt x="68" y="15"/>
                      <a:pt x="68" y="15"/>
                    </a:cubicBezTo>
                    <a:cubicBezTo>
                      <a:pt x="67" y="15"/>
                      <a:pt x="67" y="16"/>
                      <a:pt x="66" y="16"/>
                    </a:cubicBezTo>
                    <a:cubicBezTo>
                      <a:pt x="66" y="16"/>
                      <a:pt x="66" y="16"/>
                      <a:pt x="66" y="16"/>
                    </a:cubicBezTo>
                    <a:cubicBezTo>
                      <a:pt x="66" y="16"/>
                      <a:pt x="66" y="16"/>
                      <a:pt x="66" y="16"/>
                    </a:cubicBezTo>
                    <a:cubicBezTo>
                      <a:pt x="66" y="16"/>
                      <a:pt x="66" y="16"/>
                      <a:pt x="66" y="16"/>
                    </a:cubicBezTo>
                    <a:cubicBezTo>
                      <a:pt x="65" y="16"/>
                      <a:pt x="65" y="16"/>
                      <a:pt x="65" y="16"/>
                    </a:cubicBezTo>
                    <a:cubicBezTo>
                      <a:pt x="65" y="16"/>
                      <a:pt x="64" y="16"/>
                      <a:pt x="64" y="16"/>
                    </a:cubicBezTo>
                    <a:cubicBezTo>
                      <a:pt x="64" y="16"/>
                      <a:pt x="63" y="16"/>
                      <a:pt x="63" y="16"/>
                    </a:cubicBezTo>
                    <a:cubicBezTo>
                      <a:pt x="63" y="16"/>
                      <a:pt x="63" y="16"/>
                      <a:pt x="63" y="16"/>
                    </a:cubicBezTo>
                    <a:cubicBezTo>
                      <a:pt x="63" y="16"/>
                      <a:pt x="63" y="16"/>
                      <a:pt x="63" y="16"/>
                    </a:cubicBezTo>
                    <a:cubicBezTo>
                      <a:pt x="63" y="16"/>
                      <a:pt x="62" y="17"/>
                      <a:pt x="62" y="17"/>
                    </a:cubicBezTo>
                    <a:cubicBezTo>
                      <a:pt x="62" y="17"/>
                      <a:pt x="62" y="17"/>
                      <a:pt x="62" y="17"/>
                    </a:cubicBezTo>
                    <a:cubicBezTo>
                      <a:pt x="62" y="17"/>
                      <a:pt x="62" y="17"/>
                      <a:pt x="62" y="17"/>
                    </a:cubicBezTo>
                    <a:cubicBezTo>
                      <a:pt x="62" y="18"/>
                      <a:pt x="62" y="18"/>
                      <a:pt x="62" y="18"/>
                    </a:cubicBezTo>
                    <a:cubicBezTo>
                      <a:pt x="61" y="17"/>
                      <a:pt x="61" y="17"/>
                      <a:pt x="61" y="17"/>
                    </a:cubicBezTo>
                    <a:cubicBezTo>
                      <a:pt x="61" y="17"/>
                      <a:pt x="61" y="17"/>
                      <a:pt x="61" y="17"/>
                    </a:cubicBezTo>
                    <a:cubicBezTo>
                      <a:pt x="61" y="18"/>
                      <a:pt x="61" y="18"/>
                      <a:pt x="61" y="18"/>
                    </a:cubicBezTo>
                    <a:cubicBezTo>
                      <a:pt x="61" y="18"/>
                      <a:pt x="61" y="18"/>
                      <a:pt x="61" y="18"/>
                    </a:cubicBezTo>
                    <a:cubicBezTo>
                      <a:pt x="54" y="18"/>
                      <a:pt x="54" y="18"/>
                      <a:pt x="54" y="18"/>
                    </a:cubicBezTo>
                    <a:cubicBezTo>
                      <a:pt x="54" y="18"/>
                      <a:pt x="54" y="18"/>
                      <a:pt x="53" y="18"/>
                    </a:cubicBezTo>
                    <a:cubicBezTo>
                      <a:pt x="53" y="18"/>
                      <a:pt x="53" y="18"/>
                      <a:pt x="53" y="18"/>
                    </a:cubicBezTo>
                    <a:cubicBezTo>
                      <a:pt x="53" y="18"/>
                      <a:pt x="53" y="18"/>
                      <a:pt x="53" y="18"/>
                    </a:cubicBezTo>
                    <a:cubicBezTo>
                      <a:pt x="53" y="18"/>
                      <a:pt x="53" y="19"/>
                      <a:pt x="53" y="19"/>
                    </a:cubicBezTo>
                    <a:cubicBezTo>
                      <a:pt x="52" y="19"/>
                      <a:pt x="52" y="19"/>
                      <a:pt x="52" y="19"/>
                    </a:cubicBezTo>
                    <a:cubicBezTo>
                      <a:pt x="52" y="19"/>
                      <a:pt x="52" y="19"/>
                      <a:pt x="52" y="19"/>
                    </a:cubicBezTo>
                    <a:cubicBezTo>
                      <a:pt x="51" y="19"/>
                      <a:pt x="51" y="19"/>
                      <a:pt x="51" y="19"/>
                    </a:cubicBezTo>
                    <a:cubicBezTo>
                      <a:pt x="51" y="19"/>
                      <a:pt x="51" y="19"/>
                      <a:pt x="51" y="19"/>
                    </a:cubicBezTo>
                    <a:cubicBezTo>
                      <a:pt x="51" y="19"/>
                      <a:pt x="51" y="20"/>
                      <a:pt x="51" y="20"/>
                    </a:cubicBezTo>
                    <a:cubicBezTo>
                      <a:pt x="50" y="20"/>
                      <a:pt x="50" y="20"/>
                      <a:pt x="50" y="20"/>
                    </a:cubicBezTo>
                    <a:cubicBezTo>
                      <a:pt x="50" y="20"/>
                      <a:pt x="50" y="20"/>
                      <a:pt x="50" y="20"/>
                    </a:cubicBezTo>
                    <a:cubicBezTo>
                      <a:pt x="50" y="20"/>
                      <a:pt x="50" y="20"/>
                      <a:pt x="50" y="20"/>
                    </a:cubicBezTo>
                    <a:cubicBezTo>
                      <a:pt x="50" y="21"/>
                      <a:pt x="50" y="21"/>
                      <a:pt x="50" y="21"/>
                    </a:cubicBezTo>
                    <a:cubicBezTo>
                      <a:pt x="50" y="21"/>
                      <a:pt x="51" y="21"/>
                      <a:pt x="51" y="21"/>
                    </a:cubicBezTo>
                    <a:cubicBezTo>
                      <a:pt x="51" y="21"/>
                      <a:pt x="51" y="21"/>
                      <a:pt x="51" y="21"/>
                    </a:cubicBezTo>
                    <a:cubicBezTo>
                      <a:pt x="51" y="21"/>
                      <a:pt x="51" y="21"/>
                      <a:pt x="51" y="21"/>
                    </a:cubicBezTo>
                    <a:cubicBezTo>
                      <a:pt x="51" y="20"/>
                      <a:pt x="52" y="20"/>
                      <a:pt x="52" y="20"/>
                    </a:cubicBezTo>
                    <a:cubicBezTo>
                      <a:pt x="54" y="20"/>
                      <a:pt x="54" y="20"/>
                      <a:pt x="54" y="20"/>
                    </a:cubicBezTo>
                    <a:cubicBezTo>
                      <a:pt x="54" y="21"/>
                      <a:pt x="54" y="21"/>
                      <a:pt x="54" y="21"/>
                    </a:cubicBezTo>
                    <a:cubicBezTo>
                      <a:pt x="54" y="21"/>
                      <a:pt x="54" y="22"/>
                      <a:pt x="54" y="22"/>
                    </a:cubicBezTo>
                    <a:cubicBezTo>
                      <a:pt x="54" y="22"/>
                      <a:pt x="54" y="22"/>
                      <a:pt x="54" y="22"/>
                    </a:cubicBezTo>
                    <a:cubicBezTo>
                      <a:pt x="53" y="23"/>
                      <a:pt x="53" y="23"/>
                      <a:pt x="53" y="23"/>
                    </a:cubicBezTo>
                    <a:cubicBezTo>
                      <a:pt x="52" y="23"/>
                      <a:pt x="52" y="23"/>
                      <a:pt x="52" y="23"/>
                    </a:cubicBezTo>
                    <a:cubicBezTo>
                      <a:pt x="51" y="23"/>
                      <a:pt x="51" y="23"/>
                      <a:pt x="51" y="23"/>
                    </a:cubicBezTo>
                    <a:cubicBezTo>
                      <a:pt x="51" y="23"/>
                      <a:pt x="51" y="23"/>
                      <a:pt x="51" y="23"/>
                    </a:cubicBezTo>
                    <a:cubicBezTo>
                      <a:pt x="51" y="23"/>
                      <a:pt x="51" y="23"/>
                      <a:pt x="51" y="23"/>
                    </a:cubicBezTo>
                    <a:cubicBezTo>
                      <a:pt x="51" y="23"/>
                      <a:pt x="51" y="23"/>
                      <a:pt x="51" y="23"/>
                    </a:cubicBezTo>
                    <a:cubicBezTo>
                      <a:pt x="51" y="23"/>
                      <a:pt x="51" y="23"/>
                      <a:pt x="51" y="23"/>
                    </a:cubicBezTo>
                    <a:cubicBezTo>
                      <a:pt x="51" y="24"/>
                      <a:pt x="51" y="24"/>
                      <a:pt x="50" y="24"/>
                    </a:cubicBezTo>
                    <a:cubicBezTo>
                      <a:pt x="50" y="24"/>
                      <a:pt x="49" y="24"/>
                      <a:pt x="49" y="24"/>
                    </a:cubicBezTo>
                    <a:cubicBezTo>
                      <a:pt x="49" y="24"/>
                      <a:pt x="49" y="24"/>
                      <a:pt x="49" y="24"/>
                    </a:cubicBezTo>
                    <a:cubicBezTo>
                      <a:pt x="49" y="24"/>
                      <a:pt x="49" y="24"/>
                      <a:pt x="49" y="24"/>
                    </a:cubicBezTo>
                    <a:cubicBezTo>
                      <a:pt x="49" y="24"/>
                      <a:pt x="49" y="25"/>
                      <a:pt x="49" y="25"/>
                    </a:cubicBezTo>
                    <a:cubicBezTo>
                      <a:pt x="48" y="25"/>
                      <a:pt x="48" y="25"/>
                      <a:pt x="48" y="25"/>
                    </a:cubicBezTo>
                    <a:cubicBezTo>
                      <a:pt x="48" y="25"/>
                      <a:pt x="48" y="25"/>
                      <a:pt x="48" y="25"/>
                    </a:cubicBezTo>
                    <a:cubicBezTo>
                      <a:pt x="48" y="25"/>
                      <a:pt x="47" y="25"/>
                      <a:pt x="47" y="25"/>
                    </a:cubicBezTo>
                    <a:cubicBezTo>
                      <a:pt x="47" y="25"/>
                      <a:pt x="47" y="25"/>
                      <a:pt x="47" y="25"/>
                    </a:cubicBezTo>
                    <a:cubicBezTo>
                      <a:pt x="47" y="25"/>
                      <a:pt x="47" y="26"/>
                      <a:pt x="47" y="26"/>
                    </a:cubicBezTo>
                    <a:cubicBezTo>
                      <a:pt x="46" y="26"/>
                      <a:pt x="46" y="26"/>
                      <a:pt x="46" y="26"/>
                    </a:cubicBezTo>
                    <a:cubicBezTo>
                      <a:pt x="46" y="26"/>
                      <a:pt x="46" y="26"/>
                      <a:pt x="46" y="26"/>
                    </a:cubicBezTo>
                    <a:cubicBezTo>
                      <a:pt x="46" y="26"/>
                      <a:pt x="46" y="26"/>
                      <a:pt x="46" y="26"/>
                    </a:cubicBezTo>
                    <a:cubicBezTo>
                      <a:pt x="46" y="26"/>
                      <a:pt x="46" y="26"/>
                      <a:pt x="46" y="26"/>
                    </a:cubicBezTo>
                    <a:cubicBezTo>
                      <a:pt x="46" y="27"/>
                      <a:pt x="46" y="27"/>
                      <a:pt x="46" y="27"/>
                    </a:cubicBezTo>
                    <a:cubicBezTo>
                      <a:pt x="45" y="27"/>
                      <a:pt x="45" y="27"/>
                      <a:pt x="45" y="27"/>
                    </a:cubicBezTo>
                    <a:cubicBezTo>
                      <a:pt x="45" y="27"/>
                      <a:pt x="45" y="27"/>
                      <a:pt x="45" y="27"/>
                    </a:cubicBezTo>
                    <a:cubicBezTo>
                      <a:pt x="45" y="27"/>
                      <a:pt x="45" y="27"/>
                      <a:pt x="45" y="28"/>
                    </a:cubicBezTo>
                    <a:cubicBezTo>
                      <a:pt x="45" y="28"/>
                      <a:pt x="45" y="29"/>
                      <a:pt x="45" y="29"/>
                    </a:cubicBezTo>
                    <a:cubicBezTo>
                      <a:pt x="45" y="29"/>
                      <a:pt x="45" y="29"/>
                      <a:pt x="45" y="30"/>
                    </a:cubicBezTo>
                    <a:cubicBezTo>
                      <a:pt x="44" y="30"/>
                      <a:pt x="44" y="30"/>
                      <a:pt x="44" y="30"/>
                    </a:cubicBezTo>
                    <a:cubicBezTo>
                      <a:pt x="44" y="30"/>
                      <a:pt x="44" y="30"/>
                      <a:pt x="44" y="30"/>
                    </a:cubicBezTo>
                    <a:cubicBezTo>
                      <a:pt x="44" y="30"/>
                      <a:pt x="44" y="30"/>
                      <a:pt x="43" y="30"/>
                    </a:cubicBezTo>
                    <a:cubicBezTo>
                      <a:pt x="42" y="30"/>
                      <a:pt x="42" y="30"/>
                      <a:pt x="42" y="30"/>
                    </a:cubicBezTo>
                    <a:cubicBezTo>
                      <a:pt x="42" y="30"/>
                      <a:pt x="42" y="30"/>
                      <a:pt x="42" y="30"/>
                    </a:cubicBezTo>
                    <a:cubicBezTo>
                      <a:pt x="42" y="30"/>
                      <a:pt x="42" y="30"/>
                      <a:pt x="41" y="30"/>
                    </a:cubicBezTo>
                    <a:cubicBezTo>
                      <a:pt x="41" y="30"/>
                      <a:pt x="41" y="30"/>
                      <a:pt x="41" y="30"/>
                    </a:cubicBezTo>
                    <a:cubicBezTo>
                      <a:pt x="41" y="31"/>
                      <a:pt x="41" y="31"/>
                      <a:pt x="41" y="31"/>
                    </a:cubicBezTo>
                    <a:cubicBezTo>
                      <a:pt x="41" y="31"/>
                      <a:pt x="41" y="31"/>
                      <a:pt x="40" y="31"/>
                    </a:cubicBezTo>
                    <a:cubicBezTo>
                      <a:pt x="40" y="31"/>
                      <a:pt x="40" y="31"/>
                      <a:pt x="40" y="31"/>
                    </a:cubicBezTo>
                    <a:cubicBezTo>
                      <a:pt x="40" y="31"/>
                      <a:pt x="40" y="31"/>
                      <a:pt x="40" y="31"/>
                    </a:cubicBezTo>
                    <a:cubicBezTo>
                      <a:pt x="39" y="32"/>
                      <a:pt x="38" y="33"/>
                      <a:pt x="37" y="34"/>
                    </a:cubicBezTo>
                    <a:cubicBezTo>
                      <a:pt x="37" y="34"/>
                      <a:pt x="37" y="34"/>
                      <a:pt x="37" y="35"/>
                    </a:cubicBezTo>
                    <a:cubicBezTo>
                      <a:pt x="37" y="36"/>
                      <a:pt x="37" y="36"/>
                      <a:pt x="37" y="36"/>
                    </a:cubicBezTo>
                    <a:cubicBezTo>
                      <a:pt x="37" y="36"/>
                      <a:pt x="37" y="36"/>
                      <a:pt x="37" y="36"/>
                    </a:cubicBezTo>
                    <a:cubicBezTo>
                      <a:pt x="37" y="37"/>
                      <a:pt x="36" y="37"/>
                      <a:pt x="36" y="37"/>
                    </a:cubicBezTo>
                    <a:cubicBezTo>
                      <a:pt x="36" y="37"/>
                      <a:pt x="36" y="37"/>
                      <a:pt x="36" y="37"/>
                    </a:cubicBezTo>
                    <a:cubicBezTo>
                      <a:pt x="36" y="37"/>
                      <a:pt x="36" y="37"/>
                      <a:pt x="35" y="38"/>
                    </a:cubicBezTo>
                    <a:cubicBezTo>
                      <a:pt x="35" y="38"/>
                      <a:pt x="35" y="38"/>
                      <a:pt x="35" y="38"/>
                    </a:cubicBezTo>
                    <a:cubicBezTo>
                      <a:pt x="35" y="38"/>
                      <a:pt x="35" y="38"/>
                      <a:pt x="35" y="38"/>
                    </a:cubicBezTo>
                    <a:cubicBezTo>
                      <a:pt x="35" y="39"/>
                      <a:pt x="34" y="39"/>
                      <a:pt x="34" y="39"/>
                    </a:cubicBezTo>
                    <a:cubicBezTo>
                      <a:pt x="33" y="39"/>
                      <a:pt x="33" y="39"/>
                      <a:pt x="33" y="39"/>
                    </a:cubicBezTo>
                    <a:cubicBezTo>
                      <a:pt x="33" y="39"/>
                      <a:pt x="33" y="39"/>
                      <a:pt x="32" y="40"/>
                    </a:cubicBezTo>
                    <a:cubicBezTo>
                      <a:pt x="32" y="40"/>
                      <a:pt x="31" y="41"/>
                      <a:pt x="31" y="41"/>
                    </a:cubicBezTo>
                    <a:cubicBezTo>
                      <a:pt x="31" y="42"/>
                      <a:pt x="31" y="42"/>
                      <a:pt x="30" y="42"/>
                    </a:cubicBezTo>
                    <a:cubicBezTo>
                      <a:pt x="30" y="42"/>
                      <a:pt x="30" y="42"/>
                      <a:pt x="30" y="42"/>
                    </a:cubicBezTo>
                    <a:cubicBezTo>
                      <a:pt x="30" y="42"/>
                      <a:pt x="29" y="42"/>
                      <a:pt x="29" y="42"/>
                    </a:cubicBezTo>
                    <a:cubicBezTo>
                      <a:pt x="28" y="42"/>
                      <a:pt x="28" y="42"/>
                      <a:pt x="28" y="42"/>
                    </a:cubicBezTo>
                    <a:cubicBezTo>
                      <a:pt x="28" y="42"/>
                      <a:pt x="28" y="42"/>
                      <a:pt x="28" y="42"/>
                    </a:cubicBezTo>
                    <a:cubicBezTo>
                      <a:pt x="28" y="42"/>
                      <a:pt x="28" y="42"/>
                      <a:pt x="29" y="42"/>
                    </a:cubicBezTo>
                    <a:cubicBezTo>
                      <a:pt x="29" y="42"/>
                      <a:pt x="29" y="42"/>
                      <a:pt x="29" y="42"/>
                    </a:cubicBezTo>
                    <a:cubicBezTo>
                      <a:pt x="29" y="43"/>
                      <a:pt x="29" y="43"/>
                      <a:pt x="29" y="44"/>
                    </a:cubicBezTo>
                    <a:cubicBezTo>
                      <a:pt x="29" y="44"/>
                      <a:pt x="29" y="44"/>
                      <a:pt x="29" y="44"/>
                    </a:cubicBezTo>
                    <a:cubicBezTo>
                      <a:pt x="29" y="45"/>
                      <a:pt x="29" y="45"/>
                      <a:pt x="29" y="45"/>
                    </a:cubicBezTo>
                    <a:cubicBezTo>
                      <a:pt x="29" y="44"/>
                      <a:pt x="29" y="44"/>
                      <a:pt x="29" y="44"/>
                    </a:cubicBezTo>
                    <a:cubicBezTo>
                      <a:pt x="29" y="44"/>
                      <a:pt x="28" y="44"/>
                      <a:pt x="28" y="44"/>
                    </a:cubicBezTo>
                    <a:cubicBezTo>
                      <a:pt x="28" y="44"/>
                      <a:pt x="28" y="44"/>
                      <a:pt x="28" y="45"/>
                    </a:cubicBezTo>
                    <a:cubicBezTo>
                      <a:pt x="28" y="45"/>
                      <a:pt x="28" y="45"/>
                      <a:pt x="27" y="45"/>
                    </a:cubicBezTo>
                    <a:cubicBezTo>
                      <a:pt x="27" y="45"/>
                      <a:pt x="27"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6"/>
                      <a:pt x="26" y="47"/>
                    </a:cubicBezTo>
                    <a:cubicBezTo>
                      <a:pt x="26" y="47"/>
                      <a:pt x="26" y="47"/>
                      <a:pt x="26" y="48"/>
                    </a:cubicBezTo>
                    <a:cubicBezTo>
                      <a:pt x="26" y="48"/>
                      <a:pt x="26" y="48"/>
                      <a:pt x="26" y="48"/>
                    </a:cubicBezTo>
                    <a:cubicBezTo>
                      <a:pt x="25" y="48"/>
                      <a:pt x="25" y="48"/>
                      <a:pt x="25" y="48"/>
                    </a:cubicBezTo>
                    <a:cubicBezTo>
                      <a:pt x="25" y="48"/>
                      <a:pt x="25" y="48"/>
                      <a:pt x="25" y="48"/>
                    </a:cubicBezTo>
                    <a:cubicBezTo>
                      <a:pt x="25" y="48"/>
                      <a:pt x="25" y="49"/>
                      <a:pt x="25" y="49"/>
                    </a:cubicBezTo>
                    <a:cubicBezTo>
                      <a:pt x="25" y="49"/>
                      <a:pt x="25" y="49"/>
                      <a:pt x="25" y="49"/>
                    </a:cubicBezTo>
                    <a:cubicBezTo>
                      <a:pt x="25" y="50"/>
                      <a:pt x="25" y="50"/>
                      <a:pt x="25" y="50"/>
                    </a:cubicBezTo>
                    <a:cubicBezTo>
                      <a:pt x="24" y="50"/>
                      <a:pt x="24" y="50"/>
                      <a:pt x="24" y="50"/>
                    </a:cubicBezTo>
                    <a:cubicBezTo>
                      <a:pt x="24" y="50"/>
                      <a:pt x="24" y="50"/>
                      <a:pt x="24" y="50"/>
                    </a:cubicBezTo>
                    <a:cubicBezTo>
                      <a:pt x="24" y="50"/>
                      <a:pt x="24" y="51"/>
                      <a:pt x="24" y="51"/>
                    </a:cubicBezTo>
                    <a:cubicBezTo>
                      <a:pt x="24" y="52"/>
                      <a:pt x="24" y="54"/>
                      <a:pt x="22" y="54"/>
                    </a:cubicBezTo>
                    <a:cubicBezTo>
                      <a:pt x="21" y="54"/>
                      <a:pt x="21" y="54"/>
                      <a:pt x="21" y="54"/>
                    </a:cubicBezTo>
                    <a:cubicBezTo>
                      <a:pt x="22" y="53"/>
                      <a:pt x="22" y="53"/>
                      <a:pt x="22" y="53"/>
                    </a:cubicBezTo>
                    <a:cubicBezTo>
                      <a:pt x="22" y="53"/>
                      <a:pt x="22" y="53"/>
                      <a:pt x="22" y="53"/>
                    </a:cubicBezTo>
                    <a:cubicBezTo>
                      <a:pt x="22" y="53"/>
                      <a:pt x="22" y="53"/>
                      <a:pt x="21" y="53"/>
                    </a:cubicBezTo>
                    <a:cubicBezTo>
                      <a:pt x="21" y="53"/>
                      <a:pt x="21" y="53"/>
                      <a:pt x="21" y="53"/>
                    </a:cubicBezTo>
                    <a:cubicBezTo>
                      <a:pt x="21" y="53"/>
                      <a:pt x="21" y="53"/>
                      <a:pt x="21" y="52"/>
                    </a:cubicBezTo>
                    <a:cubicBezTo>
                      <a:pt x="21" y="51"/>
                      <a:pt x="21" y="51"/>
                      <a:pt x="21" y="51"/>
                    </a:cubicBezTo>
                    <a:cubicBezTo>
                      <a:pt x="21" y="51"/>
                      <a:pt x="21" y="51"/>
                      <a:pt x="21" y="51"/>
                    </a:cubicBezTo>
                    <a:cubicBezTo>
                      <a:pt x="21" y="51"/>
                      <a:pt x="21" y="50"/>
                      <a:pt x="22" y="50"/>
                    </a:cubicBezTo>
                    <a:cubicBezTo>
                      <a:pt x="22" y="50"/>
                      <a:pt x="22" y="49"/>
                      <a:pt x="22" y="48"/>
                    </a:cubicBezTo>
                    <a:cubicBezTo>
                      <a:pt x="22" y="47"/>
                      <a:pt x="21" y="47"/>
                      <a:pt x="21" y="46"/>
                    </a:cubicBezTo>
                    <a:cubicBezTo>
                      <a:pt x="21" y="46"/>
                      <a:pt x="21" y="46"/>
                      <a:pt x="20" y="46"/>
                    </a:cubicBezTo>
                    <a:cubicBezTo>
                      <a:pt x="20" y="46"/>
                      <a:pt x="20" y="46"/>
                      <a:pt x="20" y="46"/>
                    </a:cubicBezTo>
                    <a:cubicBezTo>
                      <a:pt x="20" y="46"/>
                      <a:pt x="20" y="46"/>
                      <a:pt x="20" y="46"/>
                    </a:cubicBezTo>
                    <a:cubicBezTo>
                      <a:pt x="19" y="46"/>
                      <a:pt x="18" y="47"/>
                      <a:pt x="18" y="47"/>
                    </a:cubicBezTo>
                    <a:cubicBezTo>
                      <a:pt x="18" y="47"/>
                      <a:pt x="18" y="47"/>
                      <a:pt x="18" y="47"/>
                    </a:cubicBezTo>
                    <a:cubicBezTo>
                      <a:pt x="17" y="48"/>
                      <a:pt x="17" y="48"/>
                      <a:pt x="16" y="48"/>
                    </a:cubicBezTo>
                    <a:cubicBezTo>
                      <a:pt x="16" y="48"/>
                      <a:pt x="16" y="48"/>
                      <a:pt x="16" y="48"/>
                    </a:cubicBezTo>
                    <a:cubicBezTo>
                      <a:pt x="15" y="48"/>
                      <a:pt x="15" y="48"/>
                      <a:pt x="14" y="48"/>
                    </a:cubicBezTo>
                    <a:cubicBezTo>
                      <a:pt x="14" y="48"/>
                      <a:pt x="14" y="47"/>
                      <a:pt x="14" y="47"/>
                    </a:cubicBezTo>
                    <a:cubicBezTo>
                      <a:pt x="14" y="47"/>
                      <a:pt x="14" y="47"/>
                      <a:pt x="14" y="47"/>
                    </a:cubicBezTo>
                    <a:cubicBezTo>
                      <a:pt x="14" y="47"/>
                      <a:pt x="14" y="47"/>
                      <a:pt x="14" y="48"/>
                    </a:cubicBezTo>
                    <a:cubicBezTo>
                      <a:pt x="14" y="48"/>
                      <a:pt x="13" y="48"/>
                      <a:pt x="13" y="48"/>
                    </a:cubicBezTo>
                    <a:cubicBezTo>
                      <a:pt x="13" y="49"/>
                      <a:pt x="13" y="49"/>
                      <a:pt x="12" y="50"/>
                    </a:cubicBezTo>
                    <a:cubicBezTo>
                      <a:pt x="12" y="50"/>
                      <a:pt x="11" y="50"/>
                      <a:pt x="11" y="51"/>
                    </a:cubicBezTo>
                    <a:cubicBezTo>
                      <a:pt x="11" y="51"/>
                      <a:pt x="11" y="51"/>
                      <a:pt x="11" y="51"/>
                    </a:cubicBezTo>
                    <a:cubicBezTo>
                      <a:pt x="11" y="52"/>
                      <a:pt x="10" y="52"/>
                      <a:pt x="10" y="52"/>
                    </a:cubicBezTo>
                    <a:cubicBezTo>
                      <a:pt x="10" y="52"/>
                      <a:pt x="10" y="52"/>
                      <a:pt x="10" y="52"/>
                    </a:cubicBezTo>
                    <a:cubicBezTo>
                      <a:pt x="10" y="52"/>
                      <a:pt x="10" y="52"/>
                      <a:pt x="10" y="52"/>
                    </a:cubicBezTo>
                    <a:cubicBezTo>
                      <a:pt x="10" y="52"/>
                      <a:pt x="10" y="53"/>
                      <a:pt x="10" y="53"/>
                    </a:cubicBezTo>
                    <a:cubicBezTo>
                      <a:pt x="10" y="53"/>
                      <a:pt x="10" y="53"/>
                      <a:pt x="10" y="53"/>
                    </a:cubicBezTo>
                    <a:cubicBezTo>
                      <a:pt x="10" y="54"/>
                      <a:pt x="10" y="54"/>
                      <a:pt x="10" y="54"/>
                    </a:cubicBezTo>
                    <a:cubicBezTo>
                      <a:pt x="9" y="54"/>
                      <a:pt x="9" y="54"/>
                      <a:pt x="9" y="54"/>
                    </a:cubicBezTo>
                    <a:cubicBezTo>
                      <a:pt x="9" y="54"/>
                      <a:pt x="9" y="54"/>
                      <a:pt x="9" y="54"/>
                    </a:cubicBezTo>
                    <a:cubicBezTo>
                      <a:pt x="9" y="54"/>
                      <a:pt x="9" y="54"/>
                      <a:pt x="9" y="55"/>
                    </a:cubicBezTo>
                    <a:cubicBezTo>
                      <a:pt x="9" y="55"/>
                      <a:pt x="9" y="55"/>
                      <a:pt x="9" y="55"/>
                    </a:cubicBezTo>
                    <a:cubicBezTo>
                      <a:pt x="9" y="56"/>
                      <a:pt x="9" y="56"/>
                      <a:pt x="9" y="56"/>
                    </a:cubicBezTo>
                    <a:cubicBezTo>
                      <a:pt x="8" y="56"/>
                      <a:pt x="8" y="56"/>
                      <a:pt x="8" y="56"/>
                    </a:cubicBezTo>
                    <a:cubicBezTo>
                      <a:pt x="8" y="56"/>
                      <a:pt x="8" y="56"/>
                      <a:pt x="8" y="56"/>
                    </a:cubicBezTo>
                    <a:cubicBezTo>
                      <a:pt x="8" y="56"/>
                      <a:pt x="8" y="56"/>
                      <a:pt x="8" y="57"/>
                    </a:cubicBezTo>
                    <a:cubicBezTo>
                      <a:pt x="8" y="57"/>
                      <a:pt x="8" y="58"/>
                      <a:pt x="8" y="58"/>
                    </a:cubicBezTo>
                    <a:cubicBezTo>
                      <a:pt x="8" y="59"/>
                      <a:pt x="8" y="59"/>
                      <a:pt x="8" y="59"/>
                    </a:cubicBezTo>
                    <a:cubicBezTo>
                      <a:pt x="7" y="58"/>
                      <a:pt x="7" y="58"/>
                      <a:pt x="7" y="58"/>
                    </a:cubicBezTo>
                    <a:cubicBezTo>
                      <a:pt x="7" y="58"/>
                      <a:pt x="7" y="58"/>
                      <a:pt x="7" y="58"/>
                    </a:cubicBezTo>
                    <a:cubicBezTo>
                      <a:pt x="7" y="58"/>
                      <a:pt x="7" y="59"/>
                      <a:pt x="7" y="59"/>
                    </a:cubicBezTo>
                    <a:cubicBezTo>
                      <a:pt x="7" y="59"/>
                      <a:pt x="7" y="60"/>
                      <a:pt x="7" y="60"/>
                    </a:cubicBezTo>
                    <a:cubicBezTo>
                      <a:pt x="7" y="60"/>
                      <a:pt x="7" y="60"/>
                      <a:pt x="7" y="60"/>
                    </a:cubicBezTo>
                    <a:cubicBezTo>
                      <a:pt x="6" y="60"/>
                      <a:pt x="6" y="60"/>
                      <a:pt x="6" y="60"/>
                    </a:cubicBezTo>
                    <a:cubicBezTo>
                      <a:pt x="6" y="60"/>
                      <a:pt x="6" y="60"/>
                      <a:pt x="6" y="60"/>
                    </a:cubicBezTo>
                    <a:cubicBezTo>
                      <a:pt x="6" y="60"/>
                      <a:pt x="6" y="60"/>
                      <a:pt x="6" y="60"/>
                    </a:cubicBezTo>
                    <a:cubicBezTo>
                      <a:pt x="6" y="60"/>
                      <a:pt x="6" y="60"/>
                      <a:pt x="6" y="61"/>
                    </a:cubicBezTo>
                    <a:cubicBezTo>
                      <a:pt x="6" y="61"/>
                      <a:pt x="6" y="61"/>
                      <a:pt x="6" y="61"/>
                    </a:cubicBezTo>
                    <a:cubicBezTo>
                      <a:pt x="5" y="61"/>
                      <a:pt x="5" y="61"/>
                      <a:pt x="5" y="61"/>
                    </a:cubicBezTo>
                    <a:cubicBezTo>
                      <a:pt x="5" y="61"/>
                      <a:pt x="5" y="61"/>
                      <a:pt x="5" y="61"/>
                    </a:cubicBezTo>
                    <a:cubicBezTo>
                      <a:pt x="5" y="61"/>
                      <a:pt x="5" y="61"/>
                      <a:pt x="5" y="61"/>
                    </a:cubicBezTo>
                    <a:cubicBezTo>
                      <a:pt x="5" y="61"/>
                      <a:pt x="5" y="61"/>
                      <a:pt x="5" y="62"/>
                    </a:cubicBezTo>
                    <a:cubicBezTo>
                      <a:pt x="5" y="62"/>
                      <a:pt x="5" y="62"/>
                      <a:pt x="5" y="62"/>
                    </a:cubicBezTo>
                    <a:cubicBezTo>
                      <a:pt x="5" y="62"/>
                      <a:pt x="5" y="63"/>
                      <a:pt x="5" y="63"/>
                    </a:cubicBezTo>
                    <a:cubicBezTo>
                      <a:pt x="5" y="63"/>
                      <a:pt x="5" y="63"/>
                      <a:pt x="5" y="63"/>
                    </a:cubicBezTo>
                    <a:cubicBezTo>
                      <a:pt x="5" y="63"/>
                      <a:pt x="5" y="63"/>
                      <a:pt x="5" y="63"/>
                    </a:cubicBezTo>
                    <a:cubicBezTo>
                      <a:pt x="6" y="63"/>
                      <a:pt x="6" y="63"/>
                      <a:pt x="6" y="64"/>
                    </a:cubicBezTo>
                    <a:cubicBezTo>
                      <a:pt x="6" y="64"/>
                      <a:pt x="6" y="64"/>
                      <a:pt x="6" y="64"/>
                    </a:cubicBezTo>
                    <a:cubicBezTo>
                      <a:pt x="6" y="64"/>
                      <a:pt x="6" y="65"/>
                      <a:pt x="6" y="65"/>
                    </a:cubicBezTo>
                    <a:cubicBezTo>
                      <a:pt x="6" y="65"/>
                      <a:pt x="6" y="65"/>
                      <a:pt x="6" y="65"/>
                    </a:cubicBezTo>
                    <a:cubicBezTo>
                      <a:pt x="7" y="65"/>
                      <a:pt x="7" y="65"/>
                      <a:pt x="8" y="64"/>
                    </a:cubicBezTo>
                    <a:cubicBezTo>
                      <a:pt x="8" y="64"/>
                      <a:pt x="8" y="64"/>
                      <a:pt x="8" y="64"/>
                    </a:cubicBezTo>
                    <a:cubicBezTo>
                      <a:pt x="8" y="64"/>
                      <a:pt x="8" y="64"/>
                      <a:pt x="8" y="64"/>
                    </a:cubicBezTo>
                    <a:cubicBezTo>
                      <a:pt x="8" y="63"/>
                      <a:pt x="9" y="63"/>
                      <a:pt x="9" y="63"/>
                    </a:cubicBezTo>
                    <a:cubicBezTo>
                      <a:pt x="9" y="63"/>
                      <a:pt x="9" y="63"/>
                      <a:pt x="9" y="63"/>
                    </a:cubicBezTo>
                    <a:cubicBezTo>
                      <a:pt x="9" y="63"/>
                      <a:pt x="9" y="63"/>
                      <a:pt x="9" y="63"/>
                    </a:cubicBezTo>
                    <a:cubicBezTo>
                      <a:pt x="9" y="63"/>
                      <a:pt x="9" y="63"/>
                      <a:pt x="9" y="63"/>
                    </a:cubicBezTo>
                    <a:cubicBezTo>
                      <a:pt x="9" y="63"/>
                      <a:pt x="9" y="63"/>
                      <a:pt x="9" y="63"/>
                    </a:cubicBezTo>
                    <a:cubicBezTo>
                      <a:pt x="9" y="63"/>
                      <a:pt x="9" y="63"/>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1" y="61"/>
                      <a:pt x="11" y="60"/>
                      <a:pt x="12" y="60"/>
                    </a:cubicBezTo>
                    <a:cubicBezTo>
                      <a:pt x="12" y="60"/>
                      <a:pt x="12" y="60"/>
                      <a:pt x="13" y="60"/>
                    </a:cubicBezTo>
                    <a:cubicBezTo>
                      <a:pt x="13" y="60"/>
                      <a:pt x="13" y="60"/>
                      <a:pt x="14" y="60"/>
                    </a:cubicBezTo>
                    <a:cubicBezTo>
                      <a:pt x="14" y="60"/>
                      <a:pt x="14" y="60"/>
                      <a:pt x="14" y="60"/>
                    </a:cubicBezTo>
                    <a:cubicBezTo>
                      <a:pt x="14" y="61"/>
                      <a:pt x="14" y="61"/>
                      <a:pt x="14" y="61"/>
                    </a:cubicBezTo>
                    <a:cubicBezTo>
                      <a:pt x="14" y="61"/>
                      <a:pt x="14" y="61"/>
                      <a:pt x="14" y="61"/>
                    </a:cubicBezTo>
                    <a:cubicBezTo>
                      <a:pt x="14" y="62"/>
                      <a:pt x="14" y="62"/>
                      <a:pt x="14" y="63"/>
                    </a:cubicBezTo>
                    <a:cubicBezTo>
                      <a:pt x="14" y="65"/>
                      <a:pt x="13" y="65"/>
                      <a:pt x="12" y="65"/>
                    </a:cubicBezTo>
                    <a:cubicBezTo>
                      <a:pt x="12" y="65"/>
                      <a:pt x="12" y="65"/>
                      <a:pt x="12" y="65"/>
                    </a:cubicBezTo>
                    <a:cubicBezTo>
                      <a:pt x="12" y="65"/>
                      <a:pt x="12" y="65"/>
                      <a:pt x="12" y="65"/>
                    </a:cubicBezTo>
                    <a:cubicBezTo>
                      <a:pt x="12" y="65"/>
                      <a:pt x="12" y="65"/>
                      <a:pt x="12" y="65"/>
                    </a:cubicBezTo>
                    <a:cubicBezTo>
                      <a:pt x="12" y="65"/>
                      <a:pt x="12" y="65"/>
                      <a:pt x="12" y="65"/>
                    </a:cubicBezTo>
                    <a:cubicBezTo>
                      <a:pt x="12" y="65"/>
                      <a:pt x="12" y="66"/>
                      <a:pt x="12" y="66"/>
                    </a:cubicBezTo>
                    <a:cubicBezTo>
                      <a:pt x="12" y="67"/>
                      <a:pt x="12" y="67"/>
                      <a:pt x="12" y="67"/>
                    </a:cubicBezTo>
                    <a:cubicBezTo>
                      <a:pt x="12" y="68"/>
                      <a:pt x="12" y="68"/>
                      <a:pt x="12" y="68"/>
                    </a:cubicBezTo>
                    <a:cubicBezTo>
                      <a:pt x="11" y="68"/>
                      <a:pt x="11" y="68"/>
                      <a:pt x="11" y="68"/>
                    </a:cubicBezTo>
                    <a:cubicBezTo>
                      <a:pt x="11" y="68"/>
                      <a:pt x="11" y="68"/>
                      <a:pt x="11" y="68"/>
                    </a:cubicBezTo>
                    <a:cubicBezTo>
                      <a:pt x="11" y="68"/>
                      <a:pt x="11" y="68"/>
                      <a:pt x="11" y="69"/>
                    </a:cubicBezTo>
                    <a:cubicBezTo>
                      <a:pt x="11" y="69"/>
                      <a:pt x="11" y="69"/>
                      <a:pt x="11" y="69"/>
                    </a:cubicBezTo>
                    <a:cubicBezTo>
                      <a:pt x="11" y="69"/>
                      <a:pt x="11" y="69"/>
                      <a:pt x="12" y="69"/>
                    </a:cubicBezTo>
                    <a:cubicBezTo>
                      <a:pt x="12" y="69"/>
                      <a:pt x="12" y="69"/>
                      <a:pt x="12" y="69"/>
                    </a:cubicBezTo>
                    <a:cubicBezTo>
                      <a:pt x="12" y="69"/>
                      <a:pt x="12" y="69"/>
                      <a:pt x="13" y="69"/>
                    </a:cubicBezTo>
                    <a:cubicBezTo>
                      <a:pt x="13" y="69"/>
                      <a:pt x="13" y="69"/>
                      <a:pt x="13" y="69"/>
                    </a:cubicBezTo>
                    <a:cubicBezTo>
                      <a:pt x="13" y="69"/>
                      <a:pt x="13" y="69"/>
                      <a:pt x="13" y="69"/>
                    </a:cubicBezTo>
                    <a:cubicBezTo>
                      <a:pt x="13" y="69"/>
                      <a:pt x="13" y="69"/>
                      <a:pt x="13" y="69"/>
                    </a:cubicBezTo>
                    <a:cubicBezTo>
                      <a:pt x="14" y="69"/>
                      <a:pt x="14" y="70"/>
                      <a:pt x="14" y="70"/>
                    </a:cubicBezTo>
                    <a:cubicBezTo>
                      <a:pt x="15" y="70"/>
                      <a:pt x="14" y="71"/>
                      <a:pt x="14" y="71"/>
                    </a:cubicBezTo>
                    <a:cubicBezTo>
                      <a:pt x="14" y="72"/>
                      <a:pt x="14" y="72"/>
                      <a:pt x="15" y="72"/>
                    </a:cubicBezTo>
                    <a:cubicBezTo>
                      <a:pt x="15" y="73"/>
                      <a:pt x="15" y="73"/>
                      <a:pt x="15" y="73"/>
                    </a:cubicBezTo>
                    <a:cubicBezTo>
                      <a:pt x="15" y="73"/>
                      <a:pt x="15" y="73"/>
                      <a:pt x="15" y="73"/>
                    </a:cubicBezTo>
                    <a:cubicBezTo>
                      <a:pt x="15" y="73"/>
                      <a:pt x="15" y="73"/>
                      <a:pt x="15" y="73"/>
                    </a:cubicBezTo>
                    <a:cubicBezTo>
                      <a:pt x="15" y="74"/>
                      <a:pt x="16" y="75"/>
                      <a:pt x="15" y="75"/>
                    </a:cubicBezTo>
                    <a:cubicBezTo>
                      <a:pt x="15" y="76"/>
                      <a:pt x="14" y="76"/>
                      <a:pt x="13" y="76"/>
                    </a:cubicBezTo>
                    <a:cubicBezTo>
                      <a:pt x="13" y="76"/>
                      <a:pt x="13" y="77"/>
                      <a:pt x="13" y="77"/>
                    </a:cubicBezTo>
                    <a:cubicBezTo>
                      <a:pt x="13" y="77"/>
                      <a:pt x="13" y="77"/>
                      <a:pt x="13" y="77"/>
                    </a:cubicBezTo>
                    <a:cubicBezTo>
                      <a:pt x="13" y="77"/>
                      <a:pt x="13" y="77"/>
                      <a:pt x="13" y="77"/>
                    </a:cubicBezTo>
                    <a:cubicBezTo>
                      <a:pt x="13" y="78"/>
                      <a:pt x="13" y="78"/>
                      <a:pt x="13" y="78"/>
                    </a:cubicBezTo>
                    <a:cubicBezTo>
                      <a:pt x="13" y="78"/>
                      <a:pt x="13" y="78"/>
                      <a:pt x="13" y="78"/>
                    </a:cubicBezTo>
                    <a:cubicBezTo>
                      <a:pt x="13" y="79"/>
                      <a:pt x="14" y="79"/>
                      <a:pt x="14" y="79"/>
                    </a:cubicBezTo>
                    <a:cubicBezTo>
                      <a:pt x="14" y="79"/>
                      <a:pt x="14" y="79"/>
                      <a:pt x="14" y="79"/>
                    </a:cubicBezTo>
                    <a:cubicBezTo>
                      <a:pt x="14" y="79"/>
                      <a:pt x="14" y="80"/>
                      <a:pt x="14" y="80"/>
                    </a:cubicBezTo>
                    <a:cubicBezTo>
                      <a:pt x="14" y="80"/>
                      <a:pt x="15" y="80"/>
                      <a:pt x="15" y="80"/>
                    </a:cubicBezTo>
                    <a:cubicBezTo>
                      <a:pt x="15" y="80"/>
                      <a:pt x="15" y="80"/>
                      <a:pt x="15" y="80"/>
                    </a:cubicBezTo>
                    <a:cubicBezTo>
                      <a:pt x="15" y="80"/>
                      <a:pt x="15" y="80"/>
                      <a:pt x="15" y="80"/>
                    </a:cubicBezTo>
                    <a:cubicBezTo>
                      <a:pt x="15" y="80"/>
                      <a:pt x="15" y="80"/>
                      <a:pt x="15" y="81"/>
                    </a:cubicBezTo>
                    <a:cubicBezTo>
                      <a:pt x="15" y="80"/>
                      <a:pt x="16" y="80"/>
                      <a:pt x="17" y="80"/>
                    </a:cubicBezTo>
                    <a:cubicBezTo>
                      <a:pt x="17" y="80"/>
                      <a:pt x="17" y="80"/>
                      <a:pt x="17" y="80"/>
                    </a:cubicBezTo>
                    <a:cubicBezTo>
                      <a:pt x="17" y="80"/>
                      <a:pt x="17" y="80"/>
                      <a:pt x="18" y="80"/>
                    </a:cubicBezTo>
                    <a:cubicBezTo>
                      <a:pt x="18" y="80"/>
                      <a:pt x="19" y="80"/>
                      <a:pt x="19" y="81"/>
                    </a:cubicBezTo>
                    <a:cubicBezTo>
                      <a:pt x="19" y="81"/>
                      <a:pt x="19" y="81"/>
                      <a:pt x="19" y="81"/>
                    </a:cubicBezTo>
                    <a:cubicBezTo>
                      <a:pt x="19" y="81"/>
                      <a:pt x="19" y="81"/>
                      <a:pt x="19" y="81"/>
                    </a:cubicBezTo>
                    <a:cubicBezTo>
                      <a:pt x="19" y="81"/>
                      <a:pt x="19" y="81"/>
                      <a:pt x="19" y="81"/>
                    </a:cubicBezTo>
                    <a:cubicBezTo>
                      <a:pt x="20" y="82"/>
                      <a:pt x="20" y="82"/>
                      <a:pt x="20" y="82"/>
                    </a:cubicBezTo>
                    <a:cubicBezTo>
                      <a:pt x="20" y="82"/>
                      <a:pt x="20" y="82"/>
                      <a:pt x="20" y="82"/>
                    </a:cubicBezTo>
                    <a:cubicBezTo>
                      <a:pt x="20" y="82"/>
                      <a:pt x="20" y="82"/>
                      <a:pt x="20" y="82"/>
                    </a:cubicBezTo>
                    <a:cubicBezTo>
                      <a:pt x="20" y="82"/>
                      <a:pt x="20" y="82"/>
                      <a:pt x="21" y="82"/>
                    </a:cubicBezTo>
                    <a:cubicBezTo>
                      <a:pt x="21" y="82"/>
                      <a:pt x="21" y="82"/>
                      <a:pt x="21" y="82"/>
                    </a:cubicBezTo>
                    <a:cubicBezTo>
                      <a:pt x="21" y="82"/>
                      <a:pt x="21" y="82"/>
                      <a:pt x="21" y="82"/>
                    </a:cubicBezTo>
                    <a:cubicBezTo>
                      <a:pt x="22" y="82"/>
                      <a:pt x="22" y="82"/>
                      <a:pt x="22" y="82"/>
                    </a:cubicBezTo>
                    <a:cubicBezTo>
                      <a:pt x="22" y="82"/>
                      <a:pt x="22" y="82"/>
                      <a:pt x="22" y="82"/>
                    </a:cubicBezTo>
                    <a:cubicBezTo>
                      <a:pt x="22" y="81"/>
                      <a:pt x="22" y="81"/>
                      <a:pt x="22" y="81"/>
                    </a:cubicBezTo>
                    <a:cubicBezTo>
                      <a:pt x="22" y="81"/>
                      <a:pt x="22" y="81"/>
                      <a:pt x="22" y="81"/>
                    </a:cubicBezTo>
                    <a:cubicBezTo>
                      <a:pt x="22" y="81"/>
                      <a:pt x="21" y="80"/>
                      <a:pt x="21" y="80"/>
                    </a:cubicBezTo>
                    <a:cubicBezTo>
                      <a:pt x="21" y="80"/>
                      <a:pt x="21" y="80"/>
                      <a:pt x="21" y="79"/>
                    </a:cubicBezTo>
                    <a:cubicBezTo>
                      <a:pt x="21" y="79"/>
                      <a:pt x="21" y="79"/>
                      <a:pt x="21" y="79"/>
                    </a:cubicBezTo>
                    <a:cubicBezTo>
                      <a:pt x="21" y="79"/>
                      <a:pt x="21" y="79"/>
                      <a:pt x="21" y="79"/>
                    </a:cubicBezTo>
                    <a:cubicBezTo>
                      <a:pt x="22" y="79"/>
                      <a:pt x="22" y="79"/>
                      <a:pt x="22" y="79"/>
                    </a:cubicBezTo>
                    <a:cubicBezTo>
                      <a:pt x="22" y="79"/>
                      <a:pt x="22" y="79"/>
                      <a:pt x="22" y="79"/>
                    </a:cubicBezTo>
                    <a:cubicBezTo>
                      <a:pt x="23" y="79"/>
                      <a:pt x="23" y="79"/>
                      <a:pt x="23" y="78"/>
                    </a:cubicBezTo>
                    <a:cubicBezTo>
                      <a:pt x="24" y="78"/>
                      <a:pt x="24" y="78"/>
                      <a:pt x="24" y="78"/>
                    </a:cubicBezTo>
                    <a:cubicBezTo>
                      <a:pt x="25" y="78"/>
                      <a:pt x="25" y="78"/>
                      <a:pt x="25" y="78"/>
                    </a:cubicBezTo>
                    <a:cubicBezTo>
                      <a:pt x="25" y="78"/>
                      <a:pt x="25" y="78"/>
                      <a:pt x="25" y="78"/>
                    </a:cubicBezTo>
                    <a:cubicBezTo>
                      <a:pt x="25" y="78"/>
                      <a:pt x="25" y="78"/>
                      <a:pt x="25" y="78"/>
                    </a:cubicBezTo>
                    <a:cubicBezTo>
                      <a:pt x="25" y="78"/>
                      <a:pt x="25" y="78"/>
                      <a:pt x="25" y="77"/>
                    </a:cubicBezTo>
                    <a:cubicBezTo>
                      <a:pt x="25" y="77"/>
                      <a:pt x="25" y="77"/>
                      <a:pt x="25" y="77"/>
                    </a:cubicBezTo>
                    <a:cubicBezTo>
                      <a:pt x="26" y="77"/>
                      <a:pt x="26" y="77"/>
                      <a:pt x="26" y="77"/>
                    </a:cubicBezTo>
                    <a:cubicBezTo>
                      <a:pt x="27" y="77"/>
                      <a:pt x="28" y="77"/>
                      <a:pt x="28" y="77"/>
                    </a:cubicBezTo>
                    <a:cubicBezTo>
                      <a:pt x="28" y="77"/>
                      <a:pt x="28" y="77"/>
                      <a:pt x="28" y="77"/>
                    </a:cubicBezTo>
                    <a:cubicBezTo>
                      <a:pt x="28" y="77"/>
                      <a:pt x="28" y="77"/>
                      <a:pt x="29" y="77"/>
                    </a:cubicBezTo>
                    <a:cubicBezTo>
                      <a:pt x="29" y="77"/>
                      <a:pt x="29" y="77"/>
                      <a:pt x="29" y="77"/>
                    </a:cubicBezTo>
                    <a:cubicBezTo>
                      <a:pt x="29" y="77"/>
                      <a:pt x="29" y="77"/>
                      <a:pt x="29" y="77"/>
                    </a:cubicBezTo>
                    <a:cubicBezTo>
                      <a:pt x="30" y="77"/>
                      <a:pt x="30" y="77"/>
                      <a:pt x="30" y="77"/>
                    </a:cubicBezTo>
                    <a:cubicBezTo>
                      <a:pt x="30" y="77"/>
                      <a:pt x="31" y="77"/>
                      <a:pt x="31" y="77"/>
                    </a:cubicBezTo>
                    <a:cubicBezTo>
                      <a:pt x="32" y="77"/>
                      <a:pt x="32" y="78"/>
                      <a:pt x="33" y="78"/>
                    </a:cubicBezTo>
                    <a:cubicBezTo>
                      <a:pt x="33" y="78"/>
                      <a:pt x="33" y="78"/>
                      <a:pt x="34" y="79"/>
                    </a:cubicBezTo>
                    <a:cubicBezTo>
                      <a:pt x="34" y="79"/>
                      <a:pt x="35" y="79"/>
                      <a:pt x="35" y="79"/>
                    </a:cubicBezTo>
                    <a:cubicBezTo>
                      <a:pt x="36" y="79"/>
                      <a:pt x="36" y="79"/>
                      <a:pt x="37" y="79"/>
                    </a:cubicBezTo>
                    <a:cubicBezTo>
                      <a:pt x="38" y="78"/>
                      <a:pt x="38" y="78"/>
                      <a:pt x="38" y="78"/>
                    </a:cubicBezTo>
                    <a:cubicBezTo>
                      <a:pt x="38" y="79"/>
                      <a:pt x="38" y="79"/>
                      <a:pt x="38" y="79"/>
                    </a:cubicBezTo>
                    <a:cubicBezTo>
                      <a:pt x="38" y="80"/>
                      <a:pt x="38" y="80"/>
                      <a:pt x="39" y="80"/>
                    </a:cubicBezTo>
                    <a:cubicBezTo>
                      <a:pt x="39" y="80"/>
                      <a:pt x="39" y="81"/>
                      <a:pt x="39" y="81"/>
                    </a:cubicBezTo>
                    <a:cubicBezTo>
                      <a:pt x="39" y="81"/>
                      <a:pt x="39" y="81"/>
                      <a:pt x="39" y="80"/>
                    </a:cubicBezTo>
                    <a:cubicBezTo>
                      <a:pt x="39" y="80"/>
                      <a:pt x="39" y="80"/>
                      <a:pt x="39" y="80"/>
                    </a:cubicBezTo>
                    <a:cubicBezTo>
                      <a:pt x="39" y="80"/>
                      <a:pt x="39" y="80"/>
                      <a:pt x="39" y="80"/>
                    </a:cubicBezTo>
                    <a:cubicBezTo>
                      <a:pt x="39" y="80"/>
                      <a:pt x="40" y="79"/>
                      <a:pt x="40" y="79"/>
                    </a:cubicBezTo>
                    <a:cubicBezTo>
                      <a:pt x="42" y="79"/>
                      <a:pt x="42" y="79"/>
                      <a:pt x="42" y="79"/>
                    </a:cubicBezTo>
                    <a:cubicBezTo>
                      <a:pt x="41" y="80"/>
                      <a:pt x="41" y="80"/>
                      <a:pt x="41" y="80"/>
                    </a:cubicBezTo>
                    <a:cubicBezTo>
                      <a:pt x="41" y="80"/>
                      <a:pt x="41" y="80"/>
                      <a:pt x="41" y="80"/>
                    </a:cubicBezTo>
                    <a:cubicBezTo>
                      <a:pt x="41" y="80"/>
                      <a:pt x="41" y="80"/>
                      <a:pt x="41" y="80"/>
                    </a:cubicBezTo>
                    <a:cubicBezTo>
                      <a:pt x="41" y="80"/>
                      <a:pt x="42" y="80"/>
                      <a:pt x="42" y="80"/>
                    </a:cubicBezTo>
                    <a:cubicBezTo>
                      <a:pt x="43" y="81"/>
                      <a:pt x="43" y="81"/>
                      <a:pt x="43" y="81"/>
                    </a:cubicBezTo>
                    <a:cubicBezTo>
                      <a:pt x="42" y="81"/>
                      <a:pt x="42" y="81"/>
                      <a:pt x="42" y="81"/>
                    </a:cubicBezTo>
                    <a:cubicBezTo>
                      <a:pt x="42" y="82"/>
                      <a:pt x="42" y="82"/>
                      <a:pt x="42" y="82"/>
                    </a:cubicBezTo>
                    <a:cubicBezTo>
                      <a:pt x="42" y="82"/>
                      <a:pt x="42" y="82"/>
                      <a:pt x="42" y="82"/>
                    </a:cubicBezTo>
                    <a:cubicBezTo>
                      <a:pt x="43" y="82"/>
                      <a:pt x="43" y="82"/>
                      <a:pt x="43" y="82"/>
                    </a:cubicBezTo>
                    <a:cubicBezTo>
                      <a:pt x="44" y="82"/>
                      <a:pt x="44" y="82"/>
                      <a:pt x="44" y="82"/>
                    </a:cubicBezTo>
                    <a:cubicBezTo>
                      <a:pt x="45" y="82"/>
                      <a:pt x="45" y="82"/>
                      <a:pt x="46" y="83"/>
                    </a:cubicBezTo>
                    <a:cubicBezTo>
                      <a:pt x="46" y="83"/>
                      <a:pt x="46" y="84"/>
                      <a:pt x="46" y="84"/>
                    </a:cubicBezTo>
                    <a:cubicBezTo>
                      <a:pt x="46" y="84"/>
                      <a:pt x="46" y="84"/>
                      <a:pt x="46" y="84"/>
                    </a:cubicBezTo>
                    <a:cubicBezTo>
                      <a:pt x="46" y="84"/>
                      <a:pt x="46" y="84"/>
                      <a:pt x="46" y="84"/>
                    </a:cubicBezTo>
                    <a:cubicBezTo>
                      <a:pt x="47" y="84"/>
                      <a:pt x="47" y="85"/>
                      <a:pt x="47" y="85"/>
                    </a:cubicBezTo>
                    <a:cubicBezTo>
                      <a:pt x="47" y="85"/>
                      <a:pt x="47" y="85"/>
                      <a:pt x="47" y="85"/>
                    </a:cubicBezTo>
                    <a:cubicBezTo>
                      <a:pt x="47" y="86"/>
                      <a:pt x="48" y="86"/>
                      <a:pt x="48" y="86"/>
                    </a:cubicBezTo>
                    <a:cubicBezTo>
                      <a:pt x="48" y="86"/>
                      <a:pt x="49" y="86"/>
                      <a:pt x="49" y="86"/>
                    </a:cubicBezTo>
                    <a:cubicBezTo>
                      <a:pt x="49" y="86"/>
                      <a:pt x="50" y="86"/>
                      <a:pt x="50" y="86"/>
                    </a:cubicBezTo>
                    <a:cubicBezTo>
                      <a:pt x="51" y="86"/>
                      <a:pt x="51" y="86"/>
                      <a:pt x="51" y="86"/>
                    </a:cubicBezTo>
                    <a:cubicBezTo>
                      <a:pt x="51" y="87"/>
                      <a:pt x="51" y="87"/>
                      <a:pt x="51" y="87"/>
                    </a:cubicBezTo>
                    <a:cubicBezTo>
                      <a:pt x="51" y="87"/>
                      <a:pt x="51" y="87"/>
                      <a:pt x="52" y="87"/>
                    </a:cubicBezTo>
                    <a:cubicBezTo>
                      <a:pt x="53" y="87"/>
                      <a:pt x="53" y="87"/>
                      <a:pt x="53" y="87"/>
                    </a:cubicBezTo>
                    <a:cubicBezTo>
                      <a:pt x="53" y="87"/>
                      <a:pt x="54" y="87"/>
                      <a:pt x="54" y="88"/>
                    </a:cubicBezTo>
                    <a:cubicBezTo>
                      <a:pt x="54" y="88"/>
                      <a:pt x="54" y="88"/>
                      <a:pt x="54" y="88"/>
                    </a:cubicBezTo>
                    <a:cubicBezTo>
                      <a:pt x="55" y="88"/>
                      <a:pt x="55" y="88"/>
                      <a:pt x="55" y="89"/>
                    </a:cubicBezTo>
                    <a:cubicBezTo>
                      <a:pt x="55" y="89"/>
                      <a:pt x="55" y="89"/>
                      <a:pt x="55" y="89"/>
                    </a:cubicBezTo>
                    <a:cubicBezTo>
                      <a:pt x="56" y="89"/>
                      <a:pt x="56" y="90"/>
                      <a:pt x="57" y="90"/>
                    </a:cubicBezTo>
                    <a:cubicBezTo>
                      <a:pt x="57" y="90"/>
                      <a:pt x="57" y="91"/>
                      <a:pt x="57" y="91"/>
                    </a:cubicBezTo>
                    <a:cubicBezTo>
                      <a:pt x="57" y="91"/>
                      <a:pt x="57" y="91"/>
                      <a:pt x="57" y="91"/>
                    </a:cubicBezTo>
                    <a:cubicBezTo>
                      <a:pt x="57" y="91"/>
                      <a:pt x="57" y="91"/>
                      <a:pt x="57" y="91"/>
                    </a:cubicBezTo>
                    <a:cubicBezTo>
                      <a:pt x="57" y="91"/>
                      <a:pt x="57" y="91"/>
                      <a:pt x="57" y="92"/>
                    </a:cubicBezTo>
                    <a:cubicBezTo>
                      <a:pt x="57" y="92"/>
                      <a:pt x="57" y="92"/>
                      <a:pt x="57" y="92"/>
                    </a:cubicBezTo>
                    <a:cubicBezTo>
                      <a:pt x="58" y="92"/>
                      <a:pt x="58" y="92"/>
                      <a:pt x="59" y="93"/>
                    </a:cubicBezTo>
                    <a:cubicBezTo>
                      <a:pt x="59" y="93"/>
                      <a:pt x="59" y="93"/>
                      <a:pt x="59" y="93"/>
                    </a:cubicBezTo>
                    <a:cubicBezTo>
                      <a:pt x="59" y="93"/>
                      <a:pt x="59" y="93"/>
                      <a:pt x="59" y="93"/>
                    </a:cubicBezTo>
                    <a:cubicBezTo>
                      <a:pt x="59" y="93"/>
                      <a:pt x="59" y="93"/>
                      <a:pt x="59" y="93"/>
                    </a:cubicBezTo>
                    <a:cubicBezTo>
                      <a:pt x="59" y="93"/>
                      <a:pt x="59" y="93"/>
                      <a:pt x="59" y="93"/>
                    </a:cubicBezTo>
                    <a:cubicBezTo>
                      <a:pt x="60" y="93"/>
                      <a:pt x="60" y="93"/>
                      <a:pt x="60" y="93"/>
                    </a:cubicBezTo>
                    <a:cubicBezTo>
                      <a:pt x="60" y="94"/>
                      <a:pt x="60" y="94"/>
                      <a:pt x="60" y="94"/>
                    </a:cubicBezTo>
                    <a:cubicBezTo>
                      <a:pt x="60" y="94"/>
                      <a:pt x="60" y="94"/>
                      <a:pt x="60" y="94"/>
                    </a:cubicBezTo>
                    <a:cubicBezTo>
                      <a:pt x="61" y="94"/>
                      <a:pt x="62" y="95"/>
                      <a:pt x="62" y="95"/>
                    </a:cubicBezTo>
                    <a:cubicBezTo>
                      <a:pt x="63" y="96"/>
                      <a:pt x="63" y="96"/>
                      <a:pt x="63" y="97"/>
                    </a:cubicBezTo>
                    <a:cubicBezTo>
                      <a:pt x="63" y="97"/>
                      <a:pt x="63" y="97"/>
                      <a:pt x="63" y="98"/>
                    </a:cubicBezTo>
                    <a:cubicBezTo>
                      <a:pt x="63" y="98"/>
                      <a:pt x="63" y="98"/>
                      <a:pt x="63" y="98"/>
                    </a:cubicBezTo>
                    <a:cubicBezTo>
                      <a:pt x="63" y="98"/>
                      <a:pt x="62" y="98"/>
                      <a:pt x="62" y="98"/>
                    </a:cubicBezTo>
                    <a:cubicBezTo>
                      <a:pt x="62" y="98"/>
                      <a:pt x="62" y="98"/>
                      <a:pt x="62" y="98"/>
                    </a:cubicBezTo>
                    <a:cubicBezTo>
                      <a:pt x="60" y="98"/>
                      <a:pt x="60" y="98"/>
                      <a:pt x="60" y="98"/>
                    </a:cubicBezTo>
                    <a:cubicBezTo>
                      <a:pt x="60" y="98"/>
                      <a:pt x="60" y="99"/>
                      <a:pt x="60" y="99"/>
                    </a:cubicBezTo>
                    <a:cubicBezTo>
                      <a:pt x="60" y="99"/>
                      <a:pt x="59" y="99"/>
                      <a:pt x="59" y="99"/>
                    </a:cubicBezTo>
                    <a:cubicBezTo>
                      <a:pt x="58" y="99"/>
                      <a:pt x="58" y="99"/>
                      <a:pt x="58" y="99"/>
                    </a:cubicBezTo>
                    <a:cubicBezTo>
                      <a:pt x="58" y="99"/>
                      <a:pt x="58" y="99"/>
                      <a:pt x="58" y="99"/>
                    </a:cubicBezTo>
                    <a:cubicBezTo>
                      <a:pt x="58" y="99"/>
                      <a:pt x="58" y="99"/>
                      <a:pt x="58" y="99"/>
                    </a:cubicBezTo>
                    <a:cubicBezTo>
                      <a:pt x="58" y="99"/>
                      <a:pt x="58" y="99"/>
                      <a:pt x="58" y="100"/>
                    </a:cubicBezTo>
                    <a:cubicBezTo>
                      <a:pt x="58" y="100"/>
                      <a:pt x="58" y="100"/>
                      <a:pt x="59" y="100"/>
                    </a:cubicBezTo>
                    <a:cubicBezTo>
                      <a:pt x="59" y="100"/>
                      <a:pt x="59" y="100"/>
                      <a:pt x="59" y="100"/>
                    </a:cubicBezTo>
                    <a:cubicBezTo>
                      <a:pt x="60" y="100"/>
                      <a:pt x="60" y="100"/>
                      <a:pt x="60" y="100"/>
                    </a:cubicBezTo>
                    <a:cubicBezTo>
                      <a:pt x="60" y="100"/>
                      <a:pt x="60" y="100"/>
                      <a:pt x="60" y="100"/>
                    </a:cubicBezTo>
                    <a:cubicBezTo>
                      <a:pt x="61" y="100"/>
                      <a:pt x="61" y="100"/>
                      <a:pt x="61" y="100"/>
                    </a:cubicBezTo>
                    <a:cubicBezTo>
                      <a:pt x="62" y="100"/>
                      <a:pt x="62" y="100"/>
                      <a:pt x="62" y="100"/>
                    </a:cubicBezTo>
                    <a:cubicBezTo>
                      <a:pt x="65" y="100"/>
                      <a:pt x="65" y="100"/>
                      <a:pt x="65" y="100"/>
                    </a:cubicBezTo>
                    <a:cubicBezTo>
                      <a:pt x="65" y="100"/>
                      <a:pt x="66" y="100"/>
                      <a:pt x="66" y="100"/>
                    </a:cubicBezTo>
                    <a:cubicBezTo>
                      <a:pt x="66" y="100"/>
                      <a:pt x="66" y="100"/>
                      <a:pt x="66" y="100"/>
                    </a:cubicBezTo>
                    <a:cubicBezTo>
                      <a:pt x="66" y="100"/>
                      <a:pt x="67" y="100"/>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2"/>
                      <a:pt x="68" y="102"/>
                      <a:pt x="68" y="102"/>
                    </a:cubicBezTo>
                    <a:cubicBezTo>
                      <a:pt x="68" y="102"/>
                      <a:pt x="68" y="102"/>
                      <a:pt x="68" y="102"/>
                    </a:cubicBezTo>
                    <a:cubicBezTo>
                      <a:pt x="68" y="102"/>
                      <a:pt x="68" y="102"/>
                      <a:pt x="69" y="102"/>
                    </a:cubicBezTo>
                    <a:cubicBezTo>
                      <a:pt x="69" y="102"/>
                      <a:pt x="69" y="102"/>
                      <a:pt x="70" y="102"/>
                    </a:cubicBezTo>
                    <a:cubicBezTo>
                      <a:pt x="70" y="102"/>
                      <a:pt x="70" y="102"/>
                      <a:pt x="70" y="103"/>
                    </a:cubicBezTo>
                    <a:cubicBezTo>
                      <a:pt x="70" y="103"/>
                      <a:pt x="71" y="103"/>
                      <a:pt x="71" y="103"/>
                    </a:cubicBezTo>
                    <a:cubicBezTo>
                      <a:pt x="72" y="103"/>
                      <a:pt x="72" y="103"/>
                      <a:pt x="72" y="103"/>
                    </a:cubicBezTo>
                    <a:cubicBezTo>
                      <a:pt x="72" y="103"/>
                      <a:pt x="72" y="103"/>
                      <a:pt x="72" y="103"/>
                    </a:cubicBezTo>
                    <a:cubicBezTo>
                      <a:pt x="72" y="103"/>
                      <a:pt x="73" y="103"/>
                      <a:pt x="73" y="103"/>
                    </a:cubicBezTo>
                    <a:cubicBezTo>
                      <a:pt x="74" y="103"/>
                      <a:pt x="75" y="103"/>
                      <a:pt x="75" y="103"/>
                    </a:cubicBezTo>
                    <a:cubicBezTo>
                      <a:pt x="75" y="103"/>
                      <a:pt x="75" y="104"/>
                      <a:pt x="76" y="104"/>
                    </a:cubicBezTo>
                    <a:cubicBezTo>
                      <a:pt x="76" y="104"/>
                      <a:pt x="76" y="104"/>
                      <a:pt x="76" y="104"/>
                    </a:cubicBezTo>
                    <a:cubicBezTo>
                      <a:pt x="77" y="104"/>
                      <a:pt x="77" y="104"/>
                      <a:pt x="77" y="104"/>
                    </a:cubicBezTo>
                    <a:cubicBezTo>
                      <a:pt x="77" y="104"/>
                      <a:pt x="77" y="104"/>
                      <a:pt x="77" y="104"/>
                    </a:cubicBezTo>
                    <a:cubicBezTo>
                      <a:pt x="78" y="104"/>
                      <a:pt x="78" y="104"/>
                      <a:pt x="78" y="104"/>
                    </a:cubicBezTo>
                    <a:cubicBezTo>
                      <a:pt x="78" y="104"/>
                      <a:pt x="78" y="104"/>
                      <a:pt x="78" y="104"/>
                    </a:cubicBezTo>
                    <a:cubicBezTo>
                      <a:pt x="79" y="104"/>
                      <a:pt x="79" y="104"/>
                      <a:pt x="79" y="104"/>
                    </a:cubicBezTo>
                    <a:cubicBezTo>
                      <a:pt x="79" y="104"/>
                      <a:pt x="79" y="104"/>
                      <a:pt x="79" y="104"/>
                    </a:cubicBezTo>
                    <a:cubicBezTo>
                      <a:pt x="79" y="104"/>
                      <a:pt x="79" y="104"/>
                      <a:pt x="80" y="104"/>
                    </a:cubicBezTo>
                    <a:cubicBezTo>
                      <a:pt x="80" y="104"/>
                      <a:pt x="80" y="105"/>
                      <a:pt x="80" y="105"/>
                    </a:cubicBezTo>
                    <a:cubicBezTo>
                      <a:pt x="80" y="105"/>
                      <a:pt x="80" y="105"/>
                      <a:pt x="81" y="106"/>
                    </a:cubicBezTo>
                    <a:cubicBezTo>
                      <a:pt x="82" y="106"/>
                      <a:pt x="82" y="106"/>
                      <a:pt x="82" y="106"/>
                    </a:cubicBezTo>
                    <a:cubicBezTo>
                      <a:pt x="82" y="106"/>
                      <a:pt x="82" y="106"/>
                      <a:pt x="82" y="106"/>
                    </a:cubicBezTo>
                    <a:cubicBezTo>
                      <a:pt x="82" y="106"/>
                      <a:pt x="82" y="106"/>
                      <a:pt x="82" y="106"/>
                    </a:cubicBezTo>
                    <a:cubicBezTo>
                      <a:pt x="82" y="106"/>
                      <a:pt x="83" y="107"/>
                      <a:pt x="83" y="107"/>
                    </a:cubicBezTo>
                    <a:cubicBezTo>
                      <a:pt x="83" y="107"/>
                      <a:pt x="84" y="107"/>
                      <a:pt x="85" y="107"/>
                    </a:cubicBezTo>
                    <a:cubicBezTo>
                      <a:pt x="85" y="107"/>
                      <a:pt x="85" y="107"/>
                      <a:pt x="86" y="107"/>
                    </a:cubicBezTo>
                    <a:cubicBezTo>
                      <a:pt x="86" y="107"/>
                      <a:pt x="86" y="107"/>
                      <a:pt x="86" y="107"/>
                    </a:cubicBezTo>
                    <a:cubicBezTo>
                      <a:pt x="87" y="107"/>
                      <a:pt x="87" y="107"/>
                      <a:pt x="87" y="107"/>
                    </a:cubicBezTo>
                    <a:cubicBezTo>
                      <a:pt x="87" y="108"/>
                      <a:pt x="87" y="108"/>
                      <a:pt x="87" y="108"/>
                    </a:cubicBezTo>
                    <a:cubicBezTo>
                      <a:pt x="87" y="108"/>
                      <a:pt x="87" y="108"/>
                      <a:pt x="87" y="108"/>
                    </a:cubicBezTo>
                    <a:cubicBezTo>
                      <a:pt x="87" y="108"/>
                      <a:pt x="87" y="108"/>
                      <a:pt x="87" y="108"/>
                    </a:cubicBezTo>
                    <a:cubicBezTo>
                      <a:pt x="87" y="108"/>
                      <a:pt x="87" y="108"/>
                      <a:pt x="87" y="108"/>
                    </a:cubicBezTo>
                    <a:cubicBezTo>
                      <a:pt x="88" y="108"/>
                      <a:pt x="88" y="108"/>
                      <a:pt x="88" y="108"/>
                    </a:cubicBezTo>
                    <a:cubicBezTo>
                      <a:pt x="88" y="112"/>
                      <a:pt x="88" y="112"/>
                      <a:pt x="88" y="112"/>
                    </a:cubicBezTo>
                    <a:cubicBezTo>
                      <a:pt x="87" y="112"/>
                      <a:pt x="87" y="112"/>
                      <a:pt x="87" y="112"/>
                    </a:cubicBezTo>
                    <a:cubicBezTo>
                      <a:pt x="87" y="112"/>
                      <a:pt x="87" y="112"/>
                      <a:pt x="87" y="112"/>
                    </a:cubicBezTo>
                    <a:cubicBezTo>
                      <a:pt x="87" y="112"/>
                      <a:pt x="87" y="112"/>
                      <a:pt x="87" y="112"/>
                    </a:cubicBezTo>
                    <a:cubicBezTo>
                      <a:pt x="87" y="112"/>
                      <a:pt x="87" y="112"/>
                      <a:pt x="87" y="112"/>
                    </a:cubicBezTo>
                    <a:cubicBezTo>
                      <a:pt x="87" y="113"/>
                      <a:pt x="87" y="114"/>
                      <a:pt x="87" y="114"/>
                    </a:cubicBezTo>
                    <a:cubicBezTo>
                      <a:pt x="87" y="114"/>
                      <a:pt x="87" y="114"/>
                      <a:pt x="87" y="114"/>
                    </a:cubicBezTo>
                    <a:cubicBezTo>
                      <a:pt x="88" y="114"/>
                      <a:pt x="88" y="114"/>
                      <a:pt x="88" y="114"/>
                    </a:cubicBezTo>
                    <a:cubicBezTo>
                      <a:pt x="88" y="115"/>
                      <a:pt x="88" y="115"/>
                      <a:pt x="88" y="115"/>
                    </a:cubicBezTo>
                    <a:cubicBezTo>
                      <a:pt x="88" y="115"/>
                      <a:pt x="88" y="115"/>
                      <a:pt x="88" y="115"/>
                    </a:cubicBezTo>
                    <a:cubicBezTo>
                      <a:pt x="88" y="115"/>
                      <a:pt x="88" y="116"/>
                      <a:pt x="87" y="116"/>
                    </a:cubicBezTo>
                    <a:cubicBezTo>
                      <a:pt x="87" y="116"/>
                      <a:pt x="87" y="116"/>
                      <a:pt x="87" y="116"/>
                    </a:cubicBezTo>
                    <a:cubicBezTo>
                      <a:pt x="86" y="117"/>
                      <a:pt x="85" y="118"/>
                      <a:pt x="85" y="119"/>
                    </a:cubicBezTo>
                    <a:cubicBezTo>
                      <a:pt x="85" y="119"/>
                      <a:pt x="84" y="119"/>
                      <a:pt x="84" y="119"/>
                    </a:cubicBezTo>
                    <a:cubicBezTo>
                      <a:pt x="84" y="120"/>
                      <a:pt x="84" y="120"/>
                      <a:pt x="83" y="120"/>
                    </a:cubicBezTo>
                    <a:cubicBezTo>
                      <a:pt x="83" y="120"/>
                      <a:pt x="83" y="120"/>
                      <a:pt x="83" y="120"/>
                    </a:cubicBezTo>
                    <a:cubicBezTo>
                      <a:pt x="83" y="120"/>
                      <a:pt x="83" y="120"/>
                      <a:pt x="83" y="120"/>
                    </a:cubicBezTo>
                    <a:cubicBezTo>
                      <a:pt x="83" y="120"/>
                      <a:pt x="83" y="120"/>
                      <a:pt x="83" y="120"/>
                    </a:cubicBezTo>
                    <a:cubicBezTo>
                      <a:pt x="83" y="120"/>
                      <a:pt x="83" y="120"/>
                      <a:pt x="83" y="120"/>
                    </a:cubicBezTo>
                    <a:cubicBezTo>
                      <a:pt x="83" y="121"/>
                      <a:pt x="83" y="121"/>
                      <a:pt x="83" y="121"/>
                    </a:cubicBezTo>
                    <a:cubicBezTo>
                      <a:pt x="83" y="121"/>
                      <a:pt x="83" y="121"/>
                      <a:pt x="83" y="121"/>
                    </a:cubicBezTo>
                    <a:cubicBezTo>
                      <a:pt x="83" y="121"/>
                      <a:pt x="83" y="121"/>
                      <a:pt x="82" y="121"/>
                    </a:cubicBezTo>
                    <a:cubicBezTo>
                      <a:pt x="82" y="121"/>
                      <a:pt x="82" y="121"/>
                      <a:pt x="82" y="121"/>
                    </a:cubicBezTo>
                    <a:cubicBezTo>
                      <a:pt x="82" y="122"/>
                      <a:pt x="82" y="122"/>
                      <a:pt x="82" y="122"/>
                    </a:cubicBezTo>
                    <a:cubicBezTo>
                      <a:pt x="82" y="122"/>
                      <a:pt x="82" y="123"/>
                      <a:pt x="81" y="123"/>
                    </a:cubicBezTo>
                    <a:cubicBezTo>
                      <a:pt x="81" y="123"/>
                      <a:pt x="81" y="123"/>
                      <a:pt x="81" y="123"/>
                    </a:cubicBezTo>
                    <a:cubicBezTo>
                      <a:pt x="81" y="123"/>
                      <a:pt x="81" y="123"/>
                      <a:pt x="81" y="123"/>
                    </a:cubicBezTo>
                    <a:cubicBezTo>
                      <a:pt x="80" y="123"/>
                      <a:pt x="80" y="123"/>
                      <a:pt x="80" y="123"/>
                    </a:cubicBezTo>
                    <a:cubicBezTo>
                      <a:pt x="80" y="123"/>
                      <a:pt x="80" y="123"/>
                      <a:pt x="80" y="123"/>
                    </a:cubicBezTo>
                    <a:cubicBezTo>
                      <a:pt x="80" y="123"/>
                      <a:pt x="80" y="123"/>
                      <a:pt x="80" y="123"/>
                    </a:cubicBezTo>
                    <a:cubicBezTo>
                      <a:pt x="80" y="123"/>
                      <a:pt x="79" y="124"/>
                      <a:pt x="80" y="124"/>
                    </a:cubicBezTo>
                    <a:cubicBezTo>
                      <a:pt x="80" y="124"/>
                      <a:pt x="80" y="124"/>
                      <a:pt x="80" y="124"/>
                    </a:cubicBezTo>
                    <a:cubicBezTo>
                      <a:pt x="80" y="124"/>
                      <a:pt x="80" y="124"/>
                      <a:pt x="80" y="124"/>
                    </a:cubicBezTo>
                    <a:cubicBezTo>
                      <a:pt x="80" y="125"/>
                      <a:pt x="80" y="125"/>
                      <a:pt x="80" y="125"/>
                    </a:cubicBezTo>
                    <a:cubicBezTo>
                      <a:pt x="80" y="128"/>
                      <a:pt x="80" y="128"/>
                      <a:pt x="80" y="128"/>
                    </a:cubicBezTo>
                    <a:cubicBezTo>
                      <a:pt x="80" y="129"/>
                      <a:pt x="80" y="129"/>
                      <a:pt x="80" y="130"/>
                    </a:cubicBezTo>
                    <a:cubicBezTo>
                      <a:pt x="80" y="131"/>
                      <a:pt x="80" y="132"/>
                      <a:pt x="81" y="133"/>
                    </a:cubicBezTo>
                    <a:cubicBezTo>
                      <a:pt x="81" y="134"/>
                      <a:pt x="80" y="135"/>
                      <a:pt x="79" y="135"/>
                    </a:cubicBezTo>
                    <a:cubicBezTo>
                      <a:pt x="79" y="135"/>
                      <a:pt x="78" y="135"/>
                      <a:pt x="78" y="135"/>
                    </a:cubicBezTo>
                    <a:cubicBezTo>
                      <a:pt x="78" y="136"/>
                      <a:pt x="78" y="136"/>
                      <a:pt x="77" y="137"/>
                    </a:cubicBezTo>
                    <a:cubicBezTo>
                      <a:pt x="77" y="137"/>
                      <a:pt x="77" y="137"/>
                      <a:pt x="77" y="138"/>
                    </a:cubicBezTo>
                    <a:cubicBezTo>
                      <a:pt x="77" y="138"/>
                      <a:pt x="76" y="138"/>
                      <a:pt x="76" y="138"/>
                    </a:cubicBezTo>
                    <a:cubicBezTo>
                      <a:pt x="76" y="138"/>
                      <a:pt x="76" y="138"/>
                      <a:pt x="76" y="138"/>
                    </a:cubicBezTo>
                    <a:cubicBezTo>
                      <a:pt x="76" y="138"/>
                      <a:pt x="75" y="138"/>
                      <a:pt x="75" y="138"/>
                    </a:cubicBezTo>
                    <a:cubicBezTo>
                      <a:pt x="75" y="138"/>
                      <a:pt x="75" y="139"/>
                      <a:pt x="75" y="139"/>
                    </a:cubicBezTo>
                    <a:cubicBezTo>
                      <a:pt x="75" y="139"/>
                      <a:pt x="74" y="139"/>
                      <a:pt x="74" y="139"/>
                    </a:cubicBezTo>
                    <a:cubicBezTo>
                      <a:pt x="74" y="139"/>
                      <a:pt x="74" y="139"/>
                      <a:pt x="73" y="139"/>
                    </a:cubicBezTo>
                    <a:cubicBezTo>
                      <a:pt x="73" y="139"/>
                      <a:pt x="73" y="139"/>
                      <a:pt x="73" y="139"/>
                    </a:cubicBezTo>
                    <a:cubicBezTo>
                      <a:pt x="73" y="139"/>
                      <a:pt x="73" y="140"/>
                      <a:pt x="73" y="140"/>
                    </a:cubicBezTo>
                    <a:cubicBezTo>
                      <a:pt x="73" y="140"/>
                      <a:pt x="73" y="140"/>
                      <a:pt x="73" y="141"/>
                    </a:cubicBezTo>
                    <a:cubicBezTo>
                      <a:pt x="73" y="141"/>
                      <a:pt x="73" y="141"/>
                      <a:pt x="73"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2"/>
                      <a:pt x="72" y="142"/>
                      <a:pt x="71" y="142"/>
                    </a:cubicBezTo>
                    <a:cubicBezTo>
                      <a:pt x="70" y="142"/>
                      <a:pt x="70" y="142"/>
                      <a:pt x="70" y="142"/>
                    </a:cubicBezTo>
                    <a:cubicBezTo>
                      <a:pt x="70" y="142"/>
                      <a:pt x="70" y="142"/>
                      <a:pt x="69" y="142"/>
                    </a:cubicBezTo>
                    <a:cubicBezTo>
                      <a:pt x="69" y="142"/>
                      <a:pt x="69" y="142"/>
                      <a:pt x="68" y="142"/>
                    </a:cubicBezTo>
                    <a:cubicBezTo>
                      <a:pt x="68" y="142"/>
                      <a:pt x="67" y="142"/>
                      <a:pt x="67" y="142"/>
                    </a:cubicBezTo>
                    <a:cubicBezTo>
                      <a:pt x="66" y="142"/>
                      <a:pt x="66" y="143"/>
                      <a:pt x="66" y="143"/>
                    </a:cubicBezTo>
                    <a:cubicBezTo>
                      <a:pt x="66" y="143"/>
                      <a:pt x="66" y="143"/>
                      <a:pt x="66" y="143"/>
                    </a:cubicBezTo>
                    <a:cubicBezTo>
                      <a:pt x="65" y="144"/>
                      <a:pt x="65" y="144"/>
                      <a:pt x="65" y="145"/>
                    </a:cubicBezTo>
                    <a:cubicBezTo>
                      <a:pt x="65" y="145"/>
                      <a:pt x="65" y="145"/>
                      <a:pt x="65" y="145"/>
                    </a:cubicBezTo>
                    <a:cubicBezTo>
                      <a:pt x="65" y="146"/>
                      <a:pt x="65" y="146"/>
                      <a:pt x="65" y="146"/>
                    </a:cubicBezTo>
                    <a:cubicBezTo>
                      <a:pt x="64" y="146"/>
                      <a:pt x="64" y="146"/>
                      <a:pt x="64" y="146"/>
                    </a:cubicBezTo>
                    <a:cubicBezTo>
                      <a:pt x="64" y="146"/>
                      <a:pt x="64" y="146"/>
                      <a:pt x="64" y="146"/>
                    </a:cubicBezTo>
                    <a:cubicBezTo>
                      <a:pt x="64" y="146"/>
                      <a:pt x="64" y="146"/>
                      <a:pt x="64" y="146"/>
                    </a:cubicBezTo>
                    <a:cubicBezTo>
                      <a:pt x="64" y="152"/>
                      <a:pt x="64" y="152"/>
                      <a:pt x="64" y="152"/>
                    </a:cubicBezTo>
                    <a:cubicBezTo>
                      <a:pt x="64" y="152"/>
                      <a:pt x="64" y="153"/>
                      <a:pt x="63" y="154"/>
                    </a:cubicBezTo>
                    <a:cubicBezTo>
                      <a:pt x="63" y="155"/>
                      <a:pt x="62" y="155"/>
                      <a:pt x="61" y="156"/>
                    </a:cubicBezTo>
                    <a:cubicBezTo>
                      <a:pt x="61" y="156"/>
                      <a:pt x="61" y="156"/>
                      <a:pt x="61" y="156"/>
                    </a:cubicBezTo>
                    <a:cubicBezTo>
                      <a:pt x="61" y="156"/>
                      <a:pt x="60" y="156"/>
                      <a:pt x="60" y="156"/>
                    </a:cubicBezTo>
                    <a:cubicBezTo>
                      <a:pt x="60" y="156"/>
                      <a:pt x="60" y="156"/>
                      <a:pt x="60" y="156"/>
                    </a:cubicBezTo>
                    <a:cubicBezTo>
                      <a:pt x="60" y="156"/>
                      <a:pt x="60" y="156"/>
                      <a:pt x="60" y="156"/>
                    </a:cubicBezTo>
                    <a:cubicBezTo>
                      <a:pt x="60" y="157"/>
                      <a:pt x="60" y="157"/>
                      <a:pt x="60" y="158"/>
                    </a:cubicBezTo>
                    <a:cubicBezTo>
                      <a:pt x="60" y="158"/>
                      <a:pt x="60" y="158"/>
                      <a:pt x="60" y="158"/>
                    </a:cubicBezTo>
                    <a:cubicBezTo>
                      <a:pt x="60" y="159"/>
                      <a:pt x="60" y="159"/>
                      <a:pt x="60" y="159"/>
                    </a:cubicBezTo>
                    <a:cubicBezTo>
                      <a:pt x="59" y="159"/>
                      <a:pt x="59" y="159"/>
                      <a:pt x="59" y="159"/>
                    </a:cubicBezTo>
                    <a:cubicBezTo>
                      <a:pt x="59" y="159"/>
                      <a:pt x="59" y="159"/>
                      <a:pt x="59" y="159"/>
                    </a:cubicBezTo>
                    <a:cubicBezTo>
                      <a:pt x="59" y="159"/>
                      <a:pt x="59" y="159"/>
                      <a:pt x="59" y="159"/>
                    </a:cubicBezTo>
                    <a:cubicBezTo>
                      <a:pt x="59" y="159"/>
                      <a:pt x="59" y="159"/>
                      <a:pt x="59" y="159"/>
                    </a:cubicBezTo>
                    <a:cubicBezTo>
                      <a:pt x="59" y="160"/>
                      <a:pt x="59" y="160"/>
                      <a:pt x="59" y="160"/>
                    </a:cubicBezTo>
                    <a:cubicBezTo>
                      <a:pt x="55" y="160"/>
                      <a:pt x="55" y="160"/>
                      <a:pt x="55" y="160"/>
                    </a:cubicBezTo>
                    <a:cubicBezTo>
                      <a:pt x="55" y="160"/>
                      <a:pt x="55" y="160"/>
                      <a:pt x="55" y="160"/>
                    </a:cubicBezTo>
                    <a:cubicBezTo>
                      <a:pt x="56" y="160"/>
                      <a:pt x="56" y="160"/>
                      <a:pt x="56" y="160"/>
                    </a:cubicBezTo>
                    <a:cubicBezTo>
                      <a:pt x="56" y="160"/>
                      <a:pt x="56" y="160"/>
                      <a:pt x="57" y="160"/>
                    </a:cubicBezTo>
                    <a:cubicBezTo>
                      <a:pt x="57" y="160"/>
                      <a:pt x="57" y="160"/>
                      <a:pt x="57" y="160"/>
                    </a:cubicBezTo>
                    <a:cubicBezTo>
                      <a:pt x="57" y="161"/>
                      <a:pt x="57" y="161"/>
                      <a:pt x="57" y="161"/>
                    </a:cubicBezTo>
                    <a:cubicBezTo>
                      <a:pt x="57" y="161"/>
                      <a:pt x="57" y="162"/>
                      <a:pt x="58" y="162"/>
                    </a:cubicBezTo>
                    <a:cubicBezTo>
                      <a:pt x="58" y="162"/>
                      <a:pt x="59" y="163"/>
                      <a:pt x="58" y="164"/>
                    </a:cubicBezTo>
                    <a:cubicBezTo>
                      <a:pt x="58" y="165"/>
                      <a:pt x="57" y="165"/>
                      <a:pt x="56" y="165"/>
                    </a:cubicBezTo>
                    <a:cubicBezTo>
                      <a:pt x="56" y="165"/>
                      <a:pt x="56" y="165"/>
                      <a:pt x="56" y="165"/>
                    </a:cubicBezTo>
                    <a:cubicBezTo>
                      <a:pt x="56" y="165"/>
                      <a:pt x="56" y="165"/>
                      <a:pt x="56" y="165"/>
                    </a:cubicBezTo>
                    <a:cubicBezTo>
                      <a:pt x="55" y="165"/>
                      <a:pt x="55" y="165"/>
                      <a:pt x="55" y="165"/>
                    </a:cubicBezTo>
                    <a:cubicBezTo>
                      <a:pt x="55" y="165"/>
                      <a:pt x="55" y="165"/>
                      <a:pt x="55" y="166"/>
                    </a:cubicBezTo>
                    <a:cubicBezTo>
                      <a:pt x="55" y="167"/>
                      <a:pt x="55" y="167"/>
                      <a:pt x="55" y="167"/>
                    </a:cubicBezTo>
                    <a:cubicBezTo>
                      <a:pt x="55" y="166"/>
                      <a:pt x="55" y="166"/>
                      <a:pt x="55" y="166"/>
                    </a:cubicBezTo>
                    <a:cubicBezTo>
                      <a:pt x="54" y="166"/>
                      <a:pt x="54" y="166"/>
                      <a:pt x="53" y="166"/>
                    </a:cubicBezTo>
                    <a:cubicBezTo>
                      <a:pt x="53" y="166"/>
                      <a:pt x="53" y="166"/>
                      <a:pt x="53" y="166"/>
                    </a:cubicBezTo>
                    <a:cubicBezTo>
                      <a:pt x="53" y="166"/>
                      <a:pt x="53" y="167"/>
                      <a:pt x="53" y="167"/>
                    </a:cubicBezTo>
                    <a:cubicBezTo>
                      <a:pt x="53" y="167"/>
                      <a:pt x="53" y="167"/>
                      <a:pt x="53" y="167"/>
                    </a:cubicBezTo>
                    <a:cubicBezTo>
                      <a:pt x="53" y="168"/>
                      <a:pt x="52" y="169"/>
                      <a:pt x="51" y="169"/>
                    </a:cubicBezTo>
                    <a:cubicBezTo>
                      <a:pt x="51" y="169"/>
                      <a:pt x="51" y="169"/>
                      <a:pt x="51" y="169"/>
                    </a:cubicBezTo>
                    <a:cubicBezTo>
                      <a:pt x="51" y="169"/>
                      <a:pt x="51" y="169"/>
                      <a:pt x="51" y="169"/>
                    </a:cubicBezTo>
                    <a:cubicBezTo>
                      <a:pt x="51" y="169"/>
                      <a:pt x="51" y="169"/>
                      <a:pt x="51" y="169"/>
                    </a:cubicBezTo>
                    <a:cubicBezTo>
                      <a:pt x="51" y="169"/>
                      <a:pt x="51" y="170"/>
                      <a:pt x="51" y="170"/>
                    </a:cubicBezTo>
                    <a:cubicBezTo>
                      <a:pt x="51" y="170"/>
                      <a:pt x="51" y="170"/>
                      <a:pt x="51" y="170"/>
                    </a:cubicBezTo>
                    <a:cubicBezTo>
                      <a:pt x="52" y="170"/>
                      <a:pt x="52" y="170"/>
                      <a:pt x="52" y="170"/>
                    </a:cubicBezTo>
                    <a:cubicBezTo>
                      <a:pt x="52" y="170"/>
                      <a:pt x="52" y="170"/>
                      <a:pt x="52" y="170"/>
                    </a:cubicBezTo>
                    <a:cubicBezTo>
                      <a:pt x="52" y="170"/>
                      <a:pt x="52" y="171"/>
                      <a:pt x="52" y="171"/>
                    </a:cubicBezTo>
                    <a:cubicBezTo>
                      <a:pt x="52" y="171"/>
                      <a:pt x="52" y="171"/>
                      <a:pt x="52" y="171"/>
                    </a:cubicBezTo>
                    <a:cubicBezTo>
                      <a:pt x="52" y="171"/>
                      <a:pt x="53" y="172"/>
                      <a:pt x="53" y="172"/>
                    </a:cubicBezTo>
                    <a:cubicBezTo>
                      <a:pt x="53" y="173"/>
                      <a:pt x="53" y="173"/>
                      <a:pt x="53" y="173"/>
                    </a:cubicBezTo>
                    <a:cubicBezTo>
                      <a:pt x="53" y="174"/>
                      <a:pt x="53" y="175"/>
                      <a:pt x="53" y="175"/>
                    </a:cubicBezTo>
                    <a:cubicBezTo>
                      <a:pt x="53" y="175"/>
                      <a:pt x="53" y="175"/>
                      <a:pt x="53" y="175"/>
                    </a:cubicBezTo>
                    <a:cubicBezTo>
                      <a:pt x="53" y="175"/>
                      <a:pt x="53" y="175"/>
                      <a:pt x="53" y="176"/>
                    </a:cubicBezTo>
                    <a:cubicBezTo>
                      <a:pt x="54" y="176"/>
                      <a:pt x="54" y="176"/>
                      <a:pt x="54" y="176"/>
                    </a:cubicBezTo>
                    <a:cubicBezTo>
                      <a:pt x="54" y="176"/>
                      <a:pt x="54" y="176"/>
                      <a:pt x="54" y="176"/>
                    </a:cubicBezTo>
                    <a:cubicBezTo>
                      <a:pt x="54" y="178"/>
                      <a:pt x="54" y="178"/>
                      <a:pt x="54" y="178"/>
                    </a:cubicBezTo>
                    <a:cubicBezTo>
                      <a:pt x="54" y="178"/>
                      <a:pt x="54" y="178"/>
                      <a:pt x="54" y="178"/>
                    </a:cubicBezTo>
                    <a:cubicBezTo>
                      <a:pt x="53" y="178"/>
                      <a:pt x="53" y="178"/>
                      <a:pt x="53" y="178"/>
                    </a:cubicBezTo>
                    <a:cubicBezTo>
                      <a:pt x="54" y="178"/>
                      <a:pt x="54" y="178"/>
                      <a:pt x="54" y="178"/>
                    </a:cubicBezTo>
                    <a:cubicBezTo>
                      <a:pt x="54" y="178"/>
                      <a:pt x="55" y="178"/>
                      <a:pt x="55" y="179"/>
                    </a:cubicBezTo>
                    <a:cubicBezTo>
                      <a:pt x="55" y="179"/>
                      <a:pt x="55" y="180"/>
                      <a:pt x="55" y="180"/>
                    </a:cubicBezTo>
                    <a:cubicBezTo>
                      <a:pt x="55" y="180"/>
                      <a:pt x="55" y="180"/>
                      <a:pt x="55" y="181"/>
                    </a:cubicBezTo>
                    <a:cubicBezTo>
                      <a:pt x="55" y="181"/>
                      <a:pt x="55" y="181"/>
                      <a:pt x="55" y="181"/>
                    </a:cubicBezTo>
                    <a:cubicBezTo>
                      <a:pt x="55" y="181"/>
                      <a:pt x="55" y="181"/>
                      <a:pt x="55" y="181"/>
                    </a:cubicBezTo>
                    <a:cubicBezTo>
                      <a:pt x="55" y="181"/>
                      <a:pt x="55" y="181"/>
                      <a:pt x="54" y="181"/>
                    </a:cubicBezTo>
                    <a:cubicBezTo>
                      <a:pt x="54" y="181"/>
                      <a:pt x="54" y="181"/>
                      <a:pt x="54" y="181"/>
                    </a:cubicBezTo>
                    <a:cubicBezTo>
                      <a:pt x="54" y="181"/>
                      <a:pt x="54" y="181"/>
                      <a:pt x="54" y="181"/>
                    </a:cubicBezTo>
                    <a:cubicBezTo>
                      <a:pt x="54" y="181"/>
                      <a:pt x="55" y="182"/>
                      <a:pt x="55" y="182"/>
                    </a:cubicBezTo>
                    <a:cubicBezTo>
                      <a:pt x="55" y="182"/>
                      <a:pt x="55" y="182"/>
                      <a:pt x="55" y="183"/>
                    </a:cubicBezTo>
                    <a:cubicBezTo>
                      <a:pt x="55" y="183"/>
                      <a:pt x="55" y="183"/>
                      <a:pt x="55" y="184"/>
                    </a:cubicBezTo>
                    <a:cubicBezTo>
                      <a:pt x="55" y="184"/>
                      <a:pt x="54" y="184"/>
                      <a:pt x="54"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3" name="Freeform 16"/>
              <p:cNvSpPr/>
              <p:nvPr/>
            </p:nvSpPr>
            <p:spPr bwMode="auto">
              <a:xfrm>
                <a:off x="4260" y="2053"/>
                <a:ext cx="40" cy="66"/>
              </a:xfrm>
              <a:custGeom>
                <a:avLst/>
                <a:gdLst>
                  <a:gd name="T0" fmla="*/ 2 w 9"/>
                  <a:gd name="T1" fmla="*/ 15 h 15"/>
                  <a:gd name="T2" fmla="*/ 1 w 9"/>
                  <a:gd name="T3" fmla="*/ 15 h 15"/>
                  <a:gd name="T4" fmla="*/ 0 w 9"/>
                  <a:gd name="T5" fmla="*/ 15 h 15"/>
                  <a:gd name="T6" fmla="*/ 1 w 9"/>
                  <a:gd name="T7" fmla="*/ 14 h 15"/>
                  <a:gd name="T8" fmla="*/ 1 w 9"/>
                  <a:gd name="T9" fmla="*/ 13 h 15"/>
                  <a:gd name="T10" fmla="*/ 1 w 9"/>
                  <a:gd name="T11" fmla="*/ 10 h 15"/>
                  <a:gd name="T12" fmla="*/ 1 w 9"/>
                  <a:gd name="T13" fmla="*/ 9 h 15"/>
                  <a:gd name="T14" fmla="*/ 1 w 9"/>
                  <a:gd name="T15" fmla="*/ 9 h 15"/>
                  <a:gd name="T16" fmla="*/ 2 w 9"/>
                  <a:gd name="T17" fmla="*/ 7 h 15"/>
                  <a:gd name="T18" fmla="*/ 2 w 9"/>
                  <a:gd name="T19" fmla="*/ 6 h 15"/>
                  <a:gd name="T20" fmla="*/ 2 w 9"/>
                  <a:gd name="T21" fmla="*/ 6 h 15"/>
                  <a:gd name="T22" fmla="*/ 3 w 9"/>
                  <a:gd name="T23" fmla="*/ 5 h 15"/>
                  <a:gd name="T24" fmla="*/ 3 w 9"/>
                  <a:gd name="T25" fmla="*/ 5 h 15"/>
                  <a:gd name="T26" fmla="*/ 3 w 9"/>
                  <a:gd name="T27" fmla="*/ 4 h 15"/>
                  <a:gd name="T28" fmla="*/ 4 w 9"/>
                  <a:gd name="T29" fmla="*/ 3 h 15"/>
                  <a:gd name="T30" fmla="*/ 5 w 9"/>
                  <a:gd name="T31" fmla="*/ 2 h 15"/>
                  <a:gd name="T32" fmla="*/ 6 w 9"/>
                  <a:gd name="T33" fmla="*/ 0 h 15"/>
                  <a:gd name="T34" fmla="*/ 7 w 9"/>
                  <a:gd name="T35" fmla="*/ 1 h 15"/>
                  <a:gd name="T36" fmla="*/ 7 w 9"/>
                  <a:gd name="T37" fmla="*/ 1 h 15"/>
                  <a:gd name="T38" fmla="*/ 8 w 9"/>
                  <a:gd name="T39" fmla="*/ 1 h 15"/>
                  <a:gd name="T40" fmla="*/ 8 w 9"/>
                  <a:gd name="T41" fmla="*/ 2 h 15"/>
                  <a:gd name="T42" fmla="*/ 6 w 9"/>
                  <a:gd name="T43" fmla="*/ 6 h 15"/>
                  <a:gd name="T44" fmla="*/ 6 w 9"/>
                  <a:gd name="T45" fmla="*/ 6 h 15"/>
                  <a:gd name="T46" fmla="*/ 5 w 9"/>
                  <a:gd name="T47" fmla="*/ 6 h 15"/>
                  <a:gd name="T48" fmla="*/ 6 w 9"/>
                  <a:gd name="T49" fmla="*/ 7 h 15"/>
                  <a:gd name="T50" fmla="*/ 6 w 9"/>
                  <a:gd name="T51" fmla="*/ 7 h 15"/>
                  <a:gd name="T52" fmla="*/ 5 w 9"/>
                  <a:gd name="T53" fmla="*/ 8 h 15"/>
                  <a:gd name="T54" fmla="*/ 5 w 9"/>
                  <a:gd name="T55" fmla="*/ 8 h 15"/>
                  <a:gd name="T56" fmla="*/ 5 w 9"/>
                  <a:gd name="T57" fmla="*/ 9 h 15"/>
                  <a:gd name="T58" fmla="*/ 5 w 9"/>
                  <a:gd name="T59" fmla="*/ 9 h 15"/>
                  <a:gd name="T60" fmla="*/ 5 w 9"/>
                  <a:gd name="T61" fmla="*/ 10 h 15"/>
                  <a:gd name="T62" fmla="*/ 5 w 9"/>
                  <a:gd name="T63" fmla="*/ 11 h 15"/>
                  <a:gd name="T64" fmla="*/ 4 w 9"/>
                  <a:gd name="T65" fmla="*/ 12 h 15"/>
                  <a:gd name="T66" fmla="*/ 4 w 9"/>
                  <a:gd name="T67" fmla="*/ 12 h 15"/>
                  <a:gd name="T68" fmla="*/ 4 w 9"/>
                  <a:gd name="T69" fmla="*/ 13 h 15"/>
                  <a:gd name="T70" fmla="*/ 2 w 9"/>
                  <a:gd name="T7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5">
                    <a:moveTo>
                      <a:pt x="2" y="15"/>
                    </a:moveTo>
                    <a:cubicBezTo>
                      <a:pt x="1" y="15"/>
                      <a:pt x="1" y="15"/>
                      <a:pt x="1" y="15"/>
                    </a:cubicBezTo>
                    <a:cubicBezTo>
                      <a:pt x="0" y="15"/>
                      <a:pt x="0" y="15"/>
                      <a:pt x="0" y="15"/>
                    </a:cubicBezTo>
                    <a:cubicBezTo>
                      <a:pt x="1" y="14"/>
                      <a:pt x="1" y="14"/>
                      <a:pt x="1" y="14"/>
                    </a:cubicBezTo>
                    <a:cubicBezTo>
                      <a:pt x="1" y="14"/>
                      <a:pt x="1" y="13"/>
                      <a:pt x="1" y="13"/>
                    </a:cubicBezTo>
                    <a:cubicBezTo>
                      <a:pt x="0" y="12"/>
                      <a:pt x="0" y="10"/>
                      <a:pt x="1" y="10"/>
                    </a:cubicBezTo>
                    <a:cubicBezTo>
                      <a:pt x="1" y="10"/>
                      <a:pt x="1" y="9"/>
                      <a:pt x="1" y="9"/>
                    </a:cubicBezTo>
                    <a:cubicBezTo>
                      <a:pt x="1" y="9"/>
                      <a:pt x="1" y="9"/>
                      <a:pt x="1" y="9"/>
                    </a:cubicBezTo>
                    <a:cubicBezTo>
                      <a:pt x="1" y="8"/>
                      <a:pt x="1" y="7"/>
                      <a:pt x="2" y="7"/>
                    </a:cubicBezTo>
                    <a:cubicBezTo>
                      <a:pt x="2" y="7"/>
                      <a:pt x="2" y="7"/>
                      <a:pt x="2" y="6"/>
                    </a:cubicBezTo>
                    <a:cubicBezTo>
                      <a:pt x="2" y="6"/>
                      <a:pt x="2" y="6"/>
                      <a:pt x="2" y="6"/>
                    </a:cubicBezTo>
                    <a:cubicBezTo>
                      <a:pt x="2" y="6"/>
                      <a:pt x="2" y="5"/>
                      <a:pt x="3" y="5"/>
                    </a:cubicBezTo>
                    <a:cubicBezTo>
                      <a:pt x="3" y="5"/>
                      <a:pt x="3" y="5"/>
                      <a:pt x="3" y="5"/>
                    </a:cubicBezTo>
                    <a:cubicBezTo>
                      <a:pt x="3" y="5"/>
                      <a:pt x="3" y="5"/>
                      <a:pt x="3" y="4"/>
                    </a:cubicBezTo>
                    <a:cubicBezTo>
                      <a:pt x="3" y="4"/>
                      <a:pt x="4" y="3"/>
                      <a:pt x="4" y="3"/>
                    </a:cubicBezTo>
                    <a:cubicBezTo>
                      <a:pt x="4" y="2"/>
                      <a:pt x="5" y="2"/>
                      <a:pt x="5" y="2"/>
                    </a:cubicBezTo>
                    <a:cubicBezTo>
                      <a:pt x="6" y="1"/>
                      <a:pt x="6" y="1"/>
                      <a:pt x="6" y="0"/>
                    </a:cubicBezTo>
                    <a:cubicBezTo>
                      <a:pt x="7" y="1"/>
                      <a:pt x="7" y="1"/>
                      <a:pt x="7" y="1"/>
                    </a:cubicBezTo>
                    <a:cubicBezTo>
                      <a:pt x="7" y="1"/>
                      <a:pt x="7" y="1"/>
                      <a:pt x="7" y="1"/>
                    </a:cubicBezTo>
                    <a:cubicBezTo>
                      <a:pt x="8" y="1"/>
                      <a:pt x="8" y="1"/>
                      <a:pt x="8" y="1"/>
                    </a:cubicBezTo>
                    <a:cubicBezTo>
                      <a:pt x="8" y="2"/>
                      <a:pt x="8" y="2"/>
                      <a:pt x="8" y="2"/>
                    </a:cubicBezTo>
                    <a:cubicBezTo>
                      <a:pt x="9" y="3"/>
                      <a:pt x="7" y="5"/>
                      <a:pt x="6" y="6"/>
                    </a:cubicBezTo>
                    <a:cubicBezTo>
                      <a:pt x="6" y="6"/>
                      <a:pt x="6" y="6"/>
                      <a:pt x="6" y="6"/>
                    </a:cubicBezTo>
                    <a:cubicBezTo>
                      <a:pt x="6" y="6"/>
                      <a:pt x="6" y="6"/>
                      <a:pt x="5" y="6"/>
                    </a:cubicBezTo>
                    <a:cubicBezTo>
                      <a:pt x="5" y="7"/>
                      <a:pt x="5" y="7"/>
                      <a:pt x="6" y="7"/>
                    </a:cubicBezTo>
                    <a:cubicBezTo>
                      <a:pt x="6" y="7"/>
                      <a:pt x="6" y="7"/>
                      <a:pt x="6" y="7"/>
                    </a:cubicBezTo>
                    <a:cubicBezTo>
                      <a:pt x="6" y="8"/>
                      <a:pt x="5" y="8"/>
                      <a:pt x="5" y="8"/>
                    </a:cubicBezTo>
                    <a:cubicBezTo>
                      <a:pt x="5" y="8"/>
                      <a:pt x="5" y="8"/>
                      <a:pt x="5" y="8"/>
                    </a:cubicBezTo>
                    <a:cubicBezTo>
                      <a:pt x="5" y="9"/>
                      <a:pt x="5" y="9"/>
                      <a:pt x="5" y="9"/>
                    </a:cubicBezTo>
                    <a:cubicBezTo>
                      <a:pt x="5" y="9"/>
                      <a:pt x="5" y="9"/>
                      <a:pt x="5" y="9"/>
                    </a:cubicBezTo>
                    <a:cubicBezTo>
                      <a:pt x="5" y="10"/>
                      <a:pt x="5" y="10"/>
                      <a:pt x="5" y="10"/>
                    </a:cubicBezTo>
                    <a:cubicBezTo>
                      <a:pt x="5" y="10"/>
                      <a:pt x="5" y="10"/>
                      <a:pt x="5" y="11"/>
                    </a:cubicBezTo>
                    <a:cubicBezTo>
                      <a:pt x="5" y="11"/>
                      <a:pt x="5" y="12"/>
                      <a:pt x="4" y="12"/>
                    </a:cubicBezTo>
                    <a:cubicBezTo>
                      <a:pt x="4" y="12"/>
                      <a:pt x="4" y="12"/>
                      <a:pt x="4" y="12"/>
                    </a:cubicBezTo>
                    <a:cubicBezTo>
                      <a:pt x="4" y="13"/>
                      <a:pt x="4" y="13"/>
                      <a:pt x="4" y="13"/>
                    </a:cubicBezTo>
                    <a:cubicBezTo>
                      <a:pt x="4" y="14"/>
                      <a:pt x="3" y="15"/>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4" name="Freeform 17"/>
              <p:cNvSpPr/>
              <p:nvPr/>
            </p:nvSpPr>
            <p:spPr bwMode="auto">
              <a:xfrm>
                <a:off x="4286" y="2053"/>
                <a:ext cx="9" cy="13"/>
              </a:xfrm>
              <a:custGeom>
                <a:avLst/>
                <a:gdLst>
                  <a:gd name="T0" fmla="*/ 1 w 2"/>
                  <a:gd name="T1" fmla="*/ 2 h 3"/>
                  <a:gd name="T2" fmla="*/ 0 w 2"/>
                  <a:gd name="T3" fmla="*/ 1 h 3"/>
                  <a:gd name="T4" fmla="*/ 1 w 2"/>
                  <a:gd name="T5" fmla="*/ 0 h 3"/>
                  <a:gd name="T6" fmla="*/ 2 w 2"/>
                  <a:gd name="T7" fmla="*/ 1 h 3"/>
                  <a:gd name="T8" fmla="*/ 2 w 2"/>
                  <a:gd name="T9" fmla="*/ 2 h 3"/>
                  <a:gd name="T10" fmla="*/ 1 w 2"/>
                  <a:gd name="T11" fmla="*/ 3 h 3"/>
                  <a:gd name="T12" fmla="*/ 1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2"/>
                    </a:moveTo>
                    <a:cubicBezTo>
                      <a:pt x="1" y="1"/>
                      <a:pt x="1" y="1"/>
                      <a:pt x="0" y="1"/>
                    </a:cubicBezTo>
                    <a:cubicBezTo>
                      <a:pt x="1" y="0"/>
                      <a:pt x="1" y="0"/>
                      <a:pt x="1" y="0"/>
                    </a:cubicBezTo>
                    <a:cubicBezTo>
                      <a:pt x="2" y="0"/>
                      <a:pt x="2" y="1"/>
                      <a:pt x="2" y="1"/>
                    </a:cubicBezTo>
                    <a:cubicBezTo>
                      <a:pt x="2" y="2"/>
                      <a:pt x="2" y="2"/>
                      <a:pt x="2" y="2"/>
                    </a:cubicBezTo>
                    <a:cubicBezTo>
                      <a:pt x="1" y="3"/>
                      <a:pt x="1" y="3"/>
                      <a:pt x="1" y="3"/>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5" name="Freeform 18"/>
              <p:cNvSpPr/>
              <p:nvPr/>
            </p:nvSpPr>
            <p:spPr bwMode="auto">
              <a:xfrm>
                <a:off x="3978" y="1498"/>
                <a:ext cx="13" cy="9"/>
              </a:xfrm>
              <a:custGeom>
                <a:avLst/>
                <a:gdLst>
                  <a:gd name="T0" fmla="*/ 3 w 3"/>
                  <a:gd name="T1" fmla="*/ 2 h 2"/>
                  <a:gd name="T2" fmla="*/ 3 w 3"/>
                  <a:gd name="T3" fmla="*/ 1 h 2"/>
                  <a:gd name="T4" fmla="*/ 2 w 3"/>
                  <a:gd name="T5" fmla="*/ 0 h 2"/>
                  <a:gd name="T6" fmla="*/ 1 w 3"/>
                  <a:gd name="T7" fmla="*/ 0 h 2"/>
                  <a:gd name="T8" fmla="*/ 1 w 3"/>
                  <a:gd name="T9" fmla="*/ 0 h 2"/>
                  <a:gd name="T10" fmla="*/ 1 w 3"/>
                  <a:gd name="T11" fmla="*/ 1 h 2"/>
                  <a:gd name="T12" fmla="*/ 1 w 3"/>
                  <a:gd name="T13" fmla="*/ 2 h 2"/>
                  <a:gd name="T14" fmla="*/ 1 w 3"/>
                  <a:gd name="T15" fmla="*/ 2 h 2"/>
                  <a:gd name="T16" fmla="*/ 3 w 3"/>
                  <a:gd name="T17" fmla="*/ 2 h 2"/>
                  <a:gd name="T18" fmla="*/ 3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2"/>
                    </a:moveTo>
                    <a:cubicBezTo>
                      <a:pt x="3" y="2"/>
                      <a:pt x="3" y="1"/>
                      <a:pt x="3" y="1"/>
                    </a:cubicBezTo>
                    <a:cubicBezTo>
                      <a:pt x="3" y="1"/>
                      <a:pt x="2" y="0"/>
                      <a:pt x="2" y="0"/>
                    </a:cubicBezTo>
                    <a:cubicBezTo>
                      <a:pt x="2" y="0"/>
                      <a:pt x="2" y="0"/>
                      <a:pt x="1" y="0"/>
                    </a:cubicBezTo>
                    <a:cubicBezTo>
                      <a:pt x="1" y="0"/>
                      <a:pt x="1" y="0"/>
                      <a:pt x="1" y="0"/>
                    </a:cubicBezTo>
                    <a:cubicBezTo>
                      <a:pt x="1" y="0"/>
                      <a:pt x="1" y="1"/>
                      <a:pt x="1" y="1"/>
                    </a:cubicBezTo>
                    <a:cubicBezTo>
                      <a:pt x="1" y="1"/>
                      <a:pt x="1" y="1"/>
                      <a:pt x="1" y="2"/>
                    </a:cubicBezTo>
                    <a:cubicBezTo>
                      <a:pt x="1" y="2"/>
                      <a:pt x="0" y="2"/>
                      <a:pt x="1" y="2"/>
                    </a:cubicBezTo>
                    <a:cubicBezTo>
                      <a:pt x="2" y="2"/>
                      <a:pt x="3" y="2"/>
                      <a:pt x="3" y="2"/>
                    </a:cubicBezTo>
                    <a:cubicBezTo>
                      <a:pt x="3" y="1"/>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6" name="Freeform 19"/>
              <p:cNvSpPr/>
              <p:nvPr/>
            </p:nvSpPr>
            <p:spPr bwMode="auto">
              <a:xfrm>
                <a:off x="3978" y="1507"/>
                <a:ext cx="35" cy="36"/>
              </a:xfrm>
              <a:custGeom>
                <a:avLst/>
                <a:gdLst>
                  <a:gd name="T0" fmla="*/ 2 w 8"/>
                  <a:gd name="T1" fmla="*/ 6 h 8"/>
                  <a:gd name="T2" fmla="*/ 2 w 8"/>
                  <a:gd name="T3" fmla="*/ 6 h 8"/>
                  <a:gd name="T4" fmla="*/ 3 w 8"/>
                  <a:gd name="T5" fmla="*/ 7 h 8"/>
                  <a:gd name="T6" fmla="*/ 6 w 8"/>
                  <a:gd name="T7" fmla="*/ 7 h 8"/>
                  <a:gd name="T8" fmla="*/ 6 w 8"/>
                  <a:gd name="T9" fmla="*/ 7 h 8"/>
                  <a:gd name="T10" fmla="*/ 7 w 8"/>
                  <a:gd name="T11" fmla="*/ 6 h 8"/>
                  <a:gd name="T12" fmla="*/ 8 w 8"/>
                  <a:gd name="T13" fmla="*/ 4 h 8"/>
                  <a:gd name="T14" fmla="*/ 7 w 8"/>
                  <a:gd name="T15" fmla="*/ 2 h 8"/>
                  <a:gd name="T16" fmla="*/ 8 w 8"/>
                  <a:gd name="T17" fmla="*/ 2 h 8"/>
                  <a:gd name="T18" fmla="*/ 8 w 8"/>
                  <a:gd name="T19" fmla="*/ 2 h 8"/>
                  <a:gd name="T20" fmla="*/ 8 w 8"/>
                  <a:gd name="T21" fmla="*/ 1 h 8"/>
                  <a:gd name="T22" fmla="*/ 8 w 8"/>
                  <a:gd name="T23" fmla="*/ 1 h 8"/>
                  <a:gd name="T24" fmla="*/ 7 w 8"/>
                  <a:gd name="T25" fmla="*/ 0 h 8"/>
                  <a:gd name="T26" fmla="*/ 5 w 8"/>
                  <a:gd name="T27" fmla="*/ 0 h 8"/>
                  <a:gd name="T28" fmla="*/ 4 w 8"/>
                  <a:gd name="T29" fmla="*/ 0 h 8"/>
                  <a:gd name="T30" fmla="*/ 4 w 8"/>
                  <a:gd name="T31" fmla="*/ 1 h 8"/>
                  <a:gd name="T32" fmla="*/ 4 w 8"/>
                  <a:gd name="T33" fmla="*/ 1 h 8"/>
                  <a:gd name="T34" fmla="*/ 2 w 8"/>
                  <a:gd name="T35" fmla="*/ 2 h 8"/>
                  <a:gd name="T36" fmla="*/ 2 w 8"/>
                  <a:gd name="T37" fmla="*/ 3 h 8"/>
                  <a:gd name="T38" fmla="*/ 1 w 8"/>
                  <a:gd name="T39" fmla="*/ 3 h 8"/>
                  <a:gd name="T40" fmla="*/ 1 w 8"/>
                  <a:gd name="T41" fmla="*/ 3 h 8"/>
                  <a:gd name="T42" fmla="*/ 1 w 8"/>
                  <a:gd name="T43" fmla="*/ 5 h 8"/>
                  <a:gd name="T44" fmla="*/ 2 w 8"/>
                  <a:gd name="T45" fmla="*/ 6 h 8"/>
                  <a:gd name="T46" fmla="*/ 2 w 8"/>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8">
                    <a:moveTo>
                      <a:pt x="2" y="6"/>
                    </a:moveTo>
                    <a:cubicBezTo>
                      <a:pt x="2" y="6"/>
                      <a:pt x="3" y="6"/>
                      <a:pt x="2" y="6"/>
                    </a:cubicBezTo>
                    <a:cubicBezTo>
                      <a:pt x="2" y="7"/>
                      <a:pt x="3" y="7"/>
                      <a:pt x="3" y="7"/>
                    </a:cubicBezTo>
                    <a:cubicBezTo>
                      <a:pt x="4" y="7"/>
                      <a:pt x="5" y="8"/>
                      <a:pt x="6" y="7"/>
                    </a:cubicBezTo>
                    <a:cubicBezTo>
                      <a:pt x="6" y="7"/>
                      <a:pt x="6" y="7"/>
                      <a:pt x="6" y="7"/>
                    </a:cubicBezTo>
                    <a:cubicBezTo>
                      <a:pt x="7" y="7"/>
                      <a:pt x="7" y="7"/>
                      <a:pt x="7" y="6"/>
                    </a:cubicBezTo>
                    <a:cubicBezTo>
                      <a:pt x="8" y="6"/>
                      <a:pt x="8" y="5"/>
                      <a:pt x="8" y="4"/>
                    </a:cubicBezTo>
                    <a:cubicBezTo>
                      <a:pt x="8" y="4"/>
                      <a:pt x="7" y="3"/>
                      <a:pt x="7" y="2"/>
                    </a:cubicBezTo>
                    <a:cubicBezTo>
                      <a:pt x="7" y="2"/>
                      <a:pt x="7" y="2"/>
                      <a:pt x="8" y="2"/>
                    </a:cubicBezTo>
                    <a:cubicBezTo>
                      <a:pt x="8" y="2"/>
                      <a:pt x="8" y="2"/>
                      <a:pt x="8" y="2"/>
                    </a:cubicBezTo>
                    <a:cubicBezTo>
                      <a:pt x="8" y="1"/>
                      <a:pt x="8" y="1"/>
                      <a:pt x="8" y="1"/>
                    </a:cubicBezTo>
                    <a:cubicBezTo>
                      <a:pt x="8" y="1"/>
                      <a:pt x="8" y="1"/>
                      <a:pt x="8" y="1"/>
                    </a:cubicBezTo>
                    <a:cubicBezTo>
                      <a:pt x="7" y="1"/>
                      <a:pt x="7" y="1"/>
                      <a:pt x="7" y="0"/>
                    </a:cubicBezTo>
                    <a:cubicBezTo>
                      <a:pt x="6" y="0"/>
                      <a:pt x="6" y="0"/>
                      <a:pt x="5" y="0"/>
                    </a:cubicBezTo>
                    <a:cubicBezTo>
                      <a:pt x="5" y="0"/>
                      <a:pt x="4" y="0"/>
                      <a:pt x="4" y="0"/>
                    </a:cubicBezTo>
                    <a:cubicBezTo>
                      <a:pt x="4" y="0"/>
                      <a:pt x="4" y="0"/>
                      <a:pt x="4" y="1"/>
                    </a:cubicBezTo>
                    <a:cubicBezTo>
                      <a:pt x="4" y="1"/>
                      <a:pt x="4" y="1"/>
                      <a:pt x="4" y="1"/>
                    </a:cubicBezTo>
                    <a:cubicBezTo>
                      <a:pt x="4" y="2"/>
                      <a:pt x="3" y="2"/>
                      <a:pt x="2" y="2"/>
                    </a:cubicBezTo>
                    <a:cubicBezTo>
                      <a:pt x="2" y="2"/>
                      <a:pt x="2" y="3"/>
                      <a:pt x="2" y="3"/>
                    </a:cubicBezTo>
                    <a:cubicBezTo>
                      <a:pt x="1" y="3"/>
                      <a:pt x="1" y="3"/>
                      <a:pt x="1" y="3"/>
                    </a:cubicBezTo>
                    <a:cubicBezTo>
                      <a:pt x="0" y="3"/>
                      <a:pt x="1" y="3"/>
                      <a:pt x="1" y="3"/>
                    </a:cubicBezTo>
                    <a:cubicBezTo>
                      <a:pt x="1" y="4"/>
                      <a:pt x="1" y="4"/>
                      <a:pt x="1" y="5"/>
                    </a:cubicBezTo>
                    <a:cubicBezTo>
                      <a:pt x="1" y="5"/>
                      <a:pt x="2" y="5"/>
                      <a:pt x="2" y="6"/>
                    </a:cubicBezTo>
                    <a:cubicBezTo>
                      <a:pt x="2" y="6"/>
                      <a:pt x="2"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7" name="Freeform 20"/>
              <p:cNvSpPr/>
              <p:nvPr/>
            </p:nvSpPr>
            <p:spPr bwMode="auto">
              <a:xfrm>
                <a:off x="4018" y="1512"/>
                <a:ext cx="22" cy="22"/>
              </a:xfrm>
              <a:custGeom>
                <a:avLst/>
                <a:gdLst>
                  <a:gd name="T0" fmla="*/ 2 w 5"/>
                  <a:gd name="T1" fmla="*/ 4 h 5"/>
                  <a:gd name="T2" fmla="*/ 3 w 5"/>
                  <a:gd name="T3" fmla="*/ 5 h 5"/>
                  <a:gd name="T4" fmla="*/ 4 w 5"/>
                  <a:gd name="T5" fmla="*/ 4 h 5"/>
                  <a:gd name="T6" fmla="*/ 5 w 5"/>
                  <a:gd name="T7" fmla="*/ 2 h 5"/>
                  <a:gd name="T8" fmla="*/ 4 w 5"/>
                  <a:gd name="T9" fmla="*/ 1 h 5"/>
                  <a:gd name="T10" fmla="*/ 0 w 5"/>
                  <a:gd name="T11" fmla="*/ 1 h 5"/>
                  <a:gd name="T12" fmla="*/ 0 w 5"/>
                  <a:gd name="T13" fmla="*/ 2 h 5"/>
                  <a:gd name="T14" fmla="*/ 1 w 5"/>
                  <a:gd name="T15" fmla="*/ 2 h 5"/>
                  <a:gd name="T16" fmla="*/ 2 w 5"/>
                  <a:gd name="T17" fmla="*/ 4 h 5"/>
                  <a:gd name="T18" fmla="*/ 2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4"/>
                    </a:moveTo>
                    <a:cubicBezTo>
                      <a:pt x="3" y="3"/>
                      <a:pt x="3" y="4"/>
                      <a:pt x="3" y="5"/>
                    </a:cubicBezTo>
                    <a:cubicBezTo>
                      <a:pt x="3" y="5"/>
                      <a:pt x="4" y="5"/>
                      <a:pt x="4" y="4"/>
                    </a:cubicBezTo>
                    <a:cubicBezTo>
                      <a:pt x="5" y="3"/>
                      <a:pt x="5" y="2"/>
                      <a:pt x="5" y="2"/>
                    </a:cubicBezTo>
                    <a:cubicBezTo>
                      <a:pt x="4" y="2"/>
                      <a:pt x="4" y="2"/>
                      <a:pt x="4" y="1"/>
                    </a:cubicBezTo>
                    <a:cubicBezTo>
                      <a:pt x="3" y="1"/>
                      <a:pt x="1" y="0"/>
                      <a:pt x="0" y="1"/>
                    </a:cubicBezTo>
                    <a:cubicBezTo>
                      <a:pt x="0" y="1"/>
                      <a:pt x="0" y="2"/>
                      <a:pt x="0" y="2"/>
                    </a:cubicBezTo>
                    <a:cubicBezTo>
                      <a:pt x="0" y="2"/>
                      <a:pt x="1" y="2"/>
                      <a:pt x="1" y="2"/>
                    </a:cubicBezTo>
                    <a:cubicBezTo>
                      <a:pt x="1" y="3"/>
                      <a:pt x="2" y="3"/>
                      <a:pt x="2" y="4"/>
                    </a:cubicBezTo>
                    <a:cubicBezTo>
                      <a:pt x="3" y="3"/>
                      <a:pt x="2"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8" name="Freeform 21"/>
              <p:cNvSpPr/>
              <p:nvPr/>
            </p:nvSpPr>
            <p:spPr bwMode="auto">
              <a:xfrm>
                <a:off x="4018" y="1534"/>
                <a:ext cx="22" cy="13"/>
              </a:xfrm>
              <a:custGeom>
                <a:avLst/>
                <a:gdLst>
                  <a:gd name="T0" fmla="*/ 2 w 5"/>
                  <a:gd name="T1" fmla="*/ 3 h 3"/>
                  <a:gd name="T2" fmla="*/ 4 w 5"/>
                  <a:gd name="T3" fmla="*/ 3 h 3"/>
                  <a:gd name="T4" fmla="*/ 4 w 5"/>
                  <a:gd name="T5" fmla="*/ 3 h 3"/>
                  <a:gd name="T6" fmla="*/ 5 w 5"/>
                  <a:gd name="T7" fmla="*/ 3 h 3"/>
                  <a:gd name="T8" fmla="*/ 5 w 5"/>
                  <a:gd name="T9" fmla="*/ 2 h 3"/>
                  <a:gd name="T10" fmla="*/ 4 w 5"/>
                  <a:gd name="T11" fmla="*/ 1 h 3"/>
                  <a:gd name="T12" fmla="*/ 3 w 5"/>
                  <a:gd name="T13" fmla="*/ 1 h 3"/>
                  <a:gd name="T14" fmla="*/ 3 w 5"/>
                  <a:gd name="T15" fmla="*/ 0 h 3"/>
                  <a:gd name="T16" fmla="*/ 2 w 5"/>
                  <a:gd name="T17" fmla="*/ 0 h 3"/>
                  <a:gd name="T18" fmla="*/ 1 w 5"/>
                  <a:gd name="T19" fmla="*/ 0 h 3"/>
                  <a:gd name="T20" fmla="*/ 0 w 5"/>
                  <a:gd name="T21" fmla="*/ 0 h 3"/>
                  <a:gd name="T22" fmla="*/ 0 w 5"/>
                  <a:gd name="T23" fmla="*/ 1 h 3"/>
                  <a:gd name="T24" fmla="*/ 0 w 5"/>
                  <a:gd name="T25" fmla="*/ 2 h 3"/>
                  <a:gd name="T26" fmla="*/ 0 w 5"/>
                  <a:gd name="T27" fmla="*/ 2 h 3"/>
                  <a:gd name="T28" fmla="*/ 1 w 5"/>
                  <a:gd name="T29" fmla="*/ 2 h 3"/>
                  <a:gd name="T30" fmla="*/ 2 w 5"/>
                  <a:gd name="T31" fmla="*/ 2 h 3"/>
                  <a:gd name="T32" fmla="*/ 2 w 5"/>
                  <a:gd name="T33" fmla="*/ 3 h 3"/>
                  <a:gd name="T34" fmla="*/ 2 w 5"/>
                  <a:gd name="T35" fmla="*/ 3 h 3"/>
                  <a:gd name="T36" fmla="*/ 2 w 5"/>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3">
                    <a:moveTo>
                      <a:pt x="2" y="3"/>
                    </a:moveTo>
                    <a:cubicBezTo>
                      <a:pt x="3" y="3"/>
                      <a:pt x="3" y="3"/>
                      <a:pt x="4" y="3"/>
                    </a:cubicBezTo>
                    <a:cubicBezTo>
                      <a:pt x="4" y="3"/>
                      <a:pt x="4" y="3"/>
                      <a:pt x="4" y="3"/>
                    </a:cubicBezTo>
                    <a:cubicBezTo>
                      <a:pt x="5" y="3"/>
                      <a:pt x="5" y="3"/>
                      <a:pt x="5" y="3"/>
                    </a:cubicBezTo>
                    <a:cubicBezTo>
                      <a:pt x="5" y="3"/>
                      <a:pt x="5" y="2"/>
                      <a:pt x="5" y="2"/>
                    </a:cubicBezTo>
                    <a:cubicBezTo>
                      <a:pt x="5" y="2"/>
                      <a:pt x="4" y="1"/>
                      <a:pt x="4" y="1"/>
                    </a:cubicBezTo>
                    <a:cubicBezTo>
                      <a:pt x="3" y="1"/>
                      <a:pt x="3" y="2"/>
                      <a:pt x="3" y="1"/>
                    </a:cubicBezTo>
                    <a:cubicBezTo>
                      <a:pt x="3" y="1"/>
                      <a:pt x="3" y="1"/>
                      <a:pt x="3" y="0"/>
                    </a:cubicBezTo>
                    <a:cubicBezTo>
                      <a:pt x="2" y="0"/>
                      <a:pt x="2" y="0"/>
                      <a:pt x="2" y="0"/>
                    </a:cubicBezTo>
                    <a:cubicBezTo>
                      <a:pt x="1" y="0"/>
                      <a:pt x="1" y="0"/>
                      <a:pt x="1" y="0"/>
                    </a:cubicBezTo>
                    <a:cubicBezTo>
                      <a:pt x="0" y="0"/>
                      <a:pt x="0" y="0"/>
                      <a:pt x="0" y="0"/>
                    </a:cubicBezTo>
                    <a:cubicBezTo>
                      <a:pt x="0" y="0"/>
                      <a:pt x="0" y="1"/>
                      <a:pt x="0" y="1"/>
                    </a:cubicBezTo>
                    <a:cubicBezTo>
                      <a:pt x="0" y="1"/>
                      <a:pt x="0" y="2"/>
                      <a:pt x="0" y="2"/>
                    </a:cubicBezTo>
                    <a:cubicBezTo>
                      <a:pt x="0" y="2"/>
                      <a:pt x="0" y="2"/>
                      <a:pt x="0" y="2"/>
                    </a:cubicBezTo>
                    <a:cubicBezTo>
                      <a:pt x="0" y="2"/>
                      <a:pt x="0" y="2"/>
                      <a:pt x="1" y="2"/>
                    </a:cubicBezTo>
                    <a:cubicBezTo>
                      <a:pt x="1" y="2"/>
                      <a:pt x="1" y="2"/>
                      <a:pt x="2" y="2"/>
                    </a:cubicBezTo>
                    <a:cubicBezTo>
                      <a:pt x="2" y="2"/>
                      <a:pt x="2" y="2"/>
                      <a:pt x="2" y="3"/>
                    </a:cubicBezTo>
                    <a:cubicBezTo>
                      <a:pt x="2" y="3"/>
                      <a:pt x="2"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9" name="Freeform 22"/>
              <p:cNvSpPr/>
              <p:nvPr/>
            </p:nvSpPr>
            <p:spPr bwMode="auto">
              <a:xfrm>
                <a:off x="3784" y="1468"/>
                <a:ext cx="93" cy="66"/>
              </a:xfrm>
              <a:custGeom>
                <a:avLst/>
                <a:gdLst>
                  <a:gd name="T0" fmla="*/ 1 w 21"/>
                  <a:gd name="T1" fmla="*/ 2 h 15"/>
                  <a:gd name="T2" fmla="*/ 1 w 21"/>
                  <a:gd name="T3" fmla="*/ 2 h 15"/>
                  <a:gd name="T4" fmla="*/ 1 w 21"/>
                  <a:gd name="T5" fmla="*/ 3 h 15"/>
                  <a:gd name="T6" fmla="*/ 2 w 21"/>
                  <a:gd name="T7" fmla="*/ 3 h 15"/>
                  <a:gd name="T8" fmla="*/ 3 w 21"/>
                  <a:gd name="T9" fmla="*/ 5 h 15"/>
                  <a:gd name="T10" fmla="*/ 3 w 21"/>
                  <a:gd name="T11" fmla="*/ 8 h 15"/>
                  <a:gd name="T12" fmla="*/ 2 w 21"/>
                  <a:gd name="T13" fmla="*/ 8 h 15"/>
                  <a:gd name="T14" fmla="*/ 2 w 21"/>
                  <a:gd name="T15" fmla="*/ 8 h 15"/>
                  <a:gd name="T16" fmla="*/ 1 w 21"/>
                  <a:gd name="T17" fmla="*/ 9 h 15"/>
                  <a:gd name="T18" fmla="*/ 0 w 21"/>
                  <a:gd name="T19" fmla="*/ 10 h 15"/>
                  <a:gd name="T20" fmla="*/ 0 w 21"/>
                  <a:gd name="T21" fmla="*/ 11 h 15"/>
                  <a:gd name="T22" fmla="*/ 0 w 21"/>
                  <a:gd name="T23" fmla="*/ 12 h 15"/>
                  <a:gd name="T24" fmla="*/ 1 w 21"/>
                  <a:gd name="T25" fmla="*/ 13 h 15"/>
                  <a:gd name="T26" fmla="*/ 3 w 21"/>
                  <a:gd name="T27" fmla="*/ 15 h 15"/>
                  <a:gd name="T28" fmla="*/ 6 w 21"/>
                  <a:gd name="T29" fmla="*/ 15 h 15"/>
                  <a:gd name="T30" fmla="*/ 7 w 21"/>
                  <a:gd name="T31" fmla="*/ 14 h 15"/>
                  <a:gd name="T32" fmla="*/ 8 w 21"/>
                  <a:gd name="T33" fmla="*/ 12 h 15"/>
                  <a:gd name="T34" fmla="*/ 8 w 21"/>
                  <a:gd name="T35" fmla="*/ 12 h 15"/>
                  <a:gd name="T36" fmla="*/ 8 w 21"/>
                  <a:gd name="T37" fmla="*/ 12 h 15"/>
                  <a:gd name="T38" fmla="*/ 8 w 21"/>
                  <a:gd name="T39" fmla="*/ 11 h 15"/>
                  <a:gd name="T40" fmla="*/ 10 w 21"/>
                  <a:gd name="T41" fmla="*/ 11 h 15"/>
                  <a:gd name="T42" fmla="*/ 12 w 21"/>
                  <a:gd name="T43" fmla="*/ 11 h 15"/>
                  <a:gd name="T44" fmla="*/ 12 w 21"/>
                  <a:gd name="T45" fmla="*/ 10 h 15"/>
                  <a:gd name="T46" fmla="*/ 13 w 21"/>
                  <a:gd name="T47" fmla="*/ 10 h 15"/>
                  <a:gd name="T48" fmla="*/ 13 w 21"/>
                  <a:gd name="T49" fmla="*/ 10 h 15"/>
                  <a:gd name="T50" fmla="*/ 14 w 21"/>
                  <a:gd name="T51" fmla="*/ 10 h 15"/>
                  <a:gd name="T52" fmla="*/ 15 w 21"/>
                  <a:gd name="T53" fmla="*/ 8 h 15"/>
                  <a:gd name="T54" fmla="*/ 16 w 21"/>
                  <a:gd name="T55" fmla="*/ 8 h 15"/>
                  <a:gd name="T56" fmla="*/ 17 w 21"/>
                  <a:gd name="T57" fmla="*/ 8 h 15"/>
                  <a:gd name="T58" fmla="*/ 18 w 21"/>
                  <a:gd name="T59" fmla="*/ 8 h 15"/>
                  <a:gd name="T60" fmla="*/ 18 w 21"/>
                  <a:gd name="T61" fmla="*/ 7 h 15"/>
                  <a:gd name="T62" fmla="*/ 19 w 21"/>
                  <a:gd name="T63" fmla="*/ 7 h 15"/>
                  <a:gd name="T64" fmla="*/ 19 w 21"/>
                  <a:gd name="T65" fmla="*/ 6 h 15"/>
                  <a:gd name="T66" fmla="*/ 19 w 21"/>
                  <a:gd name="T67" fmla="*/ 4 h 15"/>
                  <a:gd name="T68" fmla="*/ 20 w 21"/>
                  <a:gd name="T69" fmla="*/ 3 h 15"/>
                  <a:gd name="T70" fmla="*/ 20 w 21"/>
                  <a:gd name="T71" fmla="*/ 3 h 15"/>
                  <a:gd name="T72" fmla="*/ 20 w 21"/>
                  <a:gd name="T73" fmla="*/ 2 h 15"/>
                  <a:gd name="T74" fmla="*/ 20 w 21"/>
                  <a:gd name="T75" fmla="*/ 1 h 15"/>
                  <a:gd name="T76" fmla="*/ 20 w 21"/>
                  <a:gd name="T77" fmla="*/ 1 h 15"/>
                  <a:gd name="T78" fmla="*/ 19 w 21"/>
                  <a:gd name="T79" fmla="*/ 1 h 15"/>
                  <a:gd name="T80" fmla="*/ 17 w 21"/>
                  <a:gd name="T81" fmla="*/ 0 h 15"/>
                  <a:gd name="T82" fmla="*/ 1 w 21"/>
                  <a:gd name="T83" fmla="*/ 2 h 15"/>
                  <a:gd name="T84" fmla="*/ 1 w 21"/>
                  <a:gd name="T8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15">
                    <a:moveTo>
                      <a:pt x="1" y="2"/>
                    </a:moveTo>
                    <a:cubicBezTo>
                      <a:pt x="1" y="2"/>
                      <a:pt x="1" y="2"/>
                      <a:pt x="1" y="2"/>
                    </a:cubicBezTo>
                    <a:cubicBezTo>
                      <a:pt x="1" y="3"/>
                      <a:pt x="1" y="2"/>
                      <a:pt x="1" y="3"/>
                    </a:cubicBezTo>
                    <a:cubicBezTo>
                      <a:pt x="1" y="3"/>
                      <a:pt x="2" y="3"/>
                      <a:pt x="2" y="3"/>
                    </a:cubicBezTo>
                    <a:cubicBezTo>
                      <a:pt x="3" y="4"/>
                      <a:pt x="3" y="4"/>
                      <a:pt x="3" y="5"/>
                    </a:cubicBezTo>
                    <a:cubicBezTo>
                      <a:pt x="3" y="6"/>
                      <a:pt x="3" y="7"/>
                      <a:pt x="3" y="8"/>
                    </a:cubicBezTo>
                    <a:cubicBezTo>
                      <a:pt x="3" y="8"/>
                      <a:pt x="2" y="8"/>
                      <a:pt x="2" y="8"/>
                    </a:cubicBezTo>
                    <a:cubicBezTo>
                      <a:pt x="2" y="8"/>
                      <a:pt x="2" y="8"/>
                      <a:pt x="2" y="8"/>
                    </a:cubicBezTo>
                    <a:cubicBezTo>
                      <a:pt x="2" y="8"/>
                      <a:pt x="2" y="9"/>
                      <a:pt x="1" y="9"/>
                    </a:cubicBezTo>
                    <a:cubicBezTo>
                      <a:pt x="1" y="9"/>
                      <a:pt x="1" y="10"/>
                      <a:pt x="0" y="10"/>
                    </a:cubicBezTo>
                    <a:cubicBezTo>
                      <a:pt x="0" y="10"/>
                      <a:pt x="0" y="11"/>
                      <a:pt x="0" y="11"/>
                    </a:cubicBezTo>
                    <a:cubicBezTo>
                      <a:pt x="0" y="12"/>
                      <a:pt x="0" y="12"/>
                      <a:pt x="0" y="12"/>
                    </a:cubicBezTo>
                    <a:cubicBezTo>
                      <a:pt x="0" y="12"/>
                      <a:pt x="1" y="12"/>
                      <a:pt x="1" y="13"/>
                    </a:cubicBezTo>
                    <a:cubicBezTo>
                      <a:pt x="1" y="13"/>
                      <a:pt x="2" y="14"/>
                      <a:pt x="3" y="15"/>
                    </a:cubicBezTo>
                    <a:cubicBezTo>
                      <a:pt x="4" y="15"/>
                      <a:pt x="5" y="15"/>
                      <a:pt x="6" y="15"/>
                    </a:cubicBezTo>
                    <a:cubicBezTo>
                      <a:pt x="6" y="15"/>
                      <a:pt x="7" y="15"/>
                      <a:pt x="7" y="14"/>
                    </a:cubicBezTo>
                    <a:cubicBezTo>
                      <a:pt x="7" y="13"/>
                      <a:pt x="7" y="13"/>
                      <a:pt x="8" y="12"/>
                    </a:cubicBezTo>
                    <a:cubicBezTo>
                      <a:pt x="8" y="12"/>
                      <a:pt x="8" y="12"/>
                      <a:pt x="8" y="12"/>
                    </a:cubicBezTo>
                    <a:cubicBezTo>
                      <a:pt x="8" y="12"/>
                      <a:pt x="8" y="12"/>
                      <a:pt x="8" y="12"/>
                    </a:cubicBezTo>
                    <a:cubicBezTo>
                      <a:pt x="8" y="12"/>
                      <a:pt x="8" y="11"/>
                      <a:pt x="8" y="11"/>
                    </a:cubicBezTo>
                    <a:cubicBezTo>
                      <a:pt x="9" y="11"/>
                      <a:pt x="10" y="11"/>
                      <a:pt x="10" y="11"/>
                    </a:cubicBezTo>
                    <a:cubicBezTo>
                      <a:pt x="11" y="11"/>
                      <a:pt x="11" y="11"/>
                      <a:pt x="12" y="11"/>
                    </a:cubicBezTo>
                    <a:cubicBezTo>
                      <a:pt x="12" y="11"/>
                      <a:pt x="12" y="11"/>
                      <a:pt x="12" y="10"/>
                    </a:cubicBezTo>
                    <a:cubicBezTo>
                      <a:pt x="12" y="10"/>
                      <a:pt x="13" y="10"/>
                      <a:pt x="13" y="10"/>
                    </a:cubicBezTo>
                    <a:cubicBezTo>
                      <a:pt x="13" y="10"/>
                      <a:pt x="13" y="10"/>
                      <a:pt x="13" y="10"/>
                    </a:cubicBezTo>
                    <a:cubicBezTo>
                      <a:pt x="14" y="10"/>
                      <a:pt x="14" y="10"/>
                      <a:pt x="14" y="10"/>
                    </a:cubicBezTo>
                    <a:cubicBezTo>
                      <a:pt x="14" y="9"/>
                      <a:pt x="15" y="8"/>
                      <a:pt x="15" y="8"/>
                    </a:cubicBezTo>
                    <a:cubicBezTo>
                      <a:pt x="16" y="8"/>
                      <a:pt x="16" y="8"/>
                      <a:pt x="16" y="8"/>
                    </a:cubicBezTo>
                    <a:cubicBezTo>
                      <a:pt x="17" y="8"/>
                      <a:pt x="17" y="8"/>
                      <a:pt x="17" y="8"/>
                    </a:cubicBezTo>
                    <a:cubicBezTo>
                      <a:pt x="18" y="8"/>
                      <a:pt x="18" y="8"/>
                      <a:pt x="18" y="8"/>
                    </a:cubicBezTo>
                    <a:cubicBezTo>
                      <a:pt x="18" y="7"/>
                      <a:pt x="18" y="7"/>
                      <a:pt x="18" y="7"/>
                    </a:cubicBezTo>
                    <a:cubicBezTo>
                      <a:pt x="19" y="7"/>
                      <a:pt x="19" y="7"/>
                      <a:pt x="19" y="7"/>
                    </a:cubicBezTo>
                    <a:cubicBezTo>
                      <a:pt x="19" y="6"/>
                      <a:pt x="19" y="6"/>
                      <a:pt x="19" y="6"/>
                    </a:cubicBezTo>
                    <a:cubicBezTo>
                      <a:pt x="18" y="5"/>
                      <a:pt x="18" y="4"/>
                      <a:pt x="19" y="4"/>
                    </a:cubicBezTo>
                    <a:cubicBezTo>
                      <a:pt x="19" y="4"/>
                      <a:pt x="19" y="3"/>
                      <a:pt x="20" y="3"/>
                    </a:cubicBezTo>
                    <a:cubicBezTo>
                      <a:pt x="20" y="3"/>
                      <a:pt x="20" y="3"/>
                      <a:pt x="20" y="3"/>
                    </a:cubicBezTo>
                    <a:cubicBezTo>
                      <a:pt x="21" y="2"/>
                      <a:pt x="20" y="2"/>
                      <a:pt x="20" y="2"/>
                    </a:cubicBezTo>
                    <a:cubicBezTo>
                      <a:pt x="20" y="1"/>
                      <a:pt x="20" y="1"/>
                      <a:pt x="20" y="1"/>
                    </a:cubicBezTo>
                    <a:cubicBezTo>
                      <a:pt x="20" y="1"/>
                      <a:pt x="21" y="1"/>
                      <a:pt x="20" y="1"/>
                    </a:cubicBezTo>
                    <a:cubicBezTo>
                      <a:pt x="20" y="1"/>
                      <a:pt x="19" y="1"/>
                      <a:pt x="19" y="1"/>
                    </a:cubicBezTo>
                    <a:cubicBezTo>
                      <a:pt x="18" y="0"/>
                      <a:pt x="17" y="0"/>
                      <a:pt x="17" y="0"/>
                    </a:cubicBezTo>
                    <a:cubicBezTo>
                      <a:pt x="11" y="0"/>
                      <a:pt x="6" y="1"/>
                      <a:pt x="1" y="2"/>
                    </a:cubicBezTo>
                    <a:cubicBezTo>
                      <a:pt x="1" y="2"/>
                      <a:pt x="8"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0" name="Freeform 23"/>
              <p:cNvSpPr/>
              <p:nvPr/>
            </p:nvSpPr>
            <p:spPr bwMode="auto">
              <a:xfrm>
                <a:off x="3947" y="1507"/>
                <a:ext cx="357" cy="691"/>
              </a:xfrm>
              <a:custGeom>
                <a:avLst/>
                <a:gdLst>
                  <a:gd name="T0" fmla="*/ 75 w 81"/>
                  <a:gd name="T1" fmla="*/ 71 h 157"/>
                  <a:gd name="T2" fmla="*/ 71 w 81"/>
                  <a:gd name="T3" fmla="*/ 62 h 157"/>
                  <a:gd name="T4" fmla="*/ 63 w 81"/>
                  <a:gd name="T5" fmla="*/ 51 h 157"/>
                  <a:gd name="T6" fmla="*/ 64 w 81"/>
                  <a:gd name="T7" fmla="*/ 47 h 157"/>
                  <a:gd name="T8" fmla="*/ 70 w 81"/>
                  <a:gd name="T9" fmla="*/ 54 h 157"/>
                  <a:gd name="T10" fmla="*/ 73 w 81"/>
                  <a:gd name="T11" fmla="*/ 61 h 157"/>
                  <a:gd name="T12" fmla="*/ 76 w 81"/>
                  <a:gd name="T13" fmla="*/ 68 h 157"/>
                  <a:gd name="T14" fmla="*/ 76 w 81"/>
                  <a:gd name="T15" fmla="*/ 54 h 157"/>
                  <a:gd name="T16" fmla="*/ 73 w 81"/>
                  <a:gd name="T17" fmla="*/ 47 h 157"/>
                  <a:gd name="T18" fmla="*/ 70 w 81"/>
                  <a:gd name="T19" fmla="*/ 43 h 157"/>
                  <a:gd name="T20" fmla="*/ 66 w 81"/>
                  <a:gd name="T21" fmla="*/ 36 h 157"/>
                  <a:gd name="T22" fmla="*/ 60 w 81"/>
                  <a:gd name="T23" fmla="*/ 29 h 157"/>
                  <a:gd name="T24" fmla="*/ 45 w 81"/>
                  <a:gd name="T25" fmla="*/ 15 h 157"/>
                  <a:gd name="T26" fmla="*/ 37 w 81"/>
                  <a:gd name="T27" fmla="*/ 9 h 157"/>
                  <a:gd name="T28" fmla="*/ 23 w 81"/>
                  <a:gd name="T29" fmla="*/ 1 h 157"/>
                  <a:gd name="T30" fmla="*/ 24 w 81"/>
                  <a:gd name="T31" fmla="*/ 7 h 157"/>
                  <a:gd name="T32" fmla="*/ 22 w 81"/>
                  <a:gd name="T33" fmla="*/ 11 h 157"/>
                  <a:gd name="T34" fmla="*/ 15 w 81"/>
                  <a:gd name="T35" fmla="*/ 15 h 157"/>
                  <a:gd name="T36" fmla="*/ 25 w 81"/>
                  <a:gd name="T37" fmla="*/ 25 h 157"/>
                  <a:gd name="T38" fmla="*/ 31 w 81"/>
                  <a:gd name="T39" fmla="*/ 27 h 157"/>
                  <a:gd name="T40" fmla="*/ 38 w 81"/>
                  <a:gd name="T41" fmla="*/ 33 h 157"/>
                  <a:gd name="T42" fmla="*/ 29 w 81"/>
                  <a:gd name="T43" fmla="*/ 22 h 157"/>
                  <a:gd name="T44" fmla="*/ 35 w 81"/>
                  <a:gd name="T45" fmla="*/ 24 h 157"/>
                  <a:gd name="T46" fmla="*/ 43 w 81"/>
                  <a:gd name="T47" fmla="*/ 30 h 157"/>
                  <a:gd name="T48" fmla="*/ 42 w 81"/>
                  <a:gd name="T49" fmla="*/ 22 h 157"/>
                  <a:gd name="T50" fmla="*/ 49 w 81"/>
                  <a:gd name="T51" fmla="*/ 23 h 157"/>
                  <a:gd name="T52" fmla="*/ 50 w 81"/>
                  <a:gd name="T53" fmla="*/ 27 h 157"/>
                  <a:gd name="T54" fmla="*/ 51 w 81"/>
                  <a:gd name="T55" fmla="*/ 33 h 157"/>
                  <a:gd name="T56" fmla="*/ 57 w 81"/>
                  <a:gd name="T57" fmla="*/ 37 h 157"/>
                  <a:gd name="T58" fmla="*/ 53 w 81"/>
                  <a:gd name="T59" fmla="*/ 42 h 157"/>
                  <a:gd name="T60" fmla="*/ 40 w 81"/>
                  <a:gd name="T61" fmla="*/ 39 h 157"/>
                  <a:gd name="T62" fmla="*/ 35 w 81"/>
                  <a:gd name="T63" fmla="*/ 34 h 157"/>
                  <a:gd name="T64" fmla="*/ 17 w 81"/>
                  <a:gd name="T65" fmla="*/ 35 h 157"/>
                  <a:gd name="T66" fmla="*/ 11 w 81"/>
                  <a:gd name="T67" fmla="*/ 41 h 157"/>
                  <a:gd name="T68" fmla="*/ 5 w 81"/>
                  <a:gd name="T69" fmla="*/ 47 h 157"/>
                  <a:gd name="T70" fmla="*/ 1 w 81"/>
                  <a:gd name="T71" fmla="*/ 57 h 157"/>
                  <a:gd name="T72" fmla="*/ 3 w 81"/>
                  <a:gd name="T73" fmla="*/ 63 h 157"/>
                  <a:gd name="T74" fmla="*/ 3 w 81"/>
                  <a:gd name="T75" fmla="*/ 72 h 157"/>
                  <a:gd name="T76" fmla="*/ 12 w 81"/>
                  <a:gd name="T77" fmla="*/ 84 h 157"/>
                  <a:gd name="T78" fmla="*/ 18 w 81"/>
                  <a:gd name="T79" fmla="*/ 88 h 157"/>
                  <a:gd name="T80" fmla="*/ 24 w 81"/>
                  <a:gd name="T81" fmla="*/ 87 h 157"/>
                  <a:gd name="T82" fmla="*/ 30 w 81"/>
                  <a:gd name="T83" fmla="*/ 86 h 157"/>
                  <a:gd name="T84" fmla="*/ 42 w 81"/>
                  <a:gd name="T85" fmla="*/ 88 h 157"/>
                  <a:gd name="T86" fmla="*/ 45 w 81"/>
                  <a:gd name="T87" fmla="*/ 98 h 157"/>
                  <a:gd name="T88" fmla="*/ 50 w 81"/>
                  <a:gd name="T89" fmla="*/ 106 h 157"/>
                  <a:gd name="T90" fmla="*/ 50 w 81"/>
                  <a:gd name="T91" fmla="*/ 116 h 157"/>
                  <a:gd name="T92" fmla="*/ 47 w 81"/>
                  <a:gd name="T93" fmla="*/ 125 h 157"/>
                  <a:gd name="T94" fmla="*/ 46 w 81"/>
                  <a:gd name="T95" fmla="*/ 136 h 157"/>
                  <a:gd name="T96" fmla="*/ 47 w 81"/>
                  <a:gd name="T97" fmla="*/ 150 h 157"/>
                  <a:gd name="T98" fmla="*/ 49 w 81"/>
                  <a:gd name="T99" fmla="*/ 156 h 157"/>
                  <a:gd name="T100" fmla="*/ 63 w 81"/>
                  <a:gd name="T101" fmla="*/ 149 h 157"/>
                  <a:gd name="T102" fmla="*/ 63 w 81"/>
                  <a:gd name="T103" fmla="*/ 142 h 157"/>
                  <a:gd name="T104" fmla="*/ 69 w 81"/>
                  <a:gd name="T105" fmla="*/ 131 h 157"/>
                  <a:gd name="T106" fmla="*/ 75 w 81"/>
                  <a:gd name="T107" fmla="*/ 122 h 157"/>
                  <a:gd name="T108" fmla="*/ 78 w 81"/>
                  <a:gd name="T109" fmla="*/ 101 h 157"/>
                  <a:gd name="T110" fmla="*/ 80 w 81"/>
                  <a:gd name="T111" fmla="*/ 90 h 157"/>
                  <a:gd name="T112" fmla="*/ 78 w 81"/>
                  <a:gd name="T113" fmla="*/ 7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57">
                    <a:moveTo>
                      <a:pt x="78" y="77"/>
                    </a:moveTo>
                    <a:cubicBezTo>
                      <a:pt x="78" y="77"/>
                      <a:pt x="78" y="76"/>
                      <a:pt x="78" y="75"/>
                    </a:cubicBezTo>
                    <a:cubicBezTo>
                      <a:pt x="78" y="75"/>
                      <a:pt x="78" y="75"/>
                      <a:pt x="78" y="74"/>
                    </a:cubicBezTo>
                    <a:cubicBezTo>
                      <a:pt x="78" y="74"/>
                      <a:pt x="78" y="74"/>
                      <a:pt x="78" y="74"/>
                    </a:cubicBezTo>
                    <a:cubicBezTo>
                      <a:pt x="77" y="74"/>
                      <a:pt x="77" y="74"/>
                      <a:pt x="77" y="73"/>
                    </a:cubicBezTo>
                    <a:cubicBezTo>
                      <a:pt x="77" y="73"/>
                      <a:pt x="77" y="73"/>
                      <a:pt x="77" y="72"/>
                    </a:cubicBezTo>
                    <a:cubicBezTo>
                      <a:pt x="77" y="72"/>
                      <a:pt x="76" y="72"/>
                      <a:pt x="76" y="72"/>
                    </a:cubicBezTo>
                    <a:cubicBezTo>
                      <a:pt x="76" y="72"/>
                      <a:pt x="76" y="71"/>
                      <a:pt x="75" y="71"/>
                    </a:cubicBezTo>
                    <a:cubicBezTo>
                      <a:pt x="75" y="71"/>
                      <a:pt x="76" y="70"/>
                      <a:pt x="75" y="70"/>
                    </a:cubicBezTo>
                    <a:cubicBezTo>
                      <a:pt x="75" y="70"/>
                      <a:pt x="75" y="70"/>
                      <a:pt x="75" y="69"/>
                    </a:cubicBezTo>
                    <a:cubicBezTo>
                      <a:pt x="74" y="69"/>
                      <a:pt x="75" y="69"/>
                      <a:pt x="74" y="69"/>
                    </a:cubicBezTo>
                    <a:cubicBezTo>
                      <a:pt x="74" y="69"/>
                      <a:pt x="74" y="68"/>
                      <a:pt x="74" y="68"/>
                    </a:cubicBezTo>
                    <a:cubicBezTo>
                      <a:pt x="74" y="68"/>
                      <a:pt x="74" y="68"/>
                      <a:pt x="74" y="68"/>
                    </a:cubicBezTo>
                    <a:cubicBezTo>
                      <a:pt x="73" y="67"/>
                      <a:pt x="73" y="67"/>
                      <a:pt x="73" y="66"/>
                    </a:cubicBezTo>
                    <a:cubicBezTo>
                      <a:pt x="72" y="65"/>
                      <a:pt x="71" y="64"/>
                      <a:pt x="72" y="62"/>
                    </a:cubicBezTo>
                    <a:cubicBezTo>
                      <a:pt x="71" y="62"/>
                      <a:pt x="71" y="62"/>
                      <a:pt x="71" y="62"/>
                    </a:cubicBezTo>
                    <a:cubicBezTo>
                      <a:pt x="71" y="61"/>
                      <a:pt x="70" y="60"/>
                      <a:pt x="70" y="60"/>
                    </a:cubicBezTo>
                    <a:cubicBezTo>
                      <a:pt x="70" y="60"/>
                      <a:pt x="69" y="59"/>
                      <a:pt x="69" y="59"/>
                    </a:cubicBezTo>
                    <a:cubicBezTo>
                      <a:pt x="69" y="58"/>
                      <a:pt x="68" y="59"/>
                      <a:pt x="68" y="58"/>
                    </a:cubicBezTo>
                    <a:cubicBezTo>
                      <a:pt x="68" y="57"/>
                      <a:pt x="68" y="57"/>
                      <a:pt x="68" y="57"/>
                    </a:cubicBezTo>
                    <a:cubicBezTo>
                      <a:pt x="68" y="57"/>
                      <a:pt x="68" y="57"/>
                      <a:pt x="67" y="57"/>
                    </a:cubicBezTo>
                    <a:cubicBezTo>
                      <a:pt x="67" y="56"/>
                      <a:pt x="67" y="56"/>
                      <a:pt x="67" y="56"/>
                    </a:cubicBezTo>
                    <a:cubicBezTo>
                      <a:pt x="67" y="55"/>
                      <a:pt x="67" y="55"/>
                      <a:pt x="66" y="55"/>
                    </a:cubicBezTo>
                    <a:cubicBezTo>
                      <a:pt x="65" y="53"/>
                      <a:pt x="64" y="52"/>
                      <a:pt x="63" y="51"/>
                    </a:cubicBezTo>
                    <a:cubicBezTo>
                      <a:pt x="63" y="49"/>
                      <a:pt x="62" y="48"/>
                      <a:pt x="61" y="47"/>
                    </a:cubicBezTo>
                    <a:cubicBezTo>
                      <a:pt x="60" y="46"/>
                      <a:pt x="59" y="45"/>
                      <a:pt x="60" y="45"/>
                    </a:cubicBezTo>
                    <a:cubicBezTo>
                      <a:pt x="60" y="45"/>
                      <a:pt x="61" y="45"/>
                      <a:pt x="61" y="46"/>
                    </a:cubicBezTo>
                    <a:cubicBezTo>
                      <a:pt x="61" y="46"/>
                      <a:pt x="61" y="46"/>
                      <a:pt x="61" y="46"/>
                    </a:cubicBezTo>
                    <a:cubicBezTo>
                      <a:pt x="62" y="46"/>
                      <a:pt x="61" y="46"/>
                      <a:pt x="62" y="46"/>
                    </a:cubicBezTo>
                    <a:cubicBezTo>
                      <a:pt x="62" y="46"/>
                      <a:pt x="62" y="46"/>
                      <a:pt x="62" y="46"/>
                    </a:cubicBezTo>
                    <a:cubicBezTo>
                      <a:pt x="63" y="46"/>
                      <a:pt x="63" y="46"/>
                      <a:pt x="63" y="46"/>
                    </a:cubicBezTo>
                    <a:cubicBezTo>
                      <a:pt x="64" y="46"/>
                      <a:pt x="64" y="47"/>
                      <a:pt x="64" y="47"/>
                    </a:cubicBezTo>
                    <a:cubicBezTo>
                      <a:pt x="65" y="47"/>
                      <a:pt x="65" y="48"/>
                      <a:pt x="65" y="48"/>
                    </a:cubicBezTo>
                    <a:cubicBezTo>
                      <a:pt x="66" y="48"/>
                      <a:pt x="66" y="48"/>
                      <a:pt x="66" y="49"/>
                    </a:cubicBezTo>
                    <a:cubicBezTo>
                      <a:pt x="66" y="50"/>
                      <a:pt x="66" y="50"/>
                      <a:pt x="66" y="50"/>
                    </a:cubicBezTo>
                    <a:cubicBezTo>
                      <a:pt x="66" y="51"/>
                      <a:pt x="66" y="51"/>
                      <a:pt x="66" y="51"/>
                    </a:cubicBezTo>
                    <a:cubicBezTo>
                      <a:pt x="66" y="51"/>
                      <a:pt x="66" y="51"/>
                      <a:pt x="67" y="51"/>
                    </a:cubicBezTo>
                    <a:cubicBezTo>
                      <a:pt x="67" y="51"/>
                      <a:pt x="67" y="52"/>
                      <a:pt x="67" y="52"/>
                    </a:cubicBezTo>
                    <a:cubicBezTo>
                      <a:pt x="67" y="53"/>
                      <a:pt x="68" y="53"/>
                      <a:pt x="69" y="53"/>
                    </a:cubicBezTo>
                    <a:cubicBezTo>
                      <a:pt x="69" y="53"/>
                      <a:pt x="69" y="54"/>
                      <a:pt x="70" y="54"/>
                    </a:cubicBezTo>
                    <a:cubicBezTo>
                      <a:pt x="70" y="55"/>
                      <a:pt x="70" y="55"/>
                      <a:pt x="70" y="56"/>
                    </a:cubicBezTo>
                    <a:cubicBezTo>
                      <a:pt x="70" y="56"/>
                      <a:pt x="70" y="56"/>
                      <a:pt x="71" y="56"/>
                    </a:cubicBezTo>
                    <a:cubicBezTo>
                      <a:pt x="71" y="56"/>
                      <a:pt x="71" y="58"/>
                      <a:pt x="71" y="58"/>
                    </a:cubicBezTo>
                    <a:cubicBezTo>
                      <a:pt x="72" y="58"/>
                      <a:pt x="72" y="58"/>
                      <a:pt x="72" y="59"/>
                    </a:cubicBezTo>
                    <a:cubicBezTo>
                      <a:pt x="72" y="59"/>
                      <a:pt x="72" y="59"/>
                      <a:pt x="72" y="59"/>
                    </a:cubicBezTo>
                    <a:cubicBezTo>
                      <a:pt x="72" y="60"/>
                      <a:pt x="72" y="59"/>
                      <a:pt x="72" y="60"/>
                    </a:cubicBezTo>
                    <a:cubicBezTo>
                      <a:pt x="72" y="60"/>
                      <a:pt x="73" y="60"/>
                      <a:pt x="73" y="60"/>
                    </a:cubicBezTo>
                    <a:cubicBezTo>
                      <a:pt x="73" y="60"/>
                      <a:pt x="73" y="60"/>
                      <a:pt x="73" y="61"/>
                    </a:cubicBezTo>
                    <a:cubicBezTo>
                      <a:pt x="73" y="61"/>
                      <a:pt x="73" y="61"/>
                      <a:pt x="73" y="61"/>
                    </a:cubicBezTo>
                    <a:cubicBezTo>
                      <a:pt x="73" y="62"/>
                      <a:pt x="73" y="62"/>
                      <a:pt x="74" y="62"/>
                    </a:cubicBezTo>
                    <a:cubicBezTo>
                      <a:pt x="74" y="62"/>
                      <a:pt x="74" y="62"/>
                      <a:pt x="74" y="62"/>
                    </a:cubicBezTo>
                    <a:cubicBezTo>
                      <a:pt x="75" y="63"/>
                      <a:pt x="74" y="64"/>
                      <a:pt x="75" y="64"/>
                    </a:cubicBezTo>
                    <a:cubicBezTo>
                      <a:pt x="75" y="64"/>
                      <a:pt x="75" y="65"/>
                      <a:pt x="75" y="65"/>
                    </a:cubicBezTo>
                    <a:cubicBezTo>
                      <a:pt x="75" y="66"/>
                      <a:pt x="75" y="66"/>
                      <a:pt x="75" y="67"/>
                    </a:cubicBezTo>
                    <a:cubicBezTo>
                      <a:pt x="75" y="67"/>
                      <a:pt x="76" y="67"/>
                      <a:pt x="76" y="67"/>
                    </a:cubicBezTo>
                    <a:cubicBezTo>
                      <a:pt x="76" y="67"/>
                      <a:pt x="76" y="67"/>
                      <a:pt x="76" y="68"/>
                    </a:cubicBezTo>
                    <a:cubicBezTo>
                      <a:pt x="76" y="68"/>
                      <a:pt x="77" y="68"/>
                      <a:pt x="77" y="69"/>
                    </a:cubicBezTo>
                    <a:cubicBezTo>
                      <a:pt x="77" y="69"/>
                      <a:pt x="78" y="69"/>
                      <a:pt x="78" y="70"/>
                    </a:cubicBezTo>
                    <a:cubicBezTo>
                      <a:pt x="77" y="67"/>
                      <a:pt x="77" y="65"/>
                      <a:pt x="76" y="62"/>
                    </a:cubicBezTo>
                    <a:cubicBezTo>
                      <a:pt x="76" y="61"/>
                      <a:pt x="76" y="59"/>
                      <a:pt x="76" y="58"/>
                    </a:cubicBezTo>
                    <a:cubicBezTo>
                      <a:pt x="76" y="57"/>
                      <a:pt x="76" y="57"/>
                      <a:pt x="76" y="56"/>
                    </a:cubicBezTo>
                    <a:cubicBezTo>
                      <a:pt x="76" y="56"/>
                      <a:pt x="76" y="55"/>
                      <a:pt x="76" y="54"/>
                    </a:cubicBezTo>
                    <a:cubicBezTo>
                      <a:pt x="76" y="54"/>
                      <a:pt x="77" y="54"/>
                      <a:pt x="76" y="54"/>
                    </a:cubicBezTo>
                    <a:cubicBezTo>
                      <a:pt x="76" y="54"/>
                      <a:pt x="76" y="54"/>
                      <a:pt x="76" y="54"/>
                    </a:cubicBezTo>
                    <a:cubicBezTo>
                      <a:pt x="76" y="54"/>
                      <a:pt x="75" y="54"/>
                      <a:pt x="75" y="53"/>
                    </a:cubicBezTo>
                    <a:cubicBezTo>
                      <a:pt x="75" y="53"/>
                      <a:pt x="75" y="52"/>
                      <a:pt x="75" y="52"/>
                    </a:cubicBezTo>
                    <a:cubicBezTo>
                      <a:pt x="75" y="52"/>
                      <a:pt x="75" y="52"/>
                      <a:pt x="75" y="52"/>
                    </a:cubicBezTo>
                    <a:cubicBezTo>
                      <a:pt x="74" y="52"/>
                      <a:pt x="75" y="51"/>
                      <a:pt x="75" y="51"/>
                    </a:cubicBezTo>
                    <a:cubicBezTo>
                      <a:pt x="75" y="51"/>
                      <a:pt x="75" y="50"/>
                      <a:pt x="75" y="50"/>
                    </a:cubicBezTo>
                    <a:cubicBezTo>
                      <a:pt x="74" y="50"/>
                      <a:pt x="74" y="50"/>
                      <a:pt x="74" y="50"/>
                    </a:cubicBezTo>
                    <a:cubicBezTo>
                      <a:pt x="73" y="50"/>
                      <a:pt x="74" y="49"/>
                      <a:pt x="74" y="48"/>
                    </a:cubicBezTo>
                    <a:cubicBezTo>
                      <a:pt x="73" y="48"/>
                      <a:pt x="73" y="48"/>
                      <a:pt x="73" y="47"/>
                    </a:cubicBezTo>
                    <a:cubicBezTo>
                      <a:pt x="73" y="47"/>
                      <a:pt x="73" y="47"/>
                      <a:pt x="73" y="47"/>
                    </a:cubicBezTo>
                    <a:cubicBezTo>
                      <a:pt x="73" y="46"/>
                      <a:pt x="73" y="46"/>
                      <a:pt x="72" y="46"/>
                    </a:cubicBezTo>
                    <a:cubicBezTo>
                      <a:pt x="72" y="46"/>
                      <a:pt x="72" y="46"/>
                      <a:pt x="72" y="46"/>
                    </a:cubicBezTo>
                    <a:cubicBezTo>
                      <a:pt x="72" y="46"/>
                      <a:pt x="72" y="45"/>
                      <a:pt x="72" y="45"/>
                    </a:cubicBezTo>
                    <a:cubicBezTo>
                      <a:pt x="72" y="45"/>
                      <a:pt x="71" y="45"/>
                      <a:pt x="71" y="44"/>
                    </a:cubicBezTo>
                    <a:cubicBezTo>
                      <a:pt x="71" y="44"/>
                      <a:pt x="71" y="44"/>
                      <a:pt x="71" y="44"/>
                    </a:cubicBezTo>
                    <a:cubicBezTo>
                      <a:pt x="71" y="44"/>
                      <a:pt x="70" y="44"/>
                      <a:pt x="70" y="43"/>
                    </a:cubicBezTo>
                    <a:cubicBezTo>
                      <a:pt x="70" y="43"/>
                      <a:pt x="70" y="43"/>
                      <a:pt x="70" y="43"/>
                    </a:cubicBezTo>
                    <a:cubicBezTo>
                      <a:pt x="70" y="42"/>
                      <a:pt x="70" y="42"/>
                      <a:pt x="70" y="42"/>
                    </a:cubicBezTo>
                    <a:cubicBezTo>
                      <a:pt x="70" y="42"/>
                      <a:pt x="70" y="42"/>
                      <a:pt x="69" y="42"/>
                    </a:cubicBezTo>
                    <a:cubicBezTo>
                      <a:pt x="69" y="42"/>
                      <a:pt x="69" y="41"/>
                      <a:pt x="69" y="40"/>
                    </a:cubicBezTo>
                    <a:cubicBezTo>
                      <a:pt x="69" y="40"/>
                      <a:pt x="69" y="40"/>
                      <a:pt x="68" y="40"/>
                    </a:cubicBezTo>
                    <a:cubicBezTo>
                      <a:pt x="68" y="39"/>
                      <a:pt x="68" y="39"/>
                      <a:pt x="68" y="39"/>
                    </a:cubicBezTo>
                    <a:cubicBezTo>
                      <a:pt x="68" y="39"/>
                      <a:pt x="67" y="39"/>
                      <a:pt x="67" y="39"/>
                    </a:cubicBezTo>
                    <a:cubicBezTo>
                      <a:pt x="67" y="39"/>
                      <a:pt x="67" y="38"/>
                      <a:pt x="67" y="38"/>
                    </a:cubicBezTo>
                    <a:cubicBezTo>
                      <a:pt x="67" y="37"/>
                      <a:pt x="66" y="37"/>
                      <a:pt x="66" y="36"/>
                    </a:cubicBezTo>
                    <a:cubicBezTo>
                      <a:pt x="66" y="36"/>
                      <a:pt x="66" y="36"/>
                      <a:pt x="65" y="36"/>
                    </a:cubicBezTo>
                    <a:cubicBezTo>
                      <a:pt x="65" y="36"/>
                      <a:pt x="65" y="35"/>
                      <a:pt x="65" y="35"/>
                    </a:cubicBezTo>
                    <a:cubicBezTo>
                      <a:pt x="64" y="35"/>
                      <a:pt x="64" y="34"/>
                      <a:pt x="64" y="33"/>
                    </a:cubicBezTo>
                    <a:cubicBezTo>
                      <a:pt x="64" y="33"/>
                      <a:pt x="64" y="33"/>
                      <a:pt x="63" y="33"/>
                    </a:cubicBezTo>
                    <a:cubicBezTo>
                      <a:pt x="63" y="33"/>
                      <a:pt x="63" y="33"/>
                      <a:pt x="63" y="32"/>
                    </a:cubicBezTo>
                    <a:cubicBezTo>
                      <a:pt x="63" y="32"/>
                      <a:pt x="63" y="32"/>
                      <a:pt x="63" y="32"/>
                    </a:cubicBezTo>
                    <a:cubicBezTo>
                      <a:pt x="62" y="32"/>
                      <a:pt x="62" y="31"/>
                      <a:pt x="61" y="31"/>
                    </a:cubicBezTo>
                    <a:cubicBezTo>
                      <a:pt x="61" y="30"/>
                      <a:pt x="61" y="30"/>
                      <a:pt x="60" y="29"/>
                    </a:cubicBezTo>
                    <a:cubicBezTo>
                      <a:pt x="60" y="28"/>
                      <a:pt x="59" y="28"/>
                      <a:pt x="58" y="27"/>
                    </a:cubicBezTo>
                    <a:cubicBezTo>
                      <a:pt x="58" y="26"/>
                      <a:pt x="58" y="26"/>
                      <a:pt x="58" y="26"/>
                    </a:cubicBezTo>
                    <a:cubicBezTo>
                      <a:pt x="57" y="26"/>
                      <a:pt x="57" y="25"/>
                      <a:pt x="57" y="25"/>
                    </a:cubicBezTo>
                    <a:cubicBezTo>
                      <a:pt x="56" y="25"/>
                      <a:pt x="55" y="24"/>
                      <a:pt x="55" y="23"/>
                    </a:cubicBezTo>
                    <a:cubicBezTo>
                      <a:pt x="53" y="22"/>
                      <a:pt x="52" y="21"/>
                      <a:pt x="51" y="20"/>
                    </a:cubicBezTo>
                    <a:cubicBezTo>
                      <a:pt x="50" y="19"/>
                      <a:pt x="49" y="18"/>
                      <a:pt x="49" y="17"/>
                    </a:cubicBezTo>
                    <a:cubicBezTo>
                      <a:pt x="48" y="17"/>
                      <a:pt x="48" y="16"/>
                      <a:pt x="47" y="16"/>
                    </a:cubicBezTo>
                    <a:cubicBezTo>
                      <a:pt x="47" y="16"/>
                      <a:pt x="46" y="16"/>
                      <a:pt x="45" y="15"/>
                    </a:cubicBezTo>
                    <a:cubicBezTo>
                      <a:pt x="45" y="15"/>
                      <a:pt x="44" y="14"/>
                      <a:pt x="44" y="13"/>
                    </a:cubicBezTo>
                    <a:cubicBezTo>
                      <a:pt x="44" y="13"/>
                      <a:pt x="44" y="13"/>
                      <a:pt x="44" y="13"/>
                    </a:cubicBezTo>
                    <a:cubicBezTo>
                      <a:pt x="44" y="13"/>
                      <a:pt x="43" y="13"/>
                      <a:pt x="43" y="13"/>
                    </a:cubicBezTo>
                    <a:cubicBezTo>
                      <a:pt x="43" y="13"/>
                      <a:pt x="42" y="13"/>
                      <a:pt x="42" y="13"/>
                    </a:cubicBezTo>
                    <a:cubicBezTo>
                      <a:pt x="41" y="12"/>
                      <a:pt x="41" y="12"/>
                      <a:pt x="41" y="11"/>
                    </a:cubicBezTo>
                    <a:cubicBezTo>
                      <a:pt x="40" y="11"/>
                      <a:pt x="40" y="11"/>
                      <a:pt x="40" y="10"/>
                    </a:cubicBezTo>
                    <a:cubicBezTo>
                      <a:pt x="40" y="10"/>
                      <a:pt x="39" y="10"/>
                      <a:pt x="39" y="10"/>
                    </a:cubicBezTo>
                    <a:cubicBezTo>
                      <a:pt x="38" y="10"/>
                      <a:pt x="38" y="9"/>
                      <a:pt x="37" y="9"/>
                    </a:cubicBezTo>
                    <a:cubicBezTo>
                      <a:pt x="37" y="8"/>
                      <a:pt x="37" y="8"/>
                      <a:pt x="37" y="8"/>
                    </a:cubicBezTo>
                    <a:cubicBezTo>
                      <a:pt x="37" y="8"/>
                      <a:pt x="37" y="8"/>
                      <a:pt x="36" y="8"/>
                    </a:cubicBezTo>
                    <a:cubicBezTo>
                      <a:pt x="36" y="8"/>
                      <a:pt x="36" y="8"/>
                      <a:pt x="35" y="7"/>
                    </a:cubicBezTo>
                    <a:cubicBezTo>
                      <a:pt x="34" y="6"/>
                      <a:pt x="33" y="5"/>
                      <a:pt x="32" y="5"/>
                    </a:cubicBezTo>
                    <a:cubicBezTo>
                      <a:pt x="29" y="3"/>
                      <a:pt x="26" y="2"/>
                      <a:pt x="23" y="0"/>
                    </a:cubicBezTo>
                    <a:cubicBezTo>
                      <a:pt x="23" y="0"/>
                      <a:pt x="23" y="0"/>
                      <a:pt x="22" y="0"/>
                    </a:cubicBezTo>
                    <a:cubicBezTo>
                      <a:pt x="22" y="0"/>
                      <a:pt x="22" y="0"/>
                      <a:pt x="22" y="1"/>
                    </a:cubicBezTo>
                    <a:cubicBezTo>
                      <a:pt x="22" y="1"/>
                      <a:pt x="22" y="1"/>
                      <a:pt x="23" y="1"/>
                    </a:cubicBezTo>
                    <a:cubicBezTo>
                      <a:pt x="23" y="1"/>
                      <a:pt x="23" y="1"/>
                      <a:pt x="23" y="1"/>
                    </a:cubicBezTo>
                    <a:cubicBezTo>
                      <a:pt x="24" y="2"/>
                      <a:pt x="23" y="2"/>
                      <a:pt x="23" y="2"/>
                    </a:cubicBezTo>
                    <a:cubicBezTo>
                      <a:pt x="23" y="3"/>
                      <a:pt x="23" y="3"/>
                      <a:pt x="24" y="3"/>
                    </a:cubicBezTo>
                    <a:cubicBezTo>
                      <a:pt x="24" y="3"/>
                      <a:pt x="24" y="3"/>
                      <a:pt x="24" y="3"/>
                    </a:cubicBezTo>
                    <a:cubicBezTo>
                      <a:pt x="25" y="3"/>
                      <a:pt x="24" y="4"/>
                      <a:pt x="24" y="5"/>
                    </a:cubicBezTo>
                    <a:cubicBezTo>
                      <a:pt x="24" y="5"/>
                      <a:pt x="24" y="6"/>
                      <a:pt x="23" y="6"/>
                    </a:cubicBezTo>
                    <a:cubicBezTo>
                      <a:pt x="23" y="6"/>
                      <a:pt x="23" y="6"/>
                      <a:pt x="23" y="6"/>
                    </a:cubicBezTo>
                    <a:cubicBezTo>
                      <a:pt x="23" y="7"/>
                      <a:pt x="23" y="7"/>
                      <a:pt x="24" y="7"/>
                    </a:cubicBezTo>
                    <a:cubicBezTo>
                      <a:pt x="24" y="8"/>
                      <a:pt x="24" y="8"/>
                      <a:pt x="25" y="8"/>
                    </a:cubicBezTo>
                    <a:cubicBezTo>
                      <a:pt x="25" y="9"/>
                      <a:pt x="25" y="9"/>
                      <a:pt x="26" y="9"/>
                    </a:cubicBezTo>
                    <a:cubicBezTo>
                      <a:pt x="26" y="10"/>
                      <a:pt x="26" y="10"/>
                      <a:pt x="26" y="10"/>
                    </a:cubicBezTo>
                    <a:cubicBezTo>
                      <a:pt x="26" y="10"/>
                      <a:pt x="26" y="11"/>
                      <a:pt x="26" y="11"/>
                    </a:cubicBezTo>
                    <a:cubicBezTo>
                      <a:pt x="26" y="11"/>
                      <a:pt x="26" y="11"/>
                      <a:pt x="26" y="11"/>
                    </a:cubicBezTo>
                    <a:cubicBezTo>
                      <a:pt x="25" y="11"/>
                      <a:pt x="25" y="12"/>
                      <a:pt x="25" y="12"/>
                    </a:cubicBezTo>
                    <a:cubicBezTo>
                      <a:pt x="25" y="12"/>
                      <a:pt x="24" y="11"/>
                      <a:pt x="24" y="11"/>
                    </a:cubicBezTo>
                    <a:cubicBezTo>
                      <a:pt x="24" y="11"/>
                      <a:pt x="23" y="11"/>
                      <a:pt x="22" y="11"/>
                    </a:cubicBezTo>
                    <a:cubicBezTo>
                      <a:pt x="22" y="11"/>
                      <a:pt x="22" y="11"/>
                      <a:pt x="22" y="11"/>
                    </a:cubicBezTo>
                    <a:cubicBezTo>
                      <a:pt x="21" y="11"/>
                      <a:pt x="21" y="12"/>
                      <a:pt x="21" y="12"/>
                    </a:cubicBezTo>
                    <a:cubicBezTo>
                      <a:pt x="21" y="12"/>
                      <a:pt x="20" y="12"/>
                      <a:pt x="20" y="12"/>
                    </a:cubicBezTo>
                    <a:cubicBezTo>
                      <a:pt x="20" y="12"/>
                      <a:pt x="19" y="12"/>
                      <a:pt x="19" y="12"/>
                    </a:cubicBezTo>
                    <a:cubicBezTo>
                      <a:pt x="19" y="12"/>
                      <a:pt x="19" y="12"/>
                      <a:pt x="19" y="13"/>
                    </a:cubicBezTo>
                    <a:cubicBezTo>
                      <a:pt x="18" y="13"/>
                      <a:pt x="18" y="13"/>
                      <a:pt x="17" y="13"/>
                    </a:cubicBezTo>
                    <a:cubicBezTo>
                      <a:pt x="17" y="13"/>
                      <a:pt x="16" y="13"/>
                      <a:pt x="16" y="13"/>
                    </a:cubicBezTo>
                    <a:cubicBezTo>
                      <a:pt x="16" y="14"/>
                      <a:pt x="15" y="14"/>
                      <a:pt x="15" y="15"/>
                    </a:cubicBezTo>
                    <a:cubicBezTo>
                      <a:pt x="15" y="15"/>
                      <a:pt x="15" y="15"/>
                      <a:pt x="15" y="16"/>
                    </a:cubicBezTo>
                    <a:cubicBezTo>
                      <a:pt x="14" y="16"/>
                      <a:pt x="14" y="16"/>
                      <a:pt x="13" y="17"/>
                    </a:cubicBezTo>
                    <a:cubicBezTo>
                      <a:pt x="14" y="19"/>
                      <a:pt x="16" y="20"/>
                      <a:pt x="17" y="22"/>
                    </a:cubicBezTo>
                    <a:cubicBezTo>
                      <a:pt x="19" y="23"/>
                      <a:pt x="20" y="25"/>
                      <a:pt x="21" y="28"/>
                    </a:cubicBezTo>
                    <a:cubicBezTo>
                      <a:pt x="21" y="28"/>
                      <a:pt x="22" y="27"/>
                      <a:pt x="22" y="26"/>
                    </a:cubicBezTo>
                    <a:cubicBezTo>
                      <a:pt x="22" y="26"/>
                      <a:pt x="22" y="25"/>
                      <a:pt x="22" y="25"/>
                    </a:cubicBezTo>
                    <a:cubicBezTo>
                      <a:pt x="23" y="25"/>
                      <a:pt x="24" y="25"/>
                      <a:pt x="24" y="25"/>
                    </a:cubicBezTo>
                    <a:cubicBezTo>
                      <a:pt x="24" y="25"/>
                      <a:pt x="25" y="25"/>
                      <a:pt x="25" y="25"/>
                    </a:cubicBezTo>
                    <a:cubicBezTo>
                      <a:pt x="25" y="25"/>
                      <a:pt x="25" y="25"/>
                      <a:pt x="25" y="25"/>
                    </a:cubicBezTo>
                    <a:cubicBezTo>
                      <a:pt x="25" y="24"/>
                      <a:pt x="26" y="24"/>
                      <a:pt x="26" y="24"/>
                    </a:cubicBezTo>
                    <a:cubicBezTo>
                      <a:pt x="27" y="24"/>
                      <a:pt x="27" y="24"/>
                      <a:pt x="28" y="25"/>
                    </a:cubicBezTo>
                    <a:cubicBezTo>
                      <a:pt x="28" y="25"/>
                      <a:pt x="28" y="25"/>
                      <a:pt x="28" y="25"/>
                    </a:cubicBezTo>
                    <a:cubicBezTo>
                      <a:pt x="28" y="25"/>
                      <a:pt x="28" y="25"/>
                      <a:pt x="29" y="25"/>
                    </a:cubicBezTo>
                    <a:cubicBezTo>
                      <a:pt x="29" y="25"/>
                      <a:pt x="29" y="25"/>
                      <a:pt x="30" y="25"/>
                    </a:cubicBezTo>
                    <a:cubicBezTo>
                      <a:pt x="30" y="26"/>
                      <a:pt x="30" y="26"/>
                      <a:pt x="30" y="26"/>
                    </a:cubicBezTo>
                    <a:cubicBezTo>
                      <a:pt x="31" y="26"/>
                      <a:pt x="31" y="27"/>
                      <a:pt x="31" y="27"/>
                    </a:cubicBezTo>
                    <a:cubicBezTo>
                      <a:pt x="31" y="27"/>
                      <a:pt x="31" y="27"/>
                      <a:pt x="31" y="27"/>
                    </a:cubicBezTo>
                    <a:cubicBezTo>
                      <a:pt x="32" y="27"/>
                      <a:pt x="33" y="27"/>
                      <a:pt x="33" y="28"/>
                    </a:cubicBezTo>
                    <a:cubicBezTo>
                      <a:pt x="33" y="28"/>
                      <a:pt x="34" y="28"/>
                      <a:pt x="35" y="28"/>
                    </a:cubicBezTo>
                    <a:cubicBezTo>
                      <a:pt x="35" y="29"/>
                      <a:pt x="35" y="29"/>
                      <a:pt x="35" y="30"/>
                    </a:cubicBezTo>
                    <a:cubicBezTo>
                      <a:pt x="35" y="31"/>
                      <a:pt x="35" y="32"/>
                      <a:pt x="35" y="33"/>
                    </a:cubicBezTo>
                    <a:cubicBezTo>
                      <a:pt x="36" y="33"/>
                      <a:pt x="37" y="33"/>
                      <a:pt x="36" y="33"/>
                    </a:cubicBezTo>
                    <a:cubicBezTo>
                      <a:pt x="37" y="33"/>
                      <a:pt x="37" y="33"/>
                      <a:pt x="37" y="33"/>
                    </a:cubicBezTo>
                    <a:cubicBezTo>
                      <a:pt x="37" y="33"/>
                      <a:pt x="37" y="33"/>
                      <a:pt x="38" y="33"/>
                    </a:cubicBezTo>
                    <a:cubicBezTo>
                      <a:pt x="38" y="32"/>
                      <a:pt x="38" y="32"/>
                      <a:pt x="38" y="32"/>
                    </a:cubicBezTo>
                    <a:cubicBezTo>
                      <a:pt x="38" y="31"/>
                      <a:pt x="38" y="30"/>
                      <a:pt x="38" y="29"/>
                    </a:cubicBezTo>
                    <a:cubicBezTo>
                      <a:pt x="38" y="29"/>
                      <a:pt x="38" y="29"/>
                      <a:pt x="38" y="28"/>
                    </a:cubicBezTo>
                    <a:cubicBezTo>
                      <a:pt x="38" y="28"/>
                      <a:pt x="38" y="28"/>
                      <a:pt x="38" y="28"/>
                    </a:cubicBezTo>
                    <a:cubicBezTo>
                      <a:pt x="37" y="27"/>
                      <a:pt x="36" y="26"/>
                      <a:pt x="35" y="25"/>
                    </a:cubicBezTo>
                    <a:cubicBezTo>
                      <a:pt x="35" y="25"/>
                      <a:pt x="32" y="26"/>
                      <a:pt x="33" y="24"/>
                    </a:cubicBezTo>
                    <a:cubicBezTo>
                      <a:pt x="32" y="24"/>
                      <a:pt x="31" y="24"/>
                      <a:pt x="31" y="23"/>
                    </a:cubicBezTo>
                    <a:cubicBezTo>
                      <a:pt x="30" y="23"/>
                      <a:pt x="29" y="22"/>
                      <a:pt x="29" y="22"/>
                    </a:cubicBezTo>
                    <a:cubicBezTo>
                      <a:pt x="29" y="21"/>
                      <a:pt x="29" y="21"/>
                      <a:pt x="28" y="21"/>
                    </a:cubicBezTo>
                    <a:cubicBezTo>
                      <a:pt x="28" y="21"/>
                      <a:pt x="29" y="21"/>
                      <a:pt x="29" y="20"/>
                    </a:cubicBezTo>
                    <a:cubicBezTo>
                      <a:pt x="29" y="20"/>
                      <a:pt x="31" y="20"/>
                      <a:pt x="31" y="21"/>
                    </a:cubicBezTo>
                    <a:cubicBezTo>
                      <a:pt x="31" y="21"/>
                      <a:pt x="32" y="22"/>
                      <a:pt x="32" y="22"/>
                    </a:cubicBezTo>
                    <a:cubicBezTo>
                      <a:pt x="33" y="22"/>
                      <a:pt x="33" y="22"/>
                      <a:pt x="34" y="23"/>
                    </a:cubicBezTo>
                    <a:cubicBezTo>
                      <a:pt x="34" y="23"/>
                      <a:pt x="34" y="24"/>
                      <a:pt x="34" y="24"/>
                    </a:cubicBezTo>
                    <a:cubicBezTo>
                      <a:pt x="35" y="24"/>
                      <a:pt x="34" y="24"/>
                      <a:pt x="35" y="24"/>
                    </a:cubicBezTo>
                    <a:cubicBezTo>
                      <a:pt x="35" y="24"/>
                      <a:pt x="35" y="24"/>
                      <a:pt x="35" y="24"/>
                    </a:cubicBezTo>
                    <a:cubicBezTo>
                      <a:pt x="36" y="24"/>
                      <a:pt x="37" y="24"/>
                      <a:pt x="36" y="25"/>
                    </a:cubicBezTo>
                    <a:cubicBezTo>
                      <a:pt x="37" y="25"/>
                      <a:pt x="39" y="25"/>
                      <a:pt x="38" y="26"/>
                    </a:cubicBezTo>
                    <a:cubicBezTo>
                      <a:pt x="39" y="26"/>
                      <a:pt x="40" y="26"/>
                      <a:pt x="40" y="26"/>
                    </a:cubicBezTo>
                    <a:cubicBezTo>
                      <a:pt x="40" y="27"/>
                      <a:pt x="40" y="27"/>
                      <a:pt x="40" y="27"/>
                    </a:cubicBezTo>
                    <a:cubicBezTo>
                      <a:pt x="40" y="28"/>
                      <a:pt x="40" y="28"/>
                      <a:pt x="41" y="28"/>
                    </a:cubicBezTo>
                    <a:cubicBezTo>
                      <a:pt x="41" y="28"/>
                      <a:pt x="41" y="29"/>
                      <a:pt x="41" y="29"/>
                    </a:cubicBezTo>
                    <a:cubicBezTo>
                      <a:pt x="41" y="29"/>
                      <a:pt x="42" y="29"/>
                      <a:pt x="42" y="29"/>
                    </a:cubicBezTo>
                    <a:cubicBezTo>
                      <a:pt x="42" y="29"/>
                      <a:pt x="42" y="30"/>
                      <a:pt x="43" y="30"/>
                    </a:cubicBezTo>
                    <a:cubicBezTo>
                      <a:pt x="43" y="30"/>
                      <a:pt x="43" y="30"/>
                      <a:pt x="43" y="30"/>
                    </a:cubicBezTo>
                    <a:cubicBezTo>
                      <a:pt x="43" y="31"/>
                      <a:pt x="43" y="31"/>
                      <a:pt x="43" y="31"/>
                    </a:cubicBezTo>
                    <a:cubicBezTo>
                      <a:pt x="43" y="31"/>
                      <a:pt x="44" y="31"/>
                      <a:pt x="44" y="30"/>
                    </a:cubicBezTo>
                    <a:cubicBezTo>
                      <a:pt x="44" y="30"/>
                      <a:pt x="44" y="30"/>
                      <a:pt x="44" y="30"/>
                    </a:cubicBezTo>
                    <a:cubicBezTo>
                      <a:pt x="44" y="30"/>
                      <a:pt x="44" y="30"/>
                      <a:pt x="44" y="29"/>
                    </a:cubicBezTo>
                    <a:cubicBezTo>
                      <a:pt x="45" y="29"/>
                      <a:pt x="45" y="28"/>
                      <a:pt x="45" y="27"/>
                    </a:cubicBezTo>
                    <a:cubicBezTo>
                      <a:pt x="45" y="26"/>
                      <a:pt x="44" y="25"/>
                      <a:pt x="43" y="24"/>
                    </a:cubicBezTo>
                    <a:cubicBezTo>
                      <a:pt x="43" y="23"/>
                      <a:pt x="42" y="23"/>
                      <a:pt x="42" y="22"/>
                    </a:cubicBezTo>
                    <a:cubicBezTo>
                      <a:pt x="42" y="22"/>
                      <a:pt x="42" y="21"/>
                      <a:pt x="42" y="21"/>
                    </a:cubicBezTo>
                    <a:cubicBezTo>
                      <a:pt x="42" y="21"/>
                      <a:pt x="43" y="21"/>
                      <a:pt x="43" y="20"/>
                    </a:cubicBezTo>
                    <a:cubicBezTo>
                      <a:pt x="44" y="20"/>
                      <a:pt x="45" y="20"/>
                      <a:pt x="46" y="21"/>
                    </a:cubicBezTo>
                    <a:cubicBezTo>
                      <a:pt x="46" y="21"/>
                      <a:pt x="47" y="22"/>
                      <a:pt x="47" y="22"/>
                    </a:cubicBezTo>
                    <a:cubicBezTo>
                      <a:pt x="47" y="22"/>
                      <a:pt x="47" y="22"/>
                      <a:pt x="47" y="22"/>
                    </a:cubicBezTo>
                    <a:cubicBezTo>
                      <a:pt x="48" y="22"/>
                      <a:pt x="48" y="22"/>
                      <a:pt x="48" y="22"/>
                    </a:cubicBezTo>
                    <a:cubicBezTo>
                      <a:pt x="48" y="22"/>
                      <a:pt x="49" y="23"/>
                      <a:pt x="49" y="23"/>
                    </a:cubicBezTo>
                    <a:cubicBezTo>
                      <a:pt x="49" y="23"/>
                      <a:pt x="48" y="23"/>
                      <a:pt x="49" y="23"/>
                    </a:cubicBezTo>
                    <a:cubicBezTo>
                      <a:pt x="49" y="23"/>
                      <a:pt x="49" y="23"/>
                      <a:pt x="49" y="24"/>
                    </a:cubicBezTo>
                    <a:cubicBezTo>
                      <a:pt x="50" y="24"/>
                      <a:pt x="50" y="24"/>
                      <a:pt x="51" y="25"/>
                    </a:cubicBezTo>
                    <a:cubicBezTo>
                      <a:pt x="51" y="25"/>
                      <a:pt x="51" y="26"/>
                      <a:pt x="51" y="26"/>
                    </a:cubicBezTo>
                    <a:cubicBezTo>
                      <a:pt x="52" y="26"/>
                      <a:pt x="52" y="26"/>
                      <a:pt x="52" y="26"/>
                    </a:cubicBezTo>
                    <a:cubicBezTo>
                      <a:pt x="52" y="27"/>
                      <a:pt x="52" y="27"/>
                      <a:pt x="52" y="28"/>
                    </a:cubicBezTo>
                    <a:cubicBezTo>
                      <a:pt x="52" y="28"/>
                      <a:pt x="52" y="27"/>
                      <a:pt x="51" y="27"/>
                    </a:cubicBezTo>
                    <a:cubicBezTo>
                      <a:pt x="51" y="27"/>
                      <a:pt x="51" y="27"/>
                      <a:pt x="51" y="27"/>
                    </a:cubicBezTo>
                    <a:cubicBezTo>
                      <a:pt x="51" y="27"/>
                      <a:pt x="50" y="27"/>
                      <a:pt x="50" y="27"/>
                    </a:cubicBezTo>
                    <a:cubicBezTo>
                      <a:pt x="50" y="27"/>
                      <a:pt x="49" y="27"/>
                      <a:pt x="49" y="27"/>
                    </a:cubicBezTo>
                    <a:cubicBezTo>
                      <a:pt x="48" y="27"/>
                      <a:pt x="49" y="27"/>
                      <a:pt x="48" y="27"/>
                    </a:cubicBezTo>
                    <a:cubicBezTo>
                      <a:pt x="48" y="28"/>
                      <a:pt x="48" y="28"/>
                      <a:pt x="48" y="28"/>
                    </a:cubicBezTo>
                    <a:cubicBezTo>
                      <a:pt x="48" y="29"/>
                      <a:pt x="48" y="29"/>
                      <a:pt x="48" y="30"/>
                    </a:cubicBezTo>
                    <a:cubicBezTo>
                      <a:pt x="48" y="30"/>
                      <a:pt x="48" y="31"/>
                      <a:pt x="49" y="31"/>
                    </a:cubicBezTo>
                    <a:cubicBezTo>
                      <a:pt x="49" y="31"/>
                      <a:pt x="49" y="31"/>
                      <a:pt x="49" y="31"/>
                    </a:cubicBezTo>
                    <a:cubicBezTo>
                      <a:pt x="50" y="32"/>
                      <a:pt x="49" y="33"/>
                      <a:pt x="50" y="33"/>
                    </a:cubicBezTo>
                    <a:cubicBezTo>
                      <a:pt x="51" y="33"/>
                      <a:pt x="51" y="33"/>
                      <a:pt x="51" y="33"/>
                    </a:cubicBezTo>
                    <a:cubicBezTo>
                      <a:pt x="52" y="33"/>
                      <a:pt x="52" y="34"/>
                      <a:pt x="53" y="34"/>
                    </a:cubicBezTo>
                    <a:cubicBezTo>
                      <a:pt x="53" y="34"/>
                      <a:pt x="54" y="34"/>
                      <a:pt x="54" y="34"/>
                    </a:cubicBezTo>
                    <a:cubicBezTo>
                      <a:pt x="54" y="34"/>
                      <a:pt x="54" y="33"/>
                      <a:pt x="55" y="33"/>
                    </a:cubicBezTo>
                    <a:cubicBezTo>
                      <a:pt x="56" y="34"/>
                      <a:pt x="56" y="34"/>
                      <a:pt x="56" y="34"/>
                    </a:cubicBezTo>
                    <a:cubicBezTo>
                      <a:pt x="56" y="34"/>
                      <a:pt x="57" y="34"/>
                      <a:pt x="57" y="35"/>
                    </a:cubicBezTo>
                    <a:cubicBezTo>
                      <a:pt x="57" y="35"/>
                      <a:pt x="57" y="35"/>
                      <a:pt x="57" y="36"/>
                    </a:cubicBezTo>
                    <a:cubicBezTo>
                      <a:pt x="57" y="36"/>
                      <a:pt x="57" y="36"/>
                      <a:pt x="57" y="37"/>
                    </a:cubicBezTo>
                    <a:cubicBezTo>
                      <a:pt x="57" y="37"/>
                      <a:pt x="57" y="37"/>
                      <a:pt x="57" y="37"/>
                    </a:cubicBezTo>
                    <a:cubicBezTo>
                      <a:pt x="57" y="37"/>
                      <a:pt x="58" y="37"/>
                      <a:pt x="58" y="37"/>
                    </a:cubicBezTo>
                    <a:cubicBezTo>
                      <a:pt x="58" y="38"/>
                      <a:pt x="58" y="39"/>
                      <a:pt x="58" y="39"/>
                    </a:cubicBezTo>
                    <a:cubicBezTo>
                      <a:pt x="58" y="39"/>
                      <a:pt x="59" y="39"/>
                      <a:pt x="59" y="40"/>
                    </a:cubicBezTo>
                    <a:cubicBezTo>
                      <a:pt x="59" y="40"/>
                      <a:pt x="59" y="40"/>
                      <a:pt x="59" y="41"/>
                    </a:cubicBezTo>
                    <a:cubicBezTo>
                      <a:pt x="58" y="42"/>
                      <a:pt x="58" y="42"/>
                      <a:pt x="57" y="42"/>
                    </a:cubicBezTo>
                    <a:cubicBezTo>
                      <a:pt x="57" y="43"/>
                      <a:pt x="55" y="43"/>
                      <a:pt x="55" y="42"/>
                    </a:cubicBezTo>
                    <a:cubicBezTo>
                      <a:pt x="54" y="42"/>
                      <a:pt x="54" y="42"/>
                      <a:pt x="54" y="42"/>
                    </a:cubicBezTo>
                    <a:cubicBezTo>
                      <a:pt x="54" y="42"/>
                      <a:pt x="53" y="42"/>
                      <a:pt x="53" y="42"/>
                    </a:cubicBezTo>
                    <a:cubicBezTo>
                      <a:pt x="52" y="42"/>
                      <a:pt x="51" y="42"/>
                      <a:pt x="51" y="41"/>
                    </a:cubicBezTo>
                    <a:cubicBezTo>
                      <a:pt x="50" y="41"/>
                      <a:pt x="50" y="40"/>
                      <a:pt x="49" y="40"/>
                    </a:cubicBezTo>
                    <a:cubicBezTo>
                      <a:pt x="49" y="41"/>
                      <a:pt x="50" y="42"/>
                      <a:pt x="49" y="42"/>
                    </a:cubicBezTo>
                    <a:cubicBezTo>
                      <a:pt x="49" y="43"/>
                      <a:pt x="48" y="43"/>
                      <a:pt x="47" y="43"/>
                    </a:cubicBezTo>
                    <a:cubicBezTo>
                      <a:pt x="47" y="43"/>
                      <a:pt x="46" y="43"/>
                      <a:pt x="46" y="42"/>
                    </a:cubicBezTo>
                    <a:cubicBezTo>
                      <a:pt x="45" y="42"/>
                      <a:pt x="44" y="42"/>
                      <a:pt x="44" y="41"/>
                    </a:cubicBezTo>
                    <a:cubicBezTo>
                      <a:pt x="43" y="41"/>
                      <a:pt x="43" y="41"/>
                      <a:pt x="43" y="40"/>
                    </a:cubicBezTo>
                    <a:cubicBezTo>
                      <a:pt x="42" y="40"/>
                      <a:pt x="40" y="40"/>
                      <a:pt x="40" y="39"/>
                    </a:cubicBezTo>
                    <a:cubicBezTo>
                      <a:pt x="39" y="39"/>
                      <a:pt x="38" y="39"/>
                      <a:pt x="37" y="39"/>
                    </a:cubicBezTo>
                    <a:cubicBezTo>
                      <a:pt x="36" y="39"/>
                      <a:pt x="36" y="38"/>
                      <a:pt x="36" y="37"/>
                    </a:cubicBezTo>
                    <a:cubicBezTo>
                      <a:pt x="36" y="37"/>
                      <a:pt x="36" y="37"/>
                      <a:pt x="36" y="37"/>
                    </a:cubicBezTo>
                    <a:cubicBezTo>
                      <a:pt x="35" y="37"/>
                      <a:pt x="35" y="36"/>
                      <a:pt x="35" y="36"/>
                    </a:cubicBezTo>
                    <a:cubicBezTo>
                      <a:pt x="35" y="36"/>
                      <a:pt x="35" y="36"/>
                      <a:pt x="35" y="35"/>
                    </a:cubicBezTo>
                    <a:cubicBezTo>
                      <a:pt x="35" y="35"/>
                      <a:pt x="35" y="35"/>
                      <a:pt x="35" y="35"/>
                    </a:cubicBezTo>
                    <a:cubicBezTo>
                      <a:pt x="35" y="35"/>
                      <a:pt x="35" y="35"/>
                      <a:pt x="35" y="35"/>
                    </a:cubicBezTo>
                    <a:cubicBezTo>
                      <a:pt x="34" y="34"/>
                      <a:pt x="35" y="34"/>
                      <a:pt x="35" y="34"/>
                    </a:cubicBezTo>
                    <a:cubicBezTo>
                      <a:pt x="34" y="34"/>
                      <a:pt x="34" y="34"/>
                      <a:pt x="34" y="33"/>
                    </a:cubicBezTo>
                    <a:cubicBezTo>
                      <a:pt x="33" y="33"/>
                      <a:pt x="33" y="33"/>
                      <a:pt x="33" y="33"/>
                    </a:cubicBezTo>
                    <a:cubicBezTo>
                      <a:pt x="31" y="33"/>
                      <a:pt x="31" y="34"/>
                      <a:pt x="30" y="35"/>
                    </a:cubicBezTo>
                    <a:cubicBezTo>
                      <a:pt x="29" y="35"/>
                      <a:pt x="28" y="34"/>
                      <a:pt x="27" y="34"/>
                    </a:cubicBezTo>
                    <a:cubicBezTo>
                      <a:pt x="26" y="33"/>
                      <a:pt x="25" y="33"/>
                      <a:pt x="23" y="33"/>
                    </a:cubicBezTo>
                    <a:cubicBezTo>
                      <a:pt x="24" y="35"/>
                      <a:pt x="22" y="34"/>
                      <a:pt x="22" y="34"/>
                    </a:cubicBezTo>
                    <a:cubicBezTo>
                      <a:pt x="22" y="36"/>
                      <a:pt x="20" y="35"/>
                      <a:pt x="19" y="35"/>
                    </a:cubicBezTo>
                    <a:cubicBezTo>
                      <a:pt x="18" y="35"/>
                      <a:pt x="18" y="35"/>
                      <a:pt x="17" y="35"/>
                    </a:cubicBezTo>
                    <a:cubicBezTo>
                      <a:pt x="17" y="35"/>
                      <a:pt x="16" y="35"/>
                      <a:pt x="16" y="36"/>
                    </a:cubicBezTo>
                    <a:cubicBezTo>
                      <a:pt x="16" y="36"/>
                      <a:pt x="16" y="36"/>
                      <a:pt x="16" y="36"/>
                    </a:cubicBezTo>
                    <a:cubicBezTo>
                      <a:pt x="16" y="36"/>
                      <a:pt x="16" y="37"/>
                      <a:pt x="16" y="37"/>
                    </a:cubicBezTo>
                    <a:cubicBezTo>
                      <a:pt x="15" y="38"/>
                      <a:pt x="14" y="38"/>
                      <a:pt x="13" y="38"/>
                    </a:cubicBezTo>
                    <a:cubicBezTo>
                      <a:pt x="13" y="38"/>
                      <a:pt x="13" y="38"/>
                      <a:pt x="13" y="39"/>
                    </a:cubicBezTo>
                    <a:cubicBezTo>
                      <a:pt x="13" y="39"/>
                      <a:pt x="13" y="39"/>
                      <a:pt x="13" y="39"/>
                    </a:cubicBezTo>
                    <a:cubicBezTo>
                      <a:pt x="13" y="39"/>
                      <a:pt x="12" y="39"/>
                      <a:pt x="12" y="39"/>
                    </a:cubicBezTo>
                    <a:cubicBezTo>
                      <a:pt x="11" y="39"/>
                      <a:pt x="11" y="41"/>
                      <a:pt x="11" y="41"/>
                    </a:cubicBezTo>
                    <a:cubicBezTo>
                      <a:pt x="11" y="42"/>
                      <a:pt x="11" y="43"/>
                      <a:pt x="10" y="43"/>
                    </a:cubicBezTo>
                    <a:cubicBezTo>
                      <a:pt x="11" y="44"/>
                      <a:pt x="11" y="45"/>
                      <a:pt x="10" y="46"/>
                    </a:cubicBezTo>
                    <a:cubicBezTo>
                      <a:pt x="9" y="46"/>
                      <a:pt x="9" y="46"/>
                      <a:pt x="8" y="46"/>
                    </a:cubicBezTo>
                    <a:cubicBezTo>
                      <a:pt x="8" y="46"/>
                      <a:pt x="8" y="45"/>
                      <a:pt x="8" y="46"/>
                    </a:cubicBezTo>
                    <a:cubicBezTo>
                      <a:pt x="7" y="46"/>
                      <a:pt x="7" y="46"/>
                      <a:pt x="7" y="46"/>
                    </a:cubicBezTo>
                    <a:cubicBezTo>
                      <a:pt x="7" y="46"/>
                      <a:pt x="6" y="47"/>
                      <a:pt x="6" y="47"/>
                    </a:cubicBezTo>
                    <a:cubicBezTo>
                      <a:pt x="6" y="47"/>
                      <a:pt x="6" y="46"/>
                      <a:pt x="6" y="47"/>
                    </a:cubicBezTo>
                    <a:cubicBezTo>
                      <a:pt x="6" y="47"/>
                      <a:pt x="5" y="47"/>
                      <a:pt x="5" y="47"/>
                    </a:cubicBezTo>
                    <a:cubicBezTo>
                      <a:pt x="5" y="48"/>
                      <a:pt x="5" y="48"/>
                      <a:pt x="5" y="49"/>
                    </a:cubicBezTo>
                    <a:cubicBezTo>
                      <a:pt x="5" y="50"/>
                      <a:pt x="5" y="50"/>
                      <a:pt x="4" y="51"/>
                    </a:cubicBezTo>
                    <a:cubicBezTo>
                      <a:pt x="4" y="51"/>
                      <a:pt x="4" y="51"/>
                      <a:pt x="4" y="51"/>
                    </a:cubicBezTo>
                    <a:cubicBezTo>
                      <a:pt x="4" y="52"/>
                      <a:pt x="4" y="52"/>
                      <a:pt x="4" y="53"/>
                    </a:cubicBezTo>
                    <a:cubicBezTo>
                      <a:pt x="4" y="53"/>
                      <a:pt x="3" y="54"/>
                      <a:pt x="3" y="54"/>
                    </a:cubicBezTo>
                    <a:cubicBezTo>
                      <a:pt x="3" y="55"/>
                      <a:pt x="2" y="55"/>
                      <a:pt x="2" y="55"/>
                    </a:cubicBezTo>
                    <a:cubicBezTo>
                      <a:pt x="2" y="55"/>
                      <a:pt x="2" y="56"/>
                      <a:pt x="2" y="56"/>
                    </a:cubicBezTo>
                    <a:cubicBezTo>
                      <a:pt x="2" y="57"/>
                      <a:pt x="1" y="57"/>
                      <a:pt x="1" y="57"/>
                    </a:cubicBezTo>
                    <a:cubicBezTo>
                      <a:pt x="1" y="57"/>
                      <a:pt x="0" y="58"/>
                      <a:pt x="0" y="58"/>
                    </a:cubicBezTo>
                    <a:cubicBezTo>
                      <a:pt x="0" y="58"/>
                      <a:pt x="0" y="59"/>
                      <a:pt x="0" y="59"/>
                    </a:cubicBezTo>
                    <a:cubicBezTo>
                      <a:pt x="0" y="60"/>
                      <a:pt x="1" y="60"/>
                      <a:pt x="1" y="61"/>
                    </a:cubicBezTo>
                    <a:cubicBezTo>
                      <a:pt x="1" y="61"/>
                      <a:pt x="1" y="61"/>
                      <a:pt x="1" y="61"/>
                    </a:cubicBezTo>
                    <a:cubicBezTo>
                      <a:pt x="1" y="61"/>
                      <a:pt x="1" y="61"/>
                      <a:pt x="1" y="61"/>
                    </a:cubicBezTo>
                    <a:cubicBezTo>
                      <a:pt x="2" y="61"/>
                      <a:pt x="2" y="62"/>
                      <a:pt x="2" y="62"/>
                    </a:cubicBezTo>
                    <a:cubicBezTo>
                      <a:pt x="2" y="62"/>
                      <a:pt x="2" y="63"/>
                      <a:pt x="2" y="63"/>
                    </a:cubicBezTo>
                    <a:cubicBezTo>
                      <a:pt x="2" y="63"/>
                      <a:pt x="2" y="63"/>
                      <a:pt x="3" y="63"/>
                    </a:cubicBezTo>
                    <a:cubicBezTo>
                      <a:pt x="3" y="63"/>
                      <a:pt x="3" y="64"/>
                      <a:pt x="3" y="64"/>
                    </a:cubicBezTo>
                    <a:cubicBezTo>
                      <a:pt x="3" y="64"/>
                      <a:pt x="3" y="65"/>
                      <a:pt x="3" y="65"/>
                    </a:cubicBezTo>
                    <a:cubicBezTo>
                      <a:pt x="3" y="66"/>
                      <a:pt x="3" y="67"/>
                      <a:pt x="2" y="68"/>
                    </a:cubicBezTo>
                    <a:cubicBezTo>
                      <a:pt x="2" y="68"/>
                      <a:pt x="1" y="69"/>
                      <a:pt x="1" y="70"/>
                    </a:cubicBezTo>
                    <a:cubicBezTo>
                      <a:pt x="1" y="70"/>
                      <a:pt x="2" y="70"/>
                      <a:pt x="2" y="70"/>
                    </a:cubicBezTo>
                    <a:cubicBezTo>
                      <a:pt x="2" y="70"/>
                      <a:pt x="2" y="71"/>
                      <a:pt x="2" y="71"/>
                    </a:cubicBezTo>
                    <a:cubicBezTo>
                      <a:pt x="2" y="71"/>
                      <a:pt x="2" y="72"/>
                      <a:pt x="2" y="72"/>
                    </a:cubicBezTo>
                    <a:cubicBezTo>
                      <a:pt x="2" y="72"/>
                      <a:pt x="3" y="72"/>
                      <a:pt x="3" y="72"/>
                    </a:cubicBezTo>
                    <a:cubicBezTo>
                      <a:pt x="3" y="73"/>
                      <a:pt x="3" y="73"/>
                      <a:pt x="3" y="73"/>
                    </a:cubicBezTo>
                    <a:cubicBezTo>
                      <a:pt x="4" y="74"/>
                      <a:pt x="4" y="74"/>
                      <a:pt x="4" y="74"/>
                    </a:cubicBezTo>
                    <a:cubicBezTo>
                      <a:pt x="4" y="75"/>
                      <a:pt x="4" y="75"/>
                      <a:pt x="5" y="75"/>
                    </a:cubicBezTo>
                    <a:cubicBezTo>
                      <a:pt x="5" y="75"/>
                      <a:pt x="6" y="76"/>
                      <a:pt x="6" y="76"/>
                    </a:cubicBezTo>
                    <a:cubicBezTo>
                      <a:pt x="7" y="77"/>
                      <a:pt x="8" y="78"/>
                      <a:pt x="8" y="80"/>
                    </a:cubicBezTo>
                    <a:cubicBezTo>
                      <a:pt x="8" y="80"/>
                      <a:pt x="7" y="82"/>
                      <a:pt x="8" y="82"/>
                    </a:cubicBezTo>
                    <a:cubicBezTo>
                      <a:pt x="9" y="82"/>
                      <a:pt x="10" y="82"/>
                      <a:pt x="9" y="83"/>
                    </a:cubicBezTo>
                    <a:cubicBezTo>
                      <a:pt x="10" y="83"/>
                      <a:pt x="12" y="83"/>
                      <a:pt x="12" y="84"/>
                    </a:cubicBezTo>
                    <a:cubicBezTo>
                      <a:pt x="12" y="84"/>
                      <a:pt x="13" y="84"/>
                      <a:pt x="13" y="84"/>
                    </a:cubicBezTo>
                    <a:cubicBezTo>
                      <a:pt x="13" y="84"/>
                      <a:pt x="14" y="84"/>
                      <a:pt x="14" y="84"/>
                    </a:cubicBezTo>
                    <a:cubicBezTo>
                      <a:pt x="14" y="84"/>
                      <a:pt x="14" y="84"/>
                      <a:pt x="14" y="84"/>
                    </a:cubicBezTo>
                    <a:cubicBezTo>
                      <a:pt x="14" y="85"/>
                      <a:pt x="14" y="85"/>
                      <a:pt x="14" y="85"/>
                    </a:cubicBezTo>
                    <a:cubicBezTo>
                      <a:pt x="15" y="86"/>
                      <a:pt x="15" y="86"/>
                      <a:pt x="16" y="86"/>
                    </a:cubicBezTo>
                    <a:cubicBezTo>
                      <a:pt x="16" y="87"/>
                      <a:pt x="17" y="87"/>
                      <a:pt x="17" y="87"/>
                    </a:cubicBezTo>
                    <a:cubicBezTo>
                      <a:pt x="17" y="88"/>
                      <a:pt x="18" y="88"/>
                      <a:pt x="18" y="88"/>
                    </a:cubicBezTo>
                    <a:cubicBezTo>
                      <a:pt x="18" y="88"/>
                      <a:pt x="18" y="88"/>
                      <a:pt x="18" y="88"/>
                    </a:cubicBezTo>
                    <a:cubicBezTo>
                      <a:pt x="18" y="88"/>
                      <a:pt x="19" y="88"/>
                      <a:pt x="19" y="88"/>
                    </a:cubicBezTo>
                    <a:cubicBezTo>
                      <a:pt x="19" y="88"/>
                      <a:pt x="19" y="87"/>
                      <a:pt x="19" y="87"/>
                    </a:cubicBezTo>
                    <a:cubicBezTo>
                      <a:pt x="20" y="87"/>
                      <a:pt x="20" y="87"/>
                      <a:pt x="21" y="87"/>
                    </a:cubicBezTo>
                    <a:cubicBezTo>
                      <a:pt x="21" y="87"/>
                      <a:pt x="21" y="87"/>
                      <a:pt x="21" y="87"/>
                    </a:cubicBezTo>
                    <a:cubicBezTo>
                      <a:pt x="21" y="87"/>
                      <a:pt x="21" y="87"/>
                      <a:pt x="22" y="87"/>
                    </a:cubicBezTo>
                    <a:cubicBezTo>
                      <a:pt x="22" y="86"/>
                      <a:pt x="23" y="87"/>
                      <a:pt x="23" y="87"/>
                    </a:cubicBezTo>
                    <a:cubicBezTo>
                      <a:pt x="23" y="87"/>
                      <a:pt x="23" y="87"/>
                      <a:pt x="23" y="87"/>
                    </a:cubicBezTo>
                    <a:cubicBezTo>
                      <a:pt x="23" y="87"/>
                      <a:pt x="23" y="87"/>
                      <a:pt x="24" y="87"/>
                    </a:cubicBezTo>
                    <a:cubicBezTo>
                      <a:pt x="24" y="87"/>
                      <a:pt x="24" y="87"/>
                      <a:pt x="24" y="87"/>
                    </a:cubicBezTo>
                    <a:cubicBezTo>
                      <a:pt x="25" y="87"/>
                      <a:pt x="25" y="87"/>
                      <a:pt x="25" y="88"/>
                    </a:cubicBezTo>
                    <a:cubicBezTo>
                      <a:pt x="25" y="88"/>
                      <a:pt x="25" y="88"/>
                      <a:pt x="26" y="88"/>
                    </a:cubicBezTo>
                    <a:cubicBezTo>
                      <a:pt x="26" y="88"/>
                      <a:pt x="27" y="88"/>
                      <a:pt x="27" y="88"/>
                    </a:cubicBezTo>
                    <a:cubicBezTo>
                      <a:pt x="27" y="88"/>
                      <a:pt x="28" y="88"/>
                      <a:pt x="28" y="88"/>
                    </a:cubicBezTo>
                    <a:cubicBezTo>
                      <a:pt x="28" y="88"/>
                      <a:pt x="29" y="88"/>
                      <a:pt x="29" y="88"/>
                    </a:cubicBezTo>
                    <a:cubicBezTo>
                      <a:pt x="29" y="88"/>
                      <a:pt x="29" y="87"/>
                      <a:pt x="30" y="87"/>
                    </a:cubicBezTo>
                    <a:cubicBezTo>
                      <a:pt x="30" y="87"/>
                      <a:pt x="30" y="86"/>
                      <a:pt x="30" y="86"/>
                    </a:cubicBezTo>
                    <a:cubicBezTo>
                      <a:pt x="30" y="85"/>
                      <a:pt x="31" y="85"/>
                      <a:pt x="31" y="85"/>
                    </a:cubicBezTo>
                    <a:cubicBezTo>
                      <a:pt x="32" y="85"/>
                      <a:pt x="32" y="85"/>
                      <a:pt x="33" y="85"/>
                    </a:cubicBezTo>
                    <a:cubicBezTo>
                      <a:pt x="34" y="85"/>
                      <a:pt x="34" y="85"/>
                      <a:pt x="35" y="85"/>
                    </a:cubicBezTo>
                    <a:cubicBezTo>
                      <a:pt x="36" y="85"/>
                      <a:pt x="37" y="85"/>
                      <a:pt x="37" y="86"/>
                    </a:cubicBezTo>
                    <a:cubicBezTo>
                      <a:pt x="37" y="87"/>
                      <a:pt x="37" y="86"/>
                      <a:pt x="38" y="86"/>
                    </a:cubicBezTo>
                    <a:cubicBezTo>
                      <a:pt x="38" y="86"/>
                      <a:pt x="38" y="86"/>
                      <a:pt x="39" y="87"/>
                    </a:cubicBezTo>
                    <a:cubicBezTo>
                      <a:pt x="39" y="87"/>
                      <a:pt x="39" y="87"/>
                      <a:pt x="39" y="87"/>
                    </a:cubicBezTo>
                    <a:cubicBezTo>
                      <a:pt x="40" y="87"/>
                      <a:pt x="42" y="87"/>
                      <a:pt x="42" y="88"/>
                    </a:cubicBezTo>
                    <a:cubicBezTo>
                      <a:pt x="43" y="88"/>
                      <a:pt x="43" y="88"/>
                      <a:pt x="44" y="89"/>
                    </a:cubicBezTo>
                    <a:cubicBezTo>
                      <a:pt x="44" y="89"/>
                      <a:pt x="44" y="89"/>
                      <a:pt x="45" y="89"/>
                    </a:cubicBezTo>
                    <a:cubicBezTo>
                      <a:pt x="45" y="90"/>
                      <a:pt x="46" y="91"/>
                      <a:pt x="46" y="92"/>
                    </a:cubicBezTo>
                    <a:cubicBezTo>
                      <a:pt x="46" y="93"/>
                      <a:pt x="45" y="93"/>
                      <a:pt x="45" y="94"/>
                    </a:cubicBezTo>
                    <a:cubicBezTo>
                      <a:pt x="45" y="95"/>
                      <a:pt x="45" y="96"/>
                      <a:pt x="44" y="96"/>
                    </a:cubicBezTo>
                    <a:cubicBezTo>
                      <a:pt x="44" y="96"/>
                      <a:pt x="44" y="96"/>
                      <a:pt x="44" y="97"/>
                    </a:cubicBezTo>
                    <a:cubicBezTo>
                      <a:pt x="44" y="97"/>
                      <a:pt x="44" y="97"/>
                      <a:pt x="44" y="97"/>
                    </a:cubicBezTo>
                    <a:cubicBezTo>
                      <a:pt x="45" y="97"/>
                      <a:pt x="45" y="98"/>
                      <a:pt x="45" y="98"/>
                    </a:cubicBezTo>
                    <a:cubicBezTo>
                      <a:pt x="45" y="98"/>
                      <a:pt x="45" y="99"/>
                      <a:pt x="45" y="99"/>
                    </a:cubicBezTo>
                    <a:cubicBezTo>
                      <a:pt x="45" y="99"/>
                      <a:pt x="46" y="99"/>
                      <a:pt x="46" y="99"/>
                    </a:cubicBezTo>
                    <a:cubicBezTo>
                      <a:pt x="46" y="99"/>
                      <a:pt x="46" y="100"/>
                      <a:pt x="46" y="100"/>
                    </a:cubicBezTo>
                    <a:cubicBezTo>
                      <a:pt x="47" y="101"/>
                      <a:pt x="47" y="101"/>
                      <a:pt x="47" y="102"/>
                    </a:cubicBezTo>
                    <a:cubicBezTo>
                      <a:pt x="48" y="103"/>
                      <a:pt x="48" y="103"/>
                      <a:pt x="48" y="104"/>
                    </a:cubicBezTo>
                    <a:cubicBezTo>
                      <a:pt x="48" y="104"/>
                      <a:pt x="48" y="104"/>
                      <a:pt x="48" y="104"/>
                    </a:cubicBezTo>
                    <a:cubicBezTo>
                      <a:pt x="49" y="105"/>
                      <a:pt x="49" y="105"/>
                      <a:pt x="49" y="105"/>
                    </a:cubicBezTo>
                    <a:cubicBezTo>
                      <a:pt x="50" y="106"/>
                      <a:pt x="50" y="106"/>
                      <a:pt x="50" y="106"/>
                    </a:cubicBezTo>
                    <a:cubicBezTo>
                      <a:pt x="49" y="107"/>
                      <a:pt x="49" y="107"/>
                      <a:pt x="49" y="107"/>
                    </a:cubicBezTo>
                    <a:cubicBezTo>
                      <a:pt x="49" y="108"/>
                      <a:pt x="49" y="108"/>
                      <a:pt x="49" y="108"/>
                    </a:cubicBezTo>
                    <a:cubicBezTo>
                      <a:pt x="50" y="108"/>
                      <a:pt x="50" y="108"/>
                      <a:pt x="50" y="108"/>
                    </a:cubicBezTo>
                    <a:cubicBezTo>
                      <a:pt x="50" y="108"/>
                      <a:pt x="50" y="108"/>
                      <a:pt x="50" y="109"/>
                    </a:cubicBezTo>
                    <a:cubicBezTo>
                      <a:pt x="50" y="109"/>
                      <a:pt x="50" y="110"/>
                      <a:pt x="50" y="111"/>
                    </a:cubicBezTo>
                    <a:cubicBezTo>
                      <a:pt x="50" y="112"/>
                      <a:pt x="51" y="114"/>
                      <a:pt x="49" y="113"/>
                    </a:cubicBezTo>
                    <a:cubicBezTo>
                      <a:pt x="49" y="114"/>
                      <a:pt x="49" y="115"/>
                      <a:pt x="49" y="115"/>
                    </a:cubicBezTo>
                    <a:cubicBezTo>
                      <a:pt x="50" y="115"/>
                      <a:pt x="50" y="116"/>
                      <a:pt x="50" y="116"/>
                    </a:cubicBezTo>
                    <a:cubicBezTo>
                      <a:pt x="51" y="116"/>
                      <a:pt x="51" y="116"/>
                      <a:pt x="51" y="117"/>
                    </a:cubicBezTo>
                    <a:cubicBezTo>
                      <a:pt x="51" y="117"/>
                      <a:pt x="51" y="117"/>
                      <a:pt x="51" y="117"/>
                    </a:cubicBezTo>
                    <a:cubicBezTo>
                      <a:pt x="51" y="117"/>
                      <a:pt x="51" y="117"/>
                      <a:pt x="51" y="117"/>
                    </a:cubicBezTo>
                    <a:cubicBezTo>
                      <a:pt x="50" y="117"/>
                      <a:pt x="50" y="117"/>
                      <a:pt x="50" y="117"/>
                    </a:cubicBezTo>
                    <a:cubicBezTo>
                      <a:pt x="50" y="118"/>
                      <a:pt x="49" y="119"/>
                      <a:pt x="49" y="119"/>
                    </a:cubicBezTo>
                    <a:cubicBezTo>
                      <a:pt x="48" y="120"/>
                      <a:pt x="49" y="121"/>
                      <a:pt x="48" y="121"/>
                    </a:cubicBezTo>
                    <a:cubicBezTo>
                      <a:pt x="48" y="122"/>
                      <a:pt x="48" y="123"/>
                      <a:pt x="48" y="124"/>
                    </a:cubicBezTo>
                    <a:cubicBezTo>
                      <a:pt x="48" y="124"/>
                      <a:pt x="47" y="125"/>
                      <a:pt x="47" y="125"/>
                    </a:cubicBezTo>
                    <a:cubicBezTo>
                      <a:pt x="47" y="125"/>
                      <a:pt x="46" y="126"/>
                      <a:pt x="46" y="126"/>
                    </a:cubicBezTo>
                    <a:cubicBezTo>
                      <a:pt x="46" y="127"/>
                      <a:pt x="46" y="128"/>
                      <a:pt x="45" y="127"/>
                    </a:cubicBezTo>
                    <a:cubicBezTo>
                      <a:pt x="45" y="129"/>
                      <a:pt x="45" y="130"/>
                      <a:pt x="45" y="132"/>
                    </a:cubicBezTo>
                    <a:cubicBezTo>
                      <a:pt x="45" y="133"/>
                      <a:pt x="45" y="134"/>
                      <a:pt x="45" y="134"/>
                    </a:cubicBezTo>
                    <a:cubicBezTo>
                      <a:pt x="45" y="135"/>
                      <a:pt x="45" y="135"/>
                      <a:pt x="45" y="135"/>
                    </a:cubicBezTo>
                    <a:cubicBezTo>
                      <a:pt x="45" y="135"/>
                      <a:pt x="45" y="135"/>
                      <a:pt x="45" y="135"/>
                    </a:cubicBezTo>
                    <a:cubicBezTo>
                      <a:pt x="45" y="135"/>
                      <a:pt x="46" y="135"/>
                      <a:pt x="46" y="135"/>
                    </a:cubicBezTo>
                    <a:cubicBezTo>
                      <a:pt x="46" y="135"/>
                      <a:pt x="46" y="136"/>
                      <a:pt x="46" y="136"/>
                    </a:cubicBezTo>
                    <a:cubicBezTo>
                      <a:pt x="46" y="136"/>
                      <a:pt x="46" y="136"/>
                      <a:pt x="46" y="136"/>
                    </a:cubicBezTo>
                    <a:cubicBezTo>
                      <a:pt x="46" y="137"/>
                      <a:pt x="46" y="137"/>
                      <a:pt x="46" y="137"/>
                    </a:cubicBezTo>
                    <a:cubicBezTo>
                      <a:pt x="47" y="137"/>
                      <a:pt x="47" y="137"/>
                      <a:pt x="47" y="138"/>
                    </a:cubicBezTo>
                    <a:cubicBezTo>
                      <a:pt x="47" y="138"/>
                      <a:pt x="47" y="141"/>
                      <a:pt x="46" y="140"/>
                    </a:cubicBezTo>
                    <a:cubicBezTo>
                      <a:pt x="46" y="142"/>
                      <a:pt x="46" y="144"/>
                      <a:pt x="46" y="146"/>
                    </a:cubicBezTo>
                    <a:cubicBezTo>
                      <a:pt x="46" y="147"/>
                      <a:pt x="46" y="147"/>
                      <a:pt x="46" y="148"/>
                    </a:cubicBezTo>
                    <a:cubicBezTo>
                      <a:pt x="46" y="148"/>
                      <a:pt x="46" y="148"/>
                      <a:pt x="46" y="148"/>
                    </a:cubicBezTo>
                    <a:cubicBezTo>
                      <a:pt x="47" y="149"/>
                      <a:pt x="47" y="149"/>
                      <a:pt x="47" y="150"/>
                    </a:cubicBezTo>
                    <a:cubicBezTo>
                      <a:pt x="48" y="151"/>
                      <a:pt x="48" y="152"/>
                      <a:pt x="47" y="152"/>
                    </a:cubicBezTo>
                    <a:cubicBezTo>
                      <a:pt x="47" y="153"/>
                      <a:pt x="47" y="153"/>
                      <a:pt x="46" y="153"/>
                    </a:cubicBezTo>
                    <a:cubicBezTo>
                      <a:pt x="46" y="154"/>
                      <a:pt x="45" y="154"/>
                      <a:pt x="45" y="154"/>
                    </a:cubicBezTo>
                    <a:cubicBezTo>
                      <a:pt x="44" y="154"/>
                      <a:pt x="44" y="154"/>
                      <a:pt x="44" y="154"/>
                    </a:cubicBezTo>
                    <a:cubicBezTo>
                      <a:pt x="44" y="154"/>
                      <a:pt x="44" y="155"/>
                      <a:pt x="44" y="156"/>
                    </a:cubicBezTo>
                    <a:cubicBezTo>
                      <a:pt x="44" y="156"/>
                      <a:pt x="44" y="157"/>
                      <a:pt x="44" y="157"/>
                    </a:cubicBezTo>
                    <a:cubicBezTo>
                      <a:pt x="45" y="157"/>
                      <a:pt x="45" y="157"/>
                      <a:pt x="46" y="157"/>
                    </a:cubicBezTo>
                    <a:cubicBezTo>
                      <a:pt x="47" y="156"/>
                      <a:pt x="48" y="156"/>
                      <a:pt x="49" y="156"/>
                    </a:cubicBezTo>
                    <a:cubicBezTo>
                      <a:pt x="50" y="156"/>
                      <a:pt x="51" y="156"/>
                      <a:pt x="52" y="155"/>
                    </a:cubicBezTo>
                    <a:cubicBezTo>
                      <a:pt x="53" y="155"/>
                      <a:pt x="53" y="155"/>
                      <a:pt x="54" y="155"/>
                    </a:cubicBezTo>
                    <a:cubicBezTo>
                      <a:pt x="54" y="155"/>
                      <a:pt x="54" y="155"/>
                      <a:pt x="54" y="155"/>
                    </a:cubicBezTo>
                    <a:cubicBezTo>
                      <a:pt x="54" y="155"/>
                      <a:pt x="54" y="155"/>
                      <a:pt x="54" y="155"/>
                    </a:cubicBezTo>
                    <a:cubicBezTo>
                      <a:pt x="55" y="154"/>
                      <a:pt x="55" y="154"/>
                      <a:pt x="56" y="153"/>
                    </a:cubicBezTo>
                    <a:cubicBezTo>
                      <a:pt x="56" y="152"/>
                      <a:pt x="56" y="150"/>
                      <a:pt x="58" y="149"/>
                    </a:cubicBezTo>
                    <a:cubicBezTo>
                      <a:pt x="58" y="149"/>
                      <a:pt x="59" y="149"/>
                      <a:pt x="60" y="149"/>
                    </a:cubicBezTo>
                    <a:cubicBezTo>
                      <a:pt x="61" y="149"/>
                      <a:pt x="62" y="149"/>
                      <a:pt x="63" y="149"/>
                    </a:cubicBezTo>
                    <a:cubicBezTo>
                      <a:pt x="63" y="149"/>
                      <a:pt x="63" y="149"/>
                      <a:pt x="63" y="148"/>
                    </a:cubicBezTo>
                    <a:cubicBezTo>
                      <a:pt x="63" y="148"/>
                      <a:pt x="63" y="147"/>
                      <a:pt x="63" y="146"/>
                    </a:cubicBezTo>
                    <a:cubicBezTo>
                      <a:pt x="63" y="146"/>
                      <a:pt x="63" y="146"/>
                      <a:pt x="63" y="145"/>
                    </a:cubicBezTo>
                    <a:cubicBezTo>
                      <a:pt x="63" y="145"/>
                      <a:pt x="63" y="145"/>
                      <a:pt x="63" y="145"/>
                    </a:cubicBezTo>
                    <a:cubicBezTo>
                      <a:pt x="63" y="145"/>
                      <a:pt x="63" y="145"/>
                      <a:pt x="63" y="144"/>
                    </a:cubicBezTo>
                    <a:cubicBezTo>
                      <a:pt x="62" y="144"/>
                      <a:pt x="62" y="143"/>
                      <a:pt x="63" y="143"/>
                    </a:cubicBezTo>
                    <a:cubicBezTo>
                      <a:pt x="63" y="142"/>
                      <a:pt x="63" y="142"/>
                      <a:pt x="63" y="142"/>
                    </a:cubicBezTo>
                    <a:cubicBezTo>
                      <a:pt x="63" y="142"/>
                      <a:pt x="63" y="142"/>
                      <a:pt x="63" y="142"/>
                    </a:cubicBezTo>
                    <a:cubicBezTo>
                      <a:pt x="64" y="141"/>
                      <a:pt x="64" y="141"/>
                      <a:pt x="64" y="141"/>
                    </a:cubicBezTo>
                    <a:cubicBezTo>
                      <a:pt x="64" y="141"/>
                      <a:pt x="64" y="141"/>
                      <a:pt x="65" y="140"/>
                    </a:cubicBezTo>
                    <a:cubicBezTo>
                      <a:pt x="65" y="140"/>
                      <a:pt x="66" y="140"/>
                      <a:pt x="66" y="140"/>
                    </a:cubicBezTo>
                    <a:cubicBezTo>
                      <a:pt x="67" y="140"/>
                      <a:pt x="67" y="139"/>
                      <a:pt x="67" y="139"/>
                    </a:cubicBezTo>
                    <a:cubicBezTo>
                      <a:pt x="67" y="138"/>
                      <a:pt x="67" y="137"/>
                      <a:pt x="67" y="136"/>
                    </a:cubicBezTo>
                    <a:cubicBezTo>
                      <a:pt x="67" y="135"/>
                      <a:pt x="67" y="134"/>
                      <a:pt x="68" y="134"/>
                    </a:cubicBezTo>
                    <a:cubicBezTo>
                      <a:pt x="68" y="133"/>
                      <a:pt x="68" y="133"/>
                      <a:pt x="68" y="132"/>
                    </a:cubicBezTo>
                    <a:cubicBezTo>
                      <a:pt x="69" y="132"/>
                      <a:pt x="69" y="132"/>
                      <a:pt x="69" y="131"/>
                    </a:cubicBezTo>
                    <a:cubicBezTo>
                      <a:pt x="70" y="131"/>
                      <a:pt x="70" y="131"/>
                      <a:pt x="70" y="131"/>
                    </a:cubicBezTo>
                    <a:cubicBezTo>
                      <a:pt x="71" y="130"/>
                      <a:pt x="71" y="130"/>
                      <a:pt x="71" y="130"/>
                    </a:cubicBezTo>
                    <a:cubicBezTo>
                      <a:pt x="71" y="129"/>
                      <a:pt x="71" y="129"/>
                      <a:pt x="71" y="128"/>
                    </a:cubicBezTo>
                    <a:cubicBezTo>
                      <a:pt x="71" y="128"/>
                      <a:pt x="72" y="127"/>
                      <a:pt x="72" y="127"/>
                    </a:cubicBezTo>
                    <a:cubicBezTo>
                      <a:pt x="73" y="126"/>
                      <a:pt x="74" y="125"/>
                      <a:pt x="74" y="124"/>
                    </a:cubicBezTo>
                    <a:cubicBezTo>
                      <a:pt x="75" y="124"/>
                      <a:pt x="75" y="124"/>
                      <a:pt x="75" y="124"/>
                    </a:cubicBezTo>
                    <a:cubicBezTo>
                      <a:pt x="75" y="124"/>
                      <a:pt x="75" y="124"/>
                      <a:pt x="75" y="123"/>
                    </a:cubicBezTo>
                    <a:cubicBezTo>
                      <a:pt x="76" y="123"/>
                      <a:pt x="76" y="122"/>
                      <a:pt x="75" y="122"/>
                    </a:cubicBezTo>
                    <a:cubicBezTo>
                      <a:pt x="75" y="121"/>
                      <a:pt x="75" y="120"/>
                      <a:pt x="75" y="118"/>
                    </a:cubicBezTo>
                    <a:cubicBezTo>
                      <a:pt x="75" y="118"/>
                      <a:pt x="76" y="117"/>
                      <a:pt x="76" y="116"/>
                    </a:cubicBezTo>
                    <a:cubicBezTo>
                      <a:pt x="76" y="116"/>
                      <a:pt x="76" y="116"/>
                      <a:pt x="76" y="115"/>
                    </a:cubicBezTo>
                    <a:cubicBezTo>
                      <a:pt x="76" y="115"/>
                      <a:pt x="76" y="115"/>
                      <a:pt x="76" y="115"/>
                    </a:cubicBezTo>
                    <a:cubicBezTo>
                      <a:pt x="77" y="114"/>
                      <a:pt x="77" y="114"/>
                      <a:pt x="77" y="114"/>
                    </a:cubicBezTo>
                    <a:cubicBezTo>
                      <a:pt x="78" y="112"/>
                      <a:pt x="77" y="109"/>
                      <a:pt x="77" y="106"/>
                    </a:cubicBezTo>
                    <a:cubicBezTo>
                      <a:pt x="77" y="105"/>
                      <a:pt x="77" y="104"/>
                      <a:pt x="78" y="103"/>
                    </a:cubicBezTo>
                    <a:cubicBezTo>
                      <a:pt x="78" y="102"/>
                      <a:pt x="78" y="102"/>
                      <a:pt x="78" y="101"/>
                    </a:cubicBezTo>
                    <a:cubicBezTo>
                      <a:pt x="78" y="101"/>
                      <a:pt x="78" y="100"/>
                      <a:pt x="79" y="100"/>
                    </a:cubicBezTo>
                    <a:cubicBezTo>
                      <a:pt x="79" y="100"/>
                      <a:pt x="79" y="98"/>
                      <a:pt x="80" y="99"/>
                    </a:cubicBezTo>
                    <a:cubicBezTo>
                      <a:pt x="80" y="98"/>
                      <a:pt x="80" y="97"/>
                      <a:pt x="80" y="97"/>
                    </a:cubicBezTo>
                    <a:cubicBezTo>
                      <a:pt x="80" y="97"/>
                      <a:pt x="80" y="96"/>
                      <a:pt x="80" y="96"/>
                    </a:cubicBezTo>
                    <a:cubicBezTo>
                      <a:pt x="80" y="96"/>
                      <a:pt x="80" y="96"/>
                      <a:pt x="80" y="96"/>
                    </a:cubicBezTo>
                    <a:cubicBezTo>
                      <a:pt x="79" y="95"/>
                      <a:pt x="79" y="94"/>
                      <a:pt x="79" y="93"/>
                    </a:cubicBezTo>
                    <a:cubicBezTo>
                      <a:pt x="79" y="92"/>
                      <a:pt x="79" y="91"/>
                      <a:pt x="79" y="91"/>
                    </a:cubicBezTo>
                    <a:cubicBezTo>
                      <a:pt x="80" y="90"/>
                      <a:pt x="80" y="90"/>
                      <a:pt x="80" y="90"/>
                    </a:cubicBezTo>
                    <a:cubicBezTo>
                      <a:pt x="80" y="90"/>
                      <a:pt x="80" y="90"/>
                      <a:pt x="80" y="90"/>
                    </a:cubicBezTo>
                    <a:cubicBezTo>
                      <a:pt x="80" y="89"/>
                      <a:pt x="80" y="89"/>
                      <a:pt x="80" y="88"/>
                    </a:cubicBezTo>
                    <a:cubicBezTo>
                      <a:pt x="80" y="88"/>
                      <a:pt x="80" y="87"/>
                      <a:pt x="80" y="86"/>
                    </a:cubicBezTo>
                    <a:cubicBezTo>
                      <a:pt x="80" y="86"/>
                      <a:pt x="81" y="86"/>
                      <a:pt x="81" y="86"/>
                    </a:cubicBezTo>
                    <a:cubicBezTo>
                      <a:pt x="81" y="85"/>
                      <a:pt x="81" y="84"/>
                      <a:pt x="81" y="84"/>
                    </a:cubicBezTo>
                    <a:cubicBezTo>
                      <a:pt x="81" y="83"/>
                      <a:pt x="81" y="82"/>
                      <a:pt x="81" y="82"/>
                    </a:cubicBezTo>
                    <a:cubicBezTo>
                      <a:pt x="81" y="81"/>
                      <a:pt x="81" y="80"/>
                      <a:pt x="81" y="80"/>
                    </a:cubicBezTo>
                    <a:cubicBezTo>
                      <a:pt x="80" y="79"/>
                      <a:pt x="79" y="78"/>
                      <a:pt x="78" y="77"/>
                    </a:cubicBezTo>
                    <a:cubicBezTo>
                      <a:pt x="78" y="76"/>
                      <a:pt x="79" y="78"/>
                      <a:pt x="78"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1" name="Freeform 24"/>
              <p:cNvSpPr/>
              <p:nvPr/>
            </p:nvSpPr>
            <p:spPr bwMode="auto">
              <a:xfrm>
                <a:off x="3441" y="1503"/>
                <a:ext cx="379" cy="805"/>
              </a:xfrm>
              <a:custGeom>
                <a:avLst/>
                <a:gdLst>
                  <a:gd name="T0" fmla="*/ 77 w 86"/>
                  <a:gd name="T1" fmla="*/ 103 h 183"/>
                  <a:gd name="T2" fmla="*/ 69 w 86"/>
                  <a:gd name="T3" fmla="*/ 103 h 183"/>
                  <a:gd name="T4" fmla="*/ 64 w 86"/>
                  <a:gd name="T5" fmla="*/ 100 h 183"/>
                  <a:gd name="T6" fmla="*/ 61 w 86"/>
                  <a:gd name="T7" fmla="*/ 97 h 183"/>
                  <a:gd name="T8" fmla="*/ 56 w 86"/>
                  <a:gd name="T9" fmla="*/ 90 h 183"/>
                  <a:gd name="T10" fmla="*/ 45 w 86"/>
                  <a:gd name="T11" fmla="*/ 84 h 183"/>
                  <a:gd name="T12" fmla="*/ 39 w 86"/>
                  <a:gd name="T13" fmla="*/ 79 h 183"/>
                  <a:gd name="T14" fmla="*/ 28 w 86"/>
                  <a:gd name="T15" fmla="*/ 76 h 183"/>
                  <a:gd name="T16" fmla="*/ 23 w 86"/>
                  <a:gd name="T17" fmla="*/ 78 h 183"/>
                  <a:gd name="T18" fmla="*/ 18 w 86"/>
                  <a:gd name="T19" fmla="*/ 82 h 183"/>
                  <a:gd name="T20" fmla="*/ 13 w 86"/>
                  <a:gd name="T21" fmla="*/ 80 h 183"/>
                  <a:gd name="T22" fmla="*/ 14 w 86"/>
                  <a:gd name="T23" fmla="*/ 74 h 183"/>
                  <a:gd name="T24" fmla="*/ 10 w 86"/>
                  <a:gd name="T25" fmla="*/ 64 h 183"/>
                  <a:gd name="T26" fmla="*/ 7 w 86"/>
                  <a:gd name="T27" fmla="*/ 63 h 183"/>
                  <a:gd name="T28" fmla="*/ 5 w 86"/>
                  <a:gd name="T29" fmla="*/ 59 h 183"/>
                  <a:gd name="T30" fmla="*/ 12 w 86"/>
                  <a:gd name="T31" fmla="*/ 47 h 183"/>
                  <a:gd name="T32" fmla="*/ 21 w 86"/>
                  <a:gd name="T33" fmla="*/ 50 h 183"/>
                  <a:gd name="T34" fmla="*/ 25 w 86"/>
                  <a:gd name="T35" fmla="*/ 44 h 183"/>
                  <a:gd name="T36" fmla="*/ 27 w 86"/>
                  <a:gd name="T37" fmla="*/ 40 h 183"/>
                  <a:gd name="T38" fmla="*/ 35 w 86"/>
                  <a:gd name="T39" fmla="*/ 36 h 183"/>
                  <a:gd name="T40" fmla="*/ 41 w 86"/>
                  <a:gd name="T41" fmla="*/ 29 h 183"/>
                  <a:gd name="T42" fmla="*/ 47 w 86"/>
                  <a:gd name="T43" fmla="*/ 23 h 183"/>
                  <a:gd name="T44" fmla="*/ 53 w 86"/>
                  <a:gd name="T45" fmla="*/ 20 h 183"/>
                  <a:gd name="T46" fmla="*/ 51 w 86"/>
                  <a:gd name="T47" fmla="*/ 18 h 183"/>
                  <a:gd name="T48" fmla="*/ 61 w 86"/>
                  <a:gd name="T49" fmla="*/ 15 h 183"/>
                  <a:gd name="T50" fmla="*/ 65 w 86"/>
                  <a:gd name="T51" fmla="*/ 7 h 183"/>
                  <a:gd name="T52" fmla="*/ 59 w 86"/>
                  <a:gd name="T53" fmla="*/ 6 h 183"/>
                  <a:gd name="T54" fmla="*/ 52 w 86"/>
                  <a:gd name="T55" fmla="*/ 11 h 183"/>
                  <a:gd name="T56" fmla="*/ 46 w 86"/>
                  <a:gd name="T57" fmla="*/ 13 h 183"/>
                  <a:gd name="T58" fmla="*/ 48 w 86"/>
                  <a:gd name="T59" fmla="*/ 6 h 183"/>
                  <a:gd name="T60" fmla="*/ 55 w 86"/>
                  <a:gd name="T61" fmla="*/ 3 h 183"/>
                  <a:gd name="T62" fmla="*/ 9 w 86"/>
                  <a:gd name="T63" fmla="*/ 37 h 183"/>
                  <a:gd name="T64" fmla="*/ 0 w 86"/>
                  <a:gd name="T65" fmla="*/ 63 h 183"/>
                  <a:gd name="T66" fmla="*/ 4 w 86"/>
                  <a:gd name="T67" fmla="*/ 71 h 183"/>
                  <a:gd name="T68" fmla="*/ 11 w 86"/>
                  <a:gd name="T69" fmla="*/ 81 h 183"/>
                  <a:gd name="T70" fmla="*/ 16 w 86"/>
                  <a:gd name="T71" fmla="*/ 83 h 183"/>
                  <a:gd name="T72" fmla="*/ 14 w 86"/>
                  <a:gd name="T73" fmla="*/ 98 h 183"/>
                  <a:gd name="T74" fmla="*/ 13 w 86"/>
                  <a:gd name="T75" fmla="*/ 107 h 183"/>
                  <a:gd name="T76" fmla="*/ 18 w 86"/>
                  <a:gd name="T77" fmla="*/ 116 h 183"/>
                  <a:gd name="T78" fmla="*/ 22 w 86"/>
                  <a:gd name="T79" fmla="*/ 125 h 183"/>
                  <a:gd name="T80" fmla="*/ 27 w 86"/>
                  <a:gd name="T81" fmla="*/ 131 h 183"/>
                  <a:gd name="T82" fmla="*/ 31 w 86"/>
                  <a:gd name="T83" fmla="*/ 136 h 183"/>
                  <a:gd name="T84" fmla="*/ 34 w 86"/>
                  <a:gd name="T85" fmla="*/ 142 h 183"/>
                  <a:gd name="T86" fmla="*/ 36 w 86"/>
                  <a:gd name="T87" fmla="*/ 155 h 183"/>
                  <a:gd name="T88" fmla="*/ 41 w 86"/>
                  <a:gd name="T89" fmla="*/ 169 h 183"/>
                  <a:gd name="T90" fmla="*/ 46 w 86"/>
                  <a:gd name="T91" fmla="*/ 177 h 183"/>
                  <a:gd name="T92" fmla="*/ 50 w 86"/>
                  <a:gd name="T93" fmla="*/ 181 h 183"/>
                  <a:gd name="T94" fmla="*/ 52 w 86"/>
                  <a:gd name="T95" fmla="*/ 177 h 183"/>
                  <a:gd name="T96" fmla="*/ 50 w 86"/>
                  <a:gd name="T97" fmla="*/ 169 h 183"/>
                  <a:gd name="T98" fmla="*/ 55 w 86"/>
                  <a:gd name="T99" fmla="*/ 164 h 183"/>
                  <a:gd name="T100" fmla="*/ 58 w 86"/>
                  <a:gd name="T101" fmla="*/ 157 h 183"/>
                  <a:gd name="T102" fmla="*/ 64 w 86"/>
                  <a:gd name="T103" fmla="*/ 143 h 183"/>
                  <a:gd name="T104" fmla="*/ 73 w 86"/>
                  <a:gd name="T105" fmla="*/ 138 h 183"/>
                  <a:gd name="T106" fmla="*/ 79 w 86"/>
                  <a:gd name="T107" fmla="*/ 125 h 183"/>
                  <a:gd name="T108" fmla="*/ 81 w 86"/>
                  <a:gd name="T109" fmla="*/ 120 h 183"/>
                  <a:gd name="T110" fmla="*/ 85 w 86"/>
                  <a:gd name="T111" fmla="*/ 1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3">
                    <a:moveTo>
                      <a:pt x="85" y="107"/>
                    </a:moveTo>
                    <a:cubicBezTo>
                      <a:pt x="84" y="107"/>
                      <a:pt x="82" y="107"/>
                      <a:pt x="81" y="106"/>
                    </a:cubicBezTo>
                    <a:cubicBezTo>
                      <a:pt x="81" y="106"/>
                      <a:pt x="81" y="106"/>
                      <a:pt x="81" y="105"/>
                    </a:cubicBezTo>
                    <a:cubicBezTo>
                      <a:pt x="81" y="105"/>
                      <a:pt x="81" y="105"/>
                      <a:pt x="81" y="105"/>
                    </a:cubicBezTo>
                    <a:cubicBezTo>
                      <a:pt x="80" y="105"/>
                      <a:pt x="80" y="105"/>
                      <a:pt x="80" y="105"/>
                    </a:cubicBezTo>
                    <a:cubicBezTo>
                      <a:pt x="79" y="105"/>
                      <a:pt x="79" y="105"/>
                      <a:pt x="78" y="104"/>
                    </a:cubicBezTo>
                    <a:cubicBezTo>
                      <a:pt x="78" y="104"/>
                      <a:pt x="78" y="104"/>
                      <a:pt x="78" y="103"/>
                    </a:cubicBezTo>
                    <a:cubicBezTo>
                      <a:pt x="78" y="103"/>
                      <a:pt x="78" y="103"/>
                      <a:pt x="77" y="103"/>
                    </a:cubicBezTo>
                    <a:cubicBezTo>
                      <a:pt x="77" y="103"/>
                      <a:pt x="77" y="103"/>
                      <a:pt x="76" y="103"/>
                    </a:cubicBezTo>
                    <a:cubicBezTo>
                      <a:pt x="76" y="103"/>
                      <a:pt x="75" y="103"/>
                      <a:pt x="74" y="103"/>
                    </a:cubicBezTo>
                    <a:cubicBezTo>
                      <a:pt x="74" y="103"/>
                      <a:pt x="73" y="103"/>
                      <a:pt x="73" y="102"/>
                    </a:cubicBezTo>
                    <a:cubicBezTo>
                      <a:pt x="73" y="102"/>
                      <a:pt x="71" y="102"/>
                      <a:pt x="71" y="102"/>
                    </a:cubicBezTo>
                    <a:cubicBezTo>
                      <a:pt x="70" y="102"/>
                      <a:pt x="70" y="102"/>
                      <a:pt x="70" y="102"/>
                    </a:cubicBezTo>
                    <a:cubicBezTo>
                      <a:pt x="69" y="102"/>
                      <a:pt x="70" y="102"/>
                      <a:pt x="70" y="103"/>
                    </a:cubicBezTo>
                    <a:cubicBezTo>
                      <a:pt x="69" y="103"/>
                      <a:pt x="69" y="103"/>
                      <a:pt x="69" y="103"/>
                    </a:cubicBezTo>
                    <a:cubicBezTo>
                      <a:pt x="69" y="103"/>
                      <a:pt x="69" y="103"/>
                      <a:pt x="69" y="103"/>
                    </a:cubicBezTo>
                    <a:cubicBezTo>
                      <a:pt x="69" y="102"/>
                      <a:pt x="69" y="101"/>
                      <a:pt x="69" y="101"/>
                    </a:cubicBezTo>
                    <a:cubicBezTo>
                      <a:pt x="68" y="101"/>
                      <a:pt x="67" y="101"/>
                      <a:pt x="67" y="101"/>
                    </a:cubicBezTo>
                    <a:cubicBezTo>
                      <a:pt x="67" y="101"/>
                      <a:pt x="66" y="101"/>
                      <a:pt x="66" y="101"/>
                    </a:cubicBezTo>
                    <a:cubicBezTo>
                      <a:pt x="66" y="101"/>
                      <a:pt x="66" y="101"/>
                      <a:pt x="66" y="101"/>
                    </a:cubicBezTo>
                    <a:cubicBezTo>
                      <a:pt x="66" y="100"/>
                      <a:pt x="66" y="101"/>
                      <a:pt x="66" y="101"/>
                    </a:cubicBezTo>
                    <a:cubicBezTo>
                      <a:pt x="65" y="101"/>
                      <a:pt x="65" y="100"/>
                      <a:pt x="65" y="100"/>
                    </a:cubicBezTo>
                    <a:cubicBezTo>
                      <a:pt x="65" y="100"/>
                      <a:pt x="65" y="100"/>
                      <a:pt x="65" y="100"/>
                    </a:cubicBezTo>
                    <a:cubicBezTo>
                      <a:pt x="65" y="99"/>
                      <a:pt x="65" y="100"/>
                      <a:pt x="64" y="100"/>
                    </a:cubicBezTo>
                    <a:cubicBezTo>
                      <a:pt x="63" y="100"/>
                      <a:pt x="62" y="100"/>
                      <a:pt x="61" y="100"/>
                    </a:cubicBezTo>
                    <a:cubicBezTo>
                      <a:pt x="61" y="100"/>
                      <a:pt x="60" y="100"/>
                      <a:pt x="59" y="100"/>
                    </a:cubicBezTo>
                    <a:cubicBezTo>
                      <a:pt x="59" y="100"/>
                      <a:pt x="58" y="100"/>
                      <a:pt x="57" y="99"/>
                    </a:cubicBezTo>
                    <a:cubicBezTo>
                      <a:pt x="57" y="99"/>
                      <a:pt x="56" y="98"/>
                      <a:pt x="57" y="98"/>
                    </a:cubicBezTo>
                    <a:cubicBezTo>
                      <a:pt x="57" y="98"/>
                      <a:pt x="58" y="98"/>
                      <a:pt x="58" y="97"/>
                    </a:cubicBezTo>
                    <a:cubicBezTo>
                      <a:pt x="58" y="97"/>
                      <a:pt x="58" y="97"/>
                      <a:pt x="58" y="97"/>
                    </a:cubicBezTo>
                    <a:cubicBezTo>
                      <a:pt x="59" y="97"/>
                      <a:pt x="59" y="97"/>
                      <a:pt x="60" y="97"/>
                    </a:cubicBezTo>
                    <a:cubicBezTo>
                      <a:pt x="60" y="97"/>
                      <a:pt x="61" y="97"/>
                      <a:pt x="61" y="97"/>
                    </a:cubicBezTo>
                    <a:cubicBezTo>
                      <a:pt x="61" y="97"/>
                      <a:pt x="61" y="97"/>
                      <a:pt x="61" y="97"/>
                    </a:cubicBezTo>
                    <a:cubicBezTo>
                      <a:pt x="61" y="96"/>
                      <a:pt x="61" y="96"/>
                      <a:pt x="61" y="96"/>
                    </a:cubicBezTo>
                    <a:cubicBezTo>
                      <a:pt x="61" y="96"/>
                      <a:pt x="61" y="95"/>
                      <a:pt x="61" y="95"/>
                    </a:cubicBezTo>
                    <a:cubicBezTo>
                      <a:pt x="60" y="94"/>
                      <a:pt x="59" y="94"/>
                      <a:pt x="58" y="93"/>
                    </a:cubicBezTo>
                    <a:cubicBezTo>
                      <a:pt x="58" y="93"/>
                      <a:pt x="58" y="93"/>
                      <a:pt x="57" y="93"/>
                    </a:cubicBezTo>
                    <a:cubicBezTo>
                      <a:pt x="57" y="93"/>
                      <a:pt x="57" y="92"/>
                      <a:pt x="57" y="92"/>
                    </a:cubicBezTo>
                    <a:cubicBezTo>
                      <a:pt x="57" y="92"/>
                      <a:pt x="56" y="91"/>
                      <a:pt x="56" y="91"/>
                    </a:cubicBezTo>
                    <a:cubicBezTo>
                      <a:pt x="55" y="91"/>
                      <a:pt x="56" y="91"/>
                      <a:pt x="56" y="90"/>
                    </a:cubicBezTo>
                    <a:cubicBezTo>
                      <a:pt x="56" y="90"/>
                      <a:pt x="55" y="90"/>
                      <a:pt x="55" y="90"/>
                    </a:cubicBezTo>
                    <a:cubicBezTo>
                      <a:pt x="55" y="89"/>
                      <a:pt x="55" y="89"/>
                      <a:pt x="54" y="88"/>
                    </a:cubicBezTo>
                    <a:cubicBezTo>
                      <a:pt x="54" y="88"/>
                      <a:pt x="53" y="88"/>
                      <a:pt x="53" y="88"/>
                    </a:cubicBezTo>
                    <a:cubicBezTo>
                      <a:pt x="53" y="87"/>
                      <a:pt x="52" y="87"/>
                      <a:pt x="52" y="87"/>
                    </a:cubicBezTo>
                    <a:cubicBezTo>
                      <a:pt x="51" y="87"/>
                      <a:pt x="49" y="87"/>
                      <a:pt x="49" y="86"/>
                    </a:cubicBezTo>
                    <a:cubicBezTo>
                      <a:pt x="48" y="86"/>
                      <a:pt x="47" y="86"/>
                      <a:pt x="46" y="85"/>
                    </a:cubicBezTo>
                    <a:cubicBezTo>
                      <a:pt x="46" y="85"/>
                      <a:pt x="46" y="85"/>
                      <a:pt x="46" y="85"/>
                    </a:cubicBezTo>
                    <a:cubicBezTo>
                      <a:pt x="46" y="85"/>
                      <a:pt x="45" y="84"/>
                      <a:pt x="45" y="84"/>
                    </a:cubicBezTo>
                    <a:cubicBezTo>
                      <a:pt x="45" y="84"/>
                      <a:pt x="45" y="84"/>
                      <a:pt x="44" y="83"/>
                    </a:cubicBezTo>
                    <a:cubicBezTo>
                      <a:pt x="44" y="83"/>
                      <a:pt x="45" y="83"/>
                      <a:pt x="44" y="82"/>
                    </a:cubicBezTo>
                    <a:cubicBezTo>
                      <a:pt x="44" y="82"/>
                      <a:pt x="44" y="82"/>
                      <a:pt x="43" y="82"/>
                    </a:cubicBezTo>
                    <a:cubicBezTo>
                      <a:pt x="42" y="82"/>
                      <a:pt x="41" y="82"/>
                      <a:pt x="40" y="82"/>
                    </a:cubicBezTo>
                    <a:cubicBezTo>
                      <a:pt x="39" y="82"/>
                      <a:pt x="40" y="80"/>
                      <a:pt x="41" y="80"/>
                    </a:cubicBezTo>
                    <a:cubicBezTo>
                      <a:pt x="40" y="80"/>
                      <a:pt x="40" y="80"/>
                      <a:pt x="40" y="79"/>
                    </a:cubicBezTo>
                    <a:cubicBezTo>
                      <a:pt x="40" y="79"/>
                      <a:pt x="39" y="79"/>
                      <a:pt x="39" y="79"/>
                    </a:cubicBezTo>
                    <a:cubicBezTo>
                      <a:pt x="39" y="79"/>
                      <a:pt x="39" y="79"/>
                      <a:pt x="39" y="79"/>
                    </a:cubicBezTo>
                    <a:cubicBezTo>
                      <a:pt x="39" y="80"/>
                      <a:pt x="39" y="80"/>
                      <a:pt x="39" y="80"/>
                    </a:cubicBezTo>
                    <a:cubicBezTo>
                      <a:pt x="38" y="80"/>
                      <a:pt x="38" y="80"/>
                      <a:pt x="38" y="80"/>
                    </a:cubicBezTo>
                    <a:cubicBezTo>
                      <a:pt x="37" y="80"/>
                      <a:pt x="36" y="79"/>
                      <a:pt x="36" y="78"/>
                    </a:cubicBezTo>
                    <a:cubicBezTo>
                      <a:pt x="35" y="78"/>
                      <a:pt x="34" y="79"/>
                      <a:pt x="33" y="78"/>
                    </a:cubicBezTo>
                    <a:cubicBezTo>
                      <a:pt x="32" y="78"/>
                      <a:pt x="31" y="77"/>
                      <a:pt x="30" y="77"/>
                    </a:cubicBezTo>
                    <a:cubicBezTo>
                      <a:pt x="30" y="77"/>
                      <a:pt x="29" y="76"/>
                      <a:pt x="29" y="76"/>
                    </a:cubicBezTo>
                    <a:cubicBezTo>
                      <a:pt x="29" y="76"/>
                      <a:pt x="28" y="76"/>
                      <a:pt x="28" y="76"/>
                    </a:cubicBezTo>
                    <a:cubicBezTo>
                      <a:pt x="28" y="76"/>
                      <a:pt x="28" y="76"/>
                      <a:pt x="28" y="76"/>
                    </a:cubicBezTo>
                    <a:cubicBezTo>
                      <a:pt x="28" y="77"/>
                      <a:pt x="28" y="77"/>
                      <a:pt x="28" y="77"/>
                    </a:cubicBezTo>
                    <a:cubicBezTo>
                      <a:pt x="28" y="78"/>
                      <a:pt x="28" y="80"/>
                      <a:pt x="27" y="80"/>
                    </a:cubicBezTo>
                    <a:cubicBezTo>
                      <a:pt x="27" y="79"/>
                      <a:pt x="27" y="78"/>
                      <a:pt x="27" y="77"/>
                    </a:cubicBezTo>
                    <a:cubicBezTo>
                      <a:pt x="27" y="76"/>
                      <a:pt x="26" y="76"/>
                      <a:pt x="25" y="76"/>
                    </a:cubicBezTo>
                    <a:cubicBezTo>
                      <a:pt x="25" y="77"/>
                      <a:pt x="25" y="77"/>
                      <a:pt x="24" y="77"/>
                    </a:cubicBezTo>
                    <a:cubicBezTo>
                      <a:pt x="24" y="77"/>
                      <a:pt x="24" y="77"/>
                      <a:pt x="24" y="77"/>
                    </a:cubicBezTo>
                    <a:cubicBezTo>
                      <a:pt x="24" y="77"/>
                      <a:pt x="23" y="77"/>
                      <a:pt x="23" y="77"/>
                    </a:cubicBezTo>
                    <a:cubicBezTo>
                      <a:pt x="23" y="77"/>
                      <a:pt x="23" y="77"/>
                      <a:pt x="23" y="78"/>
                    </a:cubicBezTo>
                    <a:cubicBezTo>
                      <a:pt x="23" y="78"/>
                      <a:pt x="21" y="78"/>
                      <a:pt x="20" y="78"/>
                    </a:cubicBezTo>
                    <a:cubicBezTo>
                      <a:pt x="20" y="79"/>
                      <a:pt x="21" y="79"/>
                      <a:pt x="21" y="80"/>
                    </a:cubicBezTo>
                    <a:cubicBezTo>
                      <a:pt x="21" y="80"/>
                      <a:pt x="21" y="80"/>
                      <a:pt x="21" y="80"/>
                    </a:cubicBezTo>
                    <a:cubicBezTo>
                      <a:pt x="21" y="80"/>
                      <a:pt x="21" y="80"/>
                      <a:pt x="22" y="80"/>
                    </a:cubicBezTo>
                    <a:cubicBezTo>
                      <a:pt x="22" y="80"/>
                      <a:pt x="22" y="81"/>
                      <a:pt x="22" y="81"/>
                    </a:cubicBezTo>
                    <a:cubicBezTo>
                      <a:pt x="21" y="81"/>
                      <a:pt x="21" y="82"/>
                      <a:pt x="20" y="82"/>
                    </a:cubicBezTo>
                    <a:cubicBezTo>
                      <a:pt x="20" y="82"/>
                      <a:pt x="20" y="82"/>
                      <a:pt x="19" y="82"/>
                    </a:cubicBezTo>
                    <a:cubicBezTo>
                      <a:pt x="19" y="82"/>
                      <a:pt x="19" y="82"/>
                      <a:pt x="18" y="82"/>
                    </a:cubicBezTo>
                    <a:cubicBezTo>
                      <a:pt x="18" y="82"/>
                      <a:pt x="18" y="81"/>
                      <a:pt x="18" y="81"/>
                    </a:cubicBezTo>
                    <a:cubicBezTo>
                      <a:pt x="18" y="81"/>
                      <a:pt x="18" y="81"/>
                      <a:pt x="18" y="81"/>
                    </a:cubicBezTo>
                    <a:cubicBezTo>
                      <a:pt x="18" y="80"/>
                      <a:pt x="18" y="80"/>
                      <a:pt x="17" y="80"/>
                    </a:cubicBezTo>
                    <a:cubicBezTo>
                      <a:pt x="17" y="79"/>
                      <a:pt x="17" y="79"/>
                      <a:pt x="16" y="79"/>
                    </a:cubicBezTo>
                    <a:cubicBezTo>
                      <a:pt x="16" y="80"/>
                      <a:pt x="15" y="80"/>
                      <a:pt x="15" y="80"/>
                    </a:cubicBezTo>
                    <a:cubicBezTo>
                      <a:pt x="15" y="81"/>
                      <a:pt x="14" y="81"/>
                      <a:pt x="14" y="80"/>
                    </a:cubicBezTo>
                    <a:cubicBezTo>
                      <a:pt x="14" y="80"/>
                      <a:pt x="14" y="80"/>
                      <a:pt x="14" y="80"/>
                    </a:cubicBezTo>
                    <a:cubicBezTo>
                      <a:pt x="13" y="80"/>
                      <a:pt x="13" y="80"/>
                      <a:pt x="13" y="80"/>
                    </a:cubicBezTo>
                    <a:cubicBezTo>
                      <a:pt x="13" y="80"/>
                      <a:pt x="13" y="80"/>
                      <a:pt x="13" y="79"/>
                    </a:cubicBezTo>
                    <a:cubicBezTo>
                      <a:pt x="13" y="79"/>
                      <a:pt x="13" y="79"/>
                      <a:pt x="12" y="79"/>
                    </a:cubicBezTo>
                    <a:cubicBezTo>
                      <a:pt x="12" y="79"/>
                      <a:pt x="12" y="79"/>
                      <a:pt x="12" y="78"/>
                    </a:cubicBezTo>
                    <a:cubicBezTo>
                      <a:pt x="12" y="78"/>
                      <a:pt x="12" y="78"/>
                      <a:pt x="12" y="77"/>
                    </a:cubicBezTo>
                    <a:cubicBezTo>
                      <a:pt x="11" y="77"/>
                      <a:pt x="11" y="77"/>
                      <a:pt x="11" y="77"/>
                    </a:cubicBezTo>
                    <a:cubicBezTo>
                      <a:pt x="11" y="76"/>
                      <a:pt x="11" y="76"/>
                      <a:pt x="11" y="75"/>
                    </a:cubicBezTo>
                    <a:cubicBezTo>
                      <a:pt x="11" y="75"/>
                      <a:pt x="11" y="75"/>
                      <a:pt x="12" y="75"/>
                    </a:cubicBezTo>
                    <a:cubicBezTo>
                      <a:pt x="12" y="75"/>
                      <a:pt x="13" y="75"/>
                      <a:pt x="14" y="74"/>
                    </a:cubicBezTo>
                    <a:cubicBezTo>
                      <a:pt x="14" y="74"/>
                      <a:pt x="14" y="73"/>
                      <a:pt x="14" y="73"/>
                    </a:cubicBezTo>
                    <a:cubicBezTo>
                      <a:pt x="13" y="72"/>
                      <a:pt x="13" y="72"/>
                      <a:pt x="13" y="71"/>
                    </a:cubicBezTo>
                    <a:cubicBezTo>
                      <a:pt x="13" y="71"/>
                      <a:pt x="13" y="70"/>
                      <a:pt x="13" y="69"/>
                    </a:cubicBezTo>
                    <a:cubicBezTo>
                      <a:pt x="13" y="69"/>
                      <a:pt x="12" y="69"/>
                      <a:pt x="12" y="69"/>
                    </a:cubicBezTo>
                    <a:cubicBezTo>
                      <a:pt x="11" y="69"/>
                      <a:pt x="11" y="69"/>
                      <a:pt x="11" y="69"/>
                    </a:cubicBezTo>
                    <a:cubicBezTo>
                      <a:pt x="10" y="69"/>
                      <a:pt x="9" y="69"/>
                      <a:pt x="9" y="68"/>
                    </a:cubicBezTo>
                    <a:cubicBezTo>
                      <a:pt x="9" y="67"/>
                      <a:pt x="9" y="66"/>
                      <a:pt x="10" y="66"/>
                    </a:cubicBezTo>
                    <a:cubicBezTo>
                      <a:pt x="10" y="65"/>
                      <a:pt x="10" y="65"/>
                      <a:pt x="10" y="64"/>
                    </a:cubicBezTo>
                    <a:cubicBezTo>
                      <a:pt x="10" y="63"/>
                      <a:pt x="11" y="63"/>
                      <a:pt x="11" y="63"/>
                    </a:cubicBezTo>
                    <a:cubicBezTo>
                      <a:pt x="12" y="64"/>
                      <a:pt x="13" y="63"/>
                      <a:pt x="13" y="62"/>
                    </a:cubicBezTo>
                    <a:cubicBezTo>
                      <a:pt x="13" y="61"/>
                      <a:pt x="13" y="60"/>
                      <a:pt x="13" y="60"/>
                    </a:cubicBezTo>
                    <a:cubicBezTo>
                      <a:pt x="12" y="60"/>
                      <a:pt x="12" y="59"/>
                      <a:pt x="11" y="60"/>
                    </a:cubicBezTo>
                    <a:cubicBezTo>
                      <a:pt x="10" y="60"/>
                      <a:pt x="10" y="60"/>
                      <a:pt x="10" y="61"/>
                    </a:cubicBezTo>
                    <a:cubicBezTo>
                      <a:pt x="10" y="61"/>
                      <a:pt x="10" y="62"/>
                      <a:pt x="9" y="61"/>
                    </a:cubicBezTo>
                    <a:cubicBezTo>
                      <a:pt x="9" y="62"/>
                      <a:pt x="9" y="63"/>
                      <a:pt x="8" y="62"/>
                    </a:cubicBezTo>
                    <a:cubicBezTo>
                      <a:pt x="8" y="63"/>
                      <a:pt x="8" y="63"/>
                      <a:pt x="7" y="63"/>
                    </a:cubicBezTo>
                    <a:cubicBezTo>
                      <a:pt x="7" y="64"/>
                      <a:pt x="6" y="65"/>
                      <a:pt x="5" y="65"/>
                    </a:cubicBezTo>
                    <a:cubicBezTo>
                      <a:pt x="5" y="65"/>
                      <a:pt x="5" y="65"/>
                      <a:pt x="5" y="64"/>
                    </a:cubicBezTo>
                    <a:cubicBezTo>
                      <a:pt x="4" y="64"/>
                      <a:pt x="4" y="64"/>
                      <a:pt x="4" y="63"/>
                    </a:cubicBezTo>
                    <a:cubicBezTo>
                      <a:pt x="4" y="63"/>
                      <a:pt x="4" y="63"/>
                      <a:pt x="4" y="63"/>
                    </a:cubicBezTo>
                    <a:cubicBezTo>
                      <a:pt x="4" y="62"/>
                      <a:pt x="4" y="62"/>
                      <a:pt x="4" y="62"/>
                    </a:cubicBezTo>
                    <a:cubicBezTo>
                      <a:pt x="3" y="62"/>
                      <a:pt x="4" y="61"/>
                      <a:pt x="4" y="61"/>
                    </a:cubicBezTo>
                    <a:cubicBezTo>
                      <a:pt x="4" y="60"/>
                      <a:pt x="4" y="59"/>
                      <a:pt x="4" y="60"/>
                    </a:cubicBezTo>
                    <a:cubicBezTo>
                      <a:pt x="5" y="59"/>
                      <a:pt x="5" y="58"/>
                      <a:pt x="5" y="59"/>
                    </a:cubicBezTo>
                    <a:cubicBezTo>
                      <a:pt x="5" y="58"/>
                      <a:pt x="5" y="57"/>
                      <a:pt x="6" y="57"/>
                    </a:cubicBezTo>
                    <a:cubicBezTo>
                      <a:pt x="6" y="56"/>
                      <a:pt x="6" y="54"/>
                      <a:pt x="7" y="54"/>
                    </a:cubicBezTo>
                    <a:cubicBezTo>
                      <a:pt x="7" y="53"/>
                      <a:pt x="7" y="52"/>
                      <a:pt x="8" y="52"/>
                    </a:cubicBezTo>
                    <a:cubicBezTo>
                      <a:pt x="8" y="52"/>
                      <a:pt x="8" y="51"/>
                      <a:pt x="9" y="50"/>
                    </a:cubicBezTo>
                    <a:cubicBezTo>
                      <a:pt x="9" y="50"/>
                      <a:pt x="9" y="50"/>
                      <a:pt x="9" y="50"/>
                    </a:cubicBezTo>
                    <a:cubicBezTo>
                      <a:pt x="9" y="50"/>
                      <a:pt x="9" y="50"/>
                      <a:pt x="9" y="50"/>
                    </a:cubicBezTo>
                    <a:cubicBezTo>
                      <a:pt x="9" y="50"/>
                      <a:pt x="9" y="49"/>
                      <a:pt x="10" y="49"/>
                    </a:cubicBezTo>
                    <a:cubicBezTo>
                      <a:pt x="10" y="48"/>
                      <a:pt x="12" y="48"/>
                      <a:pt x="12" y="47"/>
                    </a:cubicBezTo>
                    <a:cubicBezTo>
                      <a:pt x="12" y="46"/>
                      <a:pt x="12" y="46"/>
                      <a:pt x="13" y="46"/>
                    </a:cubicBezTo>
                    <a:cubicBezTo>
                      <a:pt x="13" y="46"/>
                      <a:pt x="13" y="46"/>
                      <a:pt x="14" y="46"/>
                    </a:cubicBezTo>
                    <a:cubicBezTo>
                      <a:pt x="14" y="46"/>
                      <a:pt x="14" y="46"/>
                      <a:pt x="15" y="46"/>
                    </a:cubicBezTo>
                    <a:cubicBezTo>
                      <a:pt x="16" y="46"/>
                      <a:pt x="16" y="46"/>
                      <a:pt x="17" y="45"/>
                    </a:cubicBezTo>
                    <a:cubicBezTo>
                      <a:pt x="17" y="45"/>
                      <a:pt x="18" y="45"/>
                      <a:pt x="19" y="45"/>
                    </a:cubicBezTo>
                    <a:cubicBezTo>
                      <a:pt x="19" y="45"/>
                      <a:pt x="20" y="45"/>
                      <a:pt x="20" y="45"/>
                    </a:cubicBezTo>
                    <a:cubicBezTo>
                      <a:pt x="21" y="45"/>
                      <a:pt x="21" y="46"/>
                      <a:pt x="21" y="47"/>
                    </a:cubicBezTo>
                    <a:cubicBezTo>
                      <a:pt x="21" y="48"/>
                      <a:pt x="21" y="49"/>
                      <a:pt x="21" y="50"/>
                    </a:cubicBezTo>
                    <a:cubicBezTo>
                      <a:pt x="21" y="50"/>
                      <a:pt x="21" y="50"/>
                      <a:pt x="20" y="50"/>
                    </a:cubicBezTo>
                    <a:cubicBezTo>
                      <a:pt x="20" y="51"/>
                      <a:pt x="20" y="51"/>
                      <a:pt x="20" y="51"/>
                    </a:cubicBezTo>
                    <a:cubicBezTo>
                      <a:pt x="20" y="51"/>
                      <a:pt x="20" y="51"/>
                      <a:pt x="21" y="51"/>
                    </a:cubicBezTo>
                    <a:cubicBezTo>
                      <a:pt x="21" y="51"/>
                      <a:pt x="21" y="51"/>
                      <a:pt x="21" y="52"/>
                    </a:cubicBezTo>
                    <a:cubicBezTo>
                      <a:pt x="21" y="52"/>
                      <a:pt x="21" y="52"/>
                      <a:pt x="21" y="52"/>
                    </a:cubicBezTo>
                    <a:cubicBezTo>
                      <a:pt x="23" y="52"/>
                      <a:pt x="21" y="48"/>
                      <a:pt x="23" y="48"/>
                    </a:cubicBezTo>
                    <a:cubicBezTo>
                      <a:pt x="23" y="48"/>
                      <a:pt x="23" y="46"/>
                      <a:pt x="24" y="47"/>
                    </a:cubicBezTo>
                    <a:cubicBezTo>
                      <a:pt x="24" y="46"/>
                      <a:pt x="24" y="43"/>
                      <a:pt x="25" y="44"/>
                    </a:cubicBezTo>
                    <a:cubicBezTo>
                      <a:pt x="25" y="44"/>
                      <a:pt x="26" y="44"/>
                      <a:pt x="26" y="44"/>
                    </a:cubicBezTo>
                    <a:cubicBezTo>
                      <a:pt x="26" y="43"/>
                      <a:pt x="26" y="43"/>
                      <a:pt x="26" y="43"/>
                    </a:cubicBezTo>
                    <a:cubicBezTo>
                      <a:pt x="27" y="43"/>
                      <a:pt x="27" y="43"/>
                      <a:pt x="28" y="43"/>
                    </a:cubicBezTo>
                    <a:cubicBezTo>
                      <a:pt x="28" y="43"/>
                      <a:pt x="28" y="42"/>
                      <a:pt x="28" y="42"/>
                    </a:cubicBezTo>
                    <a:cubicBezTo>
                      <a:pt x="27" y="42"/>
                      <a:pt x="27" y="42"/>
                      <a:pt x="27" y="41"/>
                    </a:cubicBezTo>
                    <a:cubicBezTo>
                      <a:pt x="27" y="41"/>
                      <a:pt x="27" y="41"/>
                      <a:pt x="27" y="41"/>
                    </a:cubicBezTo>
                    <a:cubicBezTo>
                      <a:pt x="27" y="41"/>
                      <a:pt x="27" y="40"/>
                      <a:pt x="27" y="40"/>
                    </a:cubicBezTo>
                    <a:cubicBezTo>
                      <a:pt x="27" y="40"/>
                      <a:pt x="27" y="40"/>
                      <a:pt x="27" y="40"/>
                    </a:cubicBezTo>
                    <a:cubicBezTo>
                      <a:pt x="28" y="40"/>
                      <a:pt x="28" y="40"/>
                      <a:pt x="28" y="40"/>
                    </a:cubicBezTo>
                    <a:cubicBezTo>
                      <a:pt x="29" y="40"/>
                      <a:pt x="30" y="40"/>
                      <a:pt x="30" y="40"/>
                    </a:cubicBezTo>
                    <a:cubicBezTo>
                      <a:pt x="30" y="39"/>
                      <a:pt x="30" y="39"/>
                      <a:pt x="31" y="38"/>
                    </a:cubicBezTo>
                    <a:cubicBezTo>
                      <a:pt x="31" y="38"/>
                      <a:pt x="32" y="37"/>
                      <a:pt x="32" y="37"/>
                    </a:cubicBezTo>
                    <a:cubicBezTo>
                      <a:pt x="33" y="37"/>
                      <a:pt x="33" y="37"/>
                      <a:pt x="33" y="37"/>
                    </a:cubicBezTo>
                    <a:cubicBezTo>
                      <a:pt x="33" y="37"/>
                      <a:pt x="33" y="37"/>
                      <a:pt x="33" y="37"/>
                    </a:cubicBezTo>
                    <a:cubicBezTo>
                      <a:pt x="34" y="37"/>
                      <a:pt x="34" y="36"/>
                      <a:pt x="34" y="36"/>
                    </a:cubicBezTo>
                    <a:cubicBezTo>
                      <a:pt x="34" y="36"/>
                      <a:pt x="34" y="36"/>
                      <a:pt x="35" y="36"/>
                    </a:cubicBezTo>
                    <a:cubicBezTo>
                      <a:pt x="35" y="36"/>
                      <a:pt x="35" y="35"/>
                      <a:pt x="35" y="35"/>
                    </a:cubicBezTo>
                    <a:cubicBezTo>
                      <a:pt x="35" y="35"/>
                      <a:pt x="35" y="35"/>
                      <a:pt x="35" y="35"/>
                    </a:cubicBezTo>
                    <a:cubicBezTo>
                      <a:pt x="35" y="34"/>
                      <a:pt x="35" y="34"/>
                      <a:pt x="35" y="34"/>
                    </a:cubicBezTo>
                    <a:cubicBezTo>
                      <a:pt x="35" y="33"/>
                      <a:pt x="36" y="33"/>
                      <a:pt x="36" y="33"/>
                    </a:cubicBezTo>
                    <a:cubicBezTo>
                      <a:pt x="37" y="31"/>
                      <a:pt x="38" y="30"/>
                      <a:pt x="39" y="30"/>
                    </a:cubicBezTo>
                    <a:cubicBezTo>
                      <a:pt x="39" y="30"/>
                      <a:pt x="40" y="30"/>
                      <a:pt x="40" y="30"/>
                    </a:cubicBezTo>
                    <a:cubicBezTo>
                      <a:pt x="40" y="29"/>
                      <a:pt x="40" y="29"/>
                      <a:pt x="40" y="29"/>
                    </a:cubicBezTo>
                    <a:cubicBezTo>
                      <a:pt x="40" y="29"/>
                      <a:pt x="41" y="29"/>
                      <a:pt x="41" y="29"/>
                    </a:cubicBezTo>
                    <a:cubicBezTo>
                      <a:pt x="41" y="29"/>
                      <a:pt x="42" y="29"/>
                      <a:pt x="42" y="29"/>
                    </a:cubicBezTo>
                    <a:cubicBezTo>
                      <a:pt x="43" y="29"/>
                      <a:pt x="43" y="29"/>
                      <a:pt x="43" y="28"/>
                    </a:cubicBezTo>
                    <a:cubicBezTo>
                      <a:pt x="43" y="28"/>
                      <a:pt x="43" y="28"/>
                      <a:pt x="43" y="28"/>
                    </a:cubicBezTo>
                    <a:cubicBezTo>
                      <a:pt x="44" y="27"/>
                      <a:pt x="44" y="27"/>
                      <a:pt x="44" y="26"/>
                    </a:cubicBezTo>
                    <a:cubicBezTo>
                      <a:pt x="44" y="26"/>
                      <a:pt x="44" y="25"/>
                      <a:pt x="44" y="25"/>
                    </a:cubicBezTo>
                    <a:cubicBezTo>
                      <a:pt x="45" y="25"/>
                      <a:pt x="45" y="24"/>
                      <a:pt x="45" y="24"/>
                    </a:cubicBezTo>
                    <a:cubicBezTo>
                      <a:pt x="45" y="24"/>
                      <a:pt x="45" y="24"/>
                      <a:pt x="46" y="23"/>
                    </a:cubicBezTo>
                    <a:cubicBezTo>
                      <a:pt x="46" y="23"/>
                      <a:pt x="47" y="23"/>
                      <a:pt x="47" y="23"/>
                    </a:cubicBezTo>
                    <a:cubicBezTo>
                      <a:pt x="47" y="23"/>
                      <a:pt x="47" y="23"/>
                      <a:pt x="48" y="22"/>
                    </a:cubicBezTo>
                    <a:cubicBezTo>
                      <a:pt x="48" y="22"/>
                      <a:pt x="49" y="23"/>
                      <a:pt x="49" y="22"/>
                    </a:cubicBezTo>
                    <a:cubicBezTo>
                      <a:pt x="49" y="22"/>
                      <a:pt x="49" y="22"/>
                      <a:pt x="50" y="21"/>
                    </a:cubicBezTo>
                    <a:cubicBezTo>
                      <a:pt x="50" y="21"/>
                      <a:pt x="50" y="21"/>
                      <a:pt x="50" y="21"/>
                    </a:cubicBezTo>
                    <a:cubicBezTo>
                      <a:pt x="51" y="21"/>
                      <a:pt x="51" y="21"/>
                      <a:pt x="51" y="21"/>
                    </a:cubicBezTo>
                    <a:cubicBezTo>
                      <a:pt x="52" y="21"/>
                      <a:pt x="52" y="21"/>
                      <a:pt x="52" y="21"/>
                    </a:cubicBezTo>
                    <a:cubicBezTo>
                      <a:pt x="52" y="21"/>
                      <a:pt x="52" y="21"/>
                      <a:pt x="52" y="21"/>
                    </a:cubicBezTo>
                    <a:cubicBezTo>
                      <a:pt x="53" y="20"/>
                      <a:pt x="53" y="20"/>
                      <a:pt x="53" y="20"/>
                    </a:cubicBezTo>
                    <a:cubicBezTo>
                      <a:pt x="52" y="20"/>
                      <a:pt x="52" y="20"/>
                      <a:pt x="51" y="20"/>
                    </a:cubicBezTo>
                    <a:cubicBezTo>
                      <a:pt x="51" y="20"/>
                      <a:pt x="51" y="20"/>
                      <a:pt x="51" y="20"/>
                    </a:cubicBezTo>
                    <a:cubicBezTo>
                      <a:pt x="51" y="20"/>
                      <a:pt x="51" y="20"/>
                      <a:pt x="51" y="20"/>
                    </a:cubicBezTo>
                    <a:cubicBezTo>
                      <a:pt x="50" y="21"/>
                      <a:pt x="50" y="21"/>
                      <a:pt x="49" y="20"/>
                    </a:cubicBezTo>
                    <a:cubicBezTo>
                      <a:pt x="49" y="20"/>
                      <a:pt x="48" y="20"/>
                      <a:pt x="48" y="19"/>
                    </a:cubicBezTo>
                    <a:cubicBezTo>
                      <a:pt x="48" y="19"/>
                      <a:pt x="49" y="19"/>
                      <a:pt x="49" y="19"/>
                    </a:cubicBezTo>
                    <a:cubicBezTo>
                      <a:pt x="49" y="18"/>
                      <a:pt x="49" y="18"/>
                      <a:pt x="49" y="18"/>
                    </a:cubicBezTo>
                    <a:cubicBezTo>
                      <a:pt x="50" y="18"/>
                      <a:pt x="51" y="18"/>
                      <a:pt x="51" y="18"/>
                    </a:cubicBezTo>
                    <a:cubicBezTo>
                      <a:pt x="51" y="17"/>
                      <a:pt x="51" y="17"/>
                      <a:pt x="51" y="17"/>
                    </a:cubicBezTo>
                    <a:cubicBezTo>
                      <a:pt x="52" y="17"/>
                      <a:pt x="52" y="17"/>
                      <a:pt x="53" y="17"/>
                    </a:cubicBezTo>
                    <a:cubicBezTo>
                      <a:pt x="53" y="17"/>
                      <a:pt x="54" y="17"/>
                      <a:pt x="55" y="17"/>
                    </a:cubicBezTo>
                    <a:cubicBezTo>
                      <a:pt x="56" y="17"/>
                      <a:pt x="57" y="17"/>
                      <a:pt x="58" y="17"/>
                    </a:cubicBezTo>
                    <a:cubicBezTo>
                      <a:pt x="59" y="17"/>
                      <a:pt x="59" y="17"/>
                      <a:pt x="59" y="17"/>
                    </a:cubicBezTo>
                    <a:cubicBezTo>
                      <a:pt x="59" y="17"/>
                      <a:pt x="59" y="16"/>
                      <a:pt x="59" y="16"/>
                    </a:cubicBezTo>
                    <a:cubicBezTo>
                      <a:pt x="60" y="16"/>
                      <a:pt x="60" y="16"/>
                      <a:pt x="60" y="16"/>
                    </a:cubicBezTo>
                    <a:cubicBezTo>
                      <a:pt x="60" y="15"/>
                      <a:pt x="60" y="15"/>
                      <a:pt x="61" y="15"/>
                    </a:cubicBezTo>
                    <a:cubicBezTo>
                      <a:pt x="61" y="15"/>
                      <a:pt x="61" y="15"/>
                      <a:pt x="61" y="15"/>
                    </a:cubicBezTo>
                    <a:cubicBezTo>
                      <a:pt x="61" y="14"/>
                      <a:pt x="62" y="14"/>
                      <a:pt x="62" y="14"/>
                    </a:cubicBezTo>
                    <a:cubicBezTo>
                      <a:pt x="63" y="14"/>
                      <a:pt x="64" y="14"/>
                      <a:pt x="65" y="14"/>
                    </a:cubicBezTo>
                    <a:cubicBezTo>
                      <a:pt x="65" y="14"/>
                      <a:pt x="66" y="14"/>
                      <a:pt x="66" y="14"/>
                    </a:cubicBezTo>
                    <a:cubicBezTo>
                      <a:pt x="66" y="13"/>
                      <a:pt x="66" y="13"/>
                      <a:pt x="66" y="13"/>
                    </a:cubicBezTo>
                    <a:cubicBezTo>
                      <a:pt x="66" y="12"/>
                      <a:pt x="66" y="12"/>
                      <a:pt x="65" y="11"/>
                    </a:cubicBezTo>
                    <a:cubicBezTo>
                      <a:pt x="65" y="11"/>
                      <a:pt x="65" y="11"/>
                      <a:pt x="65" y="10"/>
                    </a:cubicBezTo>
                    <a:cubicBezTo>
                      <a:pt x="65" y="9"/>
                      <a:pt x="65" y="8"/>
                      <a:pt x="65" y="7"/>
                    </a:cubicBezTo>
                    <a:cubicBezTo>
                      <a:pt x="64" y="8"/>
                      <a:pt x="64" y="8"/>
                      <a:pt x="64" y="8"/>
                    </a:cubicBezTo>
                    <a:cubicBezTo>
                      <a:pt x="63" y="9"/>
                      <a:pt x="63" y="8"/>
                      <a:pt x="62" y="8"/>
                    </a:cubicBezTo>
                    <a:cubicBezTo>
                      <a:pt x="62" y="8"/>
                      <a:pt x="61" y="8"/>
                      <a:pt x="61" y="7"/>
                    </a:cubicBezTo>
                    <a:cubicBezTo>
                      <a:pt x="61" y="7"/>
                      <a:pt x="61" y="6"/>
                      <a:pt x="62" y="7"/>
                    </a:cubicBezTo>
                    <a:cubicBezTo>
                      <a:pt x="62" y="6"/>
                      <a:pt x="62" y="6"/>
                      <a:pt x="62" y="6"/>
                    </a:cubicBezTo>
                    <a:cubicBezTo>
                      <a:pt x="62" y="6"/>
                      <a:pt x="62" y="6"/>
                      <a:pt x="62" y="6"/>
                    </a:cubicBezTo>
                    <a:cubicBezTo>
                      <a:pt x="61" y="6"/>
                      <a:pt x="61" y="6"/>
                      <a:pt x="60" y="6"/>
                    </a:cubicBezTo>
                    <a:cubicBezTo>
                      <a:pt x="60" y="6"/>
                      <a:pt x="59" y="6"/>
                      <a:pt x="59" y="6"/>
                    </a:cubicBezTo>
                    <a:cubicBezTo>
                      <a:pt x="58" y="6"/>
                      <a:pt x="58" y="6"/>
                      <a:pt x="58" y="6"/>
                    </a:cubicBezTo>
                    <a:cubicBezTo>
                      <a:pt x="58" y="6"/>
                      <a:pt x="58" y="6"/>
                      <a:pt x="57" y="6"/>
                    </a:cubicBezTo>
                    <a:cubicBezTo>
                      <a:pt x="57" y="7"/>
                      <a:pt x="57" y="7"/>
                      <a:pt x="56" y="7"/>
                    </a:cubicBezTo>
                    <a:cubicBezTo>
                      <a:pt x="56" y="8"/>
                      <a:pt x="55" y="7"/>
                      <a:pt x="54" y="7"/>
                    </a:cubicBezTo>
                    <a:cubicBezTo>
                      <a:pt x="54" y="7"/>
                      <a:pt x="53" y="7"/>
                      <a:pt x="53" y="7"/>
                    </a:cubicBezTo>
                    <a:cubicBezTo>
                      <a:pt x="53" y="8"/>
                      <a:pt x="53" y="9"/>
                      <a:pt x="53" y="10"/>
                    </a:cubicBezTo>
                    <a:cubicBezTo>
                      <a:pt x="52" y="10"/>
                      <a:pt x="52" y="10"/>
                      <a:pt x="52" y="10"/>
                    </a:cubicBezTo>
                    <a:cubicBezTo>
                      <a:pt x="52" y="10"/>
                      <a:pt x="52" y="10"/>
                      <a:pt x="52" y="11"/>
                    </a:cubicBezTo>
                    <a:cubicBezTo>
                      <a:pt x="52" y="11"/>
                      <a:pt x="52" y="12"/>
                      <a:pt x="52" y="12"/>
                    </a:cubicBezTo>
                    <a:cubicBezTo>
                      <a:pt x="51" y="12"/>
                      <a:pt x="51" y="12"/>
                      <a:pt x="50" y="12"/>
                    </a:cubicBezTo>
                    <a:cubicBezTo>
                      <a:pt x="50" y="12"/>
                      <a:pt x="50" y="12"/>
                      <a:pt x="49" y="13"/>
                    </a:cubicBezTo>
                    <a:cubicBezTo>
                      <a:pt x="49" y="13"/>
                      <a:pt x="48" y="14"/>
                      <a:pt x="47" y="14"/>
                    </a:cubicBezTo>
                    <a:cubicBezTo>
                      <a:pt x="47" y="14"/>
                      <a:pt x="47" y="15"/>
                      <a:pt x="47" y="15"/>
                    </a:cubicBezTo>
                    <a:cubicBezTo>
                      <a:pt x="47" y="15"/>
                      <a:pt x="46" y="15"/>
                      <a:pt x="46" y="15"/>
                    </a:cubicBezTo>
                    <a:cubicBezTo>
                      <a:pt x="46" y="15"/>
                      <a:pt x="45" y="15"/>
                      <a:pt x="45" y="14"/>
                    </a:cubicBezTo>
                    <a:cubicBezTo>
                      <a:pt x="45" y="14"/>
                      <a:pt x="46" y="14"/>
                      <a:pt x="46" y="13"/>
                    </a:cubicBezTo>
                    <a:cubicBezTo>
                      <a:pt x="46" y="13"/>
                      <a:pt x="46" y="12"/>
                      <a:pt x="45" y="11"/>
                    </a:cubicBezTo>
                    <a:cubicBezTo>
                      <a:pt x="45" y="11"/>
                      <a:pt x="45" y="9"/>
                      <a:pt x="46" y="9"/>
                    </a:cubicBezTo>
                    <a:cubicBezTo>
                      <a:pt x="46" y="9"/>
                      <a:pt x="46" y="9"/>
                      <a:pt x="46" y="9"/>
                    </a:cubicBezTo>
                    <a:cubicBezTo>
                      <a:pt x="46" y="8"/>
                      <a:pt x="46" y="8"/>
                      <a:pt x="47" y="8"/>
                    </a:cubicBezTo>
                    <a:cubicBezTo>
                      <a:pt x="47" y="8"/>
                      <a:pt x="47" y="8"/>
                      <a:pt x="47" y="8"/>
                    </a:cubicBezTo>
                    <a:cubicBezTo>
                      <a:pt x="47" y="8"/>
                      <a:pt x="47" y="8"/>
                      <a:pt x="47" y="8"/>
                    </a:cubicBezTo>
                    <a:cubicBezTo>
                      <a:pt x="47" y="8"/>
                      <a:pt x="47" y="7"/>
                      <a:pt x="47" y="7"/>
                    </a:cubicBezTo>
                    <a:cubicBezTo>
                      <a:pt x="47" y="6"/>
                      <a:pt x="47" y="5"/>
                      <a:pt x="48" y="6"/>
                    </a:cubicBezTo>
                    <a:cubicBezTo>
                      <a:pt x="48" y="5"/>
                      <a:pt x="48" y="5"/>
                      <a:pt x="49" y="5"/>
                    </a:cubicBezTo>
                    <a:cubicBezTo>
                      <a:pt x="50" y="5"/>
                      <a:pt x="50" y="5"/>
                      <a:pt x="51" y="5"/>
                    </a:cubicBezTo>
                    <a:cubicBezTo>
                      <a:pt x="51" y="5"/>
                      <a:pt x="51" y="5"/>
                      <a:pt x="51" y="5"/>
                    </a:cubicBezTo>
                    <a:cubicBezTo>
                      <a:pt x="51" y="5"/>
                      <a:pt x="52" y="5"/>
                      <a:pt x="52" y="5"/>
                    </a:cubicBezTo>
                    <a:cubicBezTo>
                      <a:pt x="52" y="4"/>
                      <a:pt x="52" y="4"/>
                      <a:pt x="53" y="4"/>
                    </a:cubicBezTo>
                    <a:cubicBezTo>
                      <a:pt x="54" y="4"/>
                      <a:pt x="54" y="4"/>
                      <a:pt x="54" y="4"/>
                    </a:cubicBezTo>
                    <a:cubicBezTo>
                      <a:pt x="55" y="4"/>
                      <a:pt x="55" y="4"/>
                      <a:pt x="55" y="3"/>
                    </a:cubicBezTo>
                    <a:cubicBezTo>
                      <a:pt x="55" y="3"/>
                      <a:pt x="55" y="3"/>
                      <a:pt x="55" y="3"/>
                    </a:cubicBezTo>
                    <a:cubicBezTo>
                      <a:pt x="55" y="3"/>
                      <a:pt x="55" y="3"/>
                      <a:pt x="56" y="3"/>
                    </a:cubicBezTo>
                    <a:cubicBezTo>
                      <a:pt x="56" y="3"/>
                      <a:pt x="56" y="2"/>
                      <a:pt x="56" y="2"/>
                    </a:cubicBezTo>
                    <a:cubicBezTo>
                      <a:pt x="56" y="2"/>
                      <a:pt x="57" y="1"/>
                      <a:pt x="56" y="1"/>
                    </a:cubicBezTo>
                    <a:cubicBezTo>
                      <a:pt x="56" y="0"/>
                      <a:pt x="56" y="0"/>
                      <a:pt x="55" y="0"/>
                    </a:cubicBezTo>
                    <a:cubicBezTo>
                      <a:pt x="55" y="0"/>
                      <a:pt x="54" y="0"/>
                      <a:pt x="54" y="0"/>
                    </a:cubicBezTo>
                    <a:cubicBezTo>
                      <a:pt x="53" y="0"/>
                      <a:pt x="53" y="0"/>
                      <a:pt x="52" y="0"/>
                    </a:cubicBezTo>
                    <a:cubicBezTo>
                      <a:pt x="47" y="3"/>
                      <a:pt x="41" y="7"/>
                      <a:pt x="36" y="10"/>
                    </a:cubicBezTo>
                    <a:cubicBezTo>
                      <a:pt x="26" y="18"/>
                      <a:pt x="16" y="27"/>
                      <a:pt x="9" y="37"/>
                    </a:cubicBezTo>
                    <a:cubicBezTo>
                      <a:pt x="6" y="41"/>
                      <a:pt x="3" y="45"/>
                      <a:pt x="1" y="49"/>
                    </a:cubicBezTo>
                    <a:cubicBezTo>
                      <a:pt x="1" y="49"/>
                      <a:pt x="2" y="49"/>
                      <a:pt x="2" y="50"/>
                    </a:cubicBezTo>
                    <a:cubicBezTo>
                      <a:pt x="3" y="50"/>
                      <a:pt x="3" y="51"/>
                      <a:pt x="2" y="51"/>
                    </a:cubicBezTo>
                    <a:cubicBezTo>
                      <a:pt x="2" y="51"/>
                      <a:pt x="2" y="51"/>
                      <a:pt x="2" y="51"/>
                    </a:cubicBezTo>
                    <a:cubicBezTo>
                      <a:pt x="2" y="52"/>
                      <a:pt x="2" y="52"/>
                      <a:pt x="2" y="53"/>
                    </a:cubicBezTo>
                    <a:cubicBezTo>
                      <a:pt x="2" y="53"/>
                      <a:pt x="2" y="54"/>
                      <a:pt x="1" y="54"/>
                    </a:cubicBezTo>
                    <a:cubicBezTo>
                      <a:pt x="1" y="55"/>
                      <a:pt x="1" y="56"/>
                      <a:pt x="0" y="56"/>
                    </a:cubicBezTo>
                    <a:cubicBezTo>
                      <a:pt x="0" y="58"/>
                      <a:pt x="0" y="61"/>
                      <a:pt x="0" y="63"/>
                    </a:cubicBezTo>
                    <a:cubicBezTo>
                      <a:pt x="0" y="64"/>
                      <a:pt x="0" y="66"/>
                      <a:pt x="0" y="67"/>
                    </a:cubicBezTo>
                    <a:cubicBezTo>
                      <a:pt x="0" y="67"/>
                      <a:pt x="0" y="67"/>
                      <a:pt x="0" y="68"/>
                    </a:cubicBezTo>
                    <a:cubicBezTo>
                      <a:pt x="0" y="68"/>
                      <a:pt x="0" y="68"/>
                      <a:pt x="0" y="68"/>
                    </a:cubicBezTo>
                    <a:cubicBezTo>
                      <a:pt x="1" y="68"/>
                      <a:pt x="1" y="68"/>
                      <a:pt x="1" y="69"/>
                    </a:cubicBezTo>
                    <a:cubicBezTo>
                      <a:pt x="2" y="69"/>
                      <a:pt x="2" y="69"/>
                      <a:pt x="3" y="69"/>
                    </a:cubicBezTo>
                    <a:cubicBezTo>
                      <a:pt x="3" y="69"/>
                      <a:pt x="3" y="70"/>
                      <a:pt x="4" y="70"/>
                    </a:cubicBezTo>
                    <a:cubicBezTo>
                      <a:pt x="4" y="70"/>
                      <a:pt x="4" y="70"/>
                      <a:pt x="4" y="70"/>
                    </a:cubicBezTo>
                    <a:cubicBezTo>
                      <a:pt x="4" y="71"/>
                      <a:pt x="4" y="71"/>
                      <a:pt x="4" y="71"/>
                    </a:cubicBezTo>
                    <a:cubicBezTo>
                      <a:pt x="5" y="71"/>
                      <a:pt x="5" y="72"/>
                      <a:pt x="5" y="73"/>
                    </a:cubicBezTo>
                    <a:cubicBezTo>
                      <a:pt x="6" y="73"/>
                      <a:pt x="8" y="72"/>
                      <a:pt x="7" y="74"/>
                    </a:cubicBezTo>
                    <a:cubicBezTo>
                      <a:pt x="8" y="74"/>
                      <a:pt x="8" y="74"/>
                      <a:pt x="8" y="74"/>
                    </a:cubicBezTo>
                    <a:cubicBezTo>
                      <a:pt x="9" y="74"/>
                      <a:pt x="9" y="75"/>
                      <a:pt x="9" y="75"/>
                    </a:cubicBezTo>
                    <a:cubicBezTo>
                      <a:pt x="9" y="75"/>
                      <a:pt x="9" y="76"/>
                      <a:pt x="9" y="76"/>
                    </a:cubicBezTo>
                    <a:cubicBezTo>
                      <a:pt x="10" y="77"/>
                      <a:pt x="10" y="77"/>
                      <a:pt x="10" y="77"/>
                    </a:cubicBezTo>
                    <a:cubicBezTo>
                      <a:pt x="10" y="77"/>
                      <a:pt x="11" y="78"/>
                      <a:pt x="11" y="78"/>
                    </a:cubicBezTo>
                    <a:cubicBezTo>
                      <a:pt x="11" y="79"/>
                      <a:pt x="11" y="80"/>
                      <a:pt x="11" y="81"/>
                    </a:cubicBezTo>
                    <a:cubicBezTo>
                      <a:pt x="11" y="81"/>
                      <a:pt x="11" y="81"/>
                      <a:pt x="11" y="81"/>
                    </a:cubicBezTo>
                    <a:cubicBezTo>
                      <a:pt x="11" y="81"/>
                      <a:pt x="11" y="82"/>
                      <a:pt x="11" y="82"/>
                    </a:cubicBezTo>
                    <a:cubicBezTo>
                      <a:pt x="11" y="82"/>
                      <a:pt x="11" y="82"/>
                      <a:pt x="11" y="82"/>
                    </a:cubicBezTo>
                    <a:cubicBezTo>
                      <a:pt x="12" y="82"/>
                      <a:pt x="12" y="82"/>
                      <a:pt x="12" y="83"/>
                    </a:cubicBezTo>
                    <a:cubicBezTo>
                      <a:pt x="12" y="83"/>
                      <a:pt x="13" y="83"/>
                      <a:pt x="14" y="83"/>
                    </a:cubicBezTo>
                    <a:cubicBezTo>
                      <a:pt x="14" y="83"/>
                      <a:pt x="14" y="83"/>
                      <a:pt x="14" y="83"/>
                    </a:cubicBezTo>
                    <a:cubicBezTo>
                      <a:pt x="15" y="83"/>
                      <a:pt x="15" y="83"/>
                      <a:pt x="15" y="83"/>
                    </a:cubicBezTo>
                    <a:cubicBezTo>
                      <a:pt x="15" y="82"/>
                      <a:pt x="16" y="82"/>
                      <a:pt x="16" y="83"/>
                    </a:cubicBezTo>
                    <a:cubicBezTo>
                      <a:pt x="16" y="83"/>
                      <a:pt x="16" y="84"/>
                      <a:pt x="16" y="84"/>
                    </a:cubicBezTo>
                    <a:cubicBezTo>
                      <a:pt x="16" y="85"/>
                      <a:pt x="16" y="85"/>
                      <a:pt x="16" y="85"/>
                    </a:cubicBezTo>
                    <a:cubicBezTo>
                      <a:pt x="17" y="86"/>
                      <a:pt x="17" y="87"/>
                      <a:pt x="17" y="87"/>
                    </a:cubicBezTo>
                    <a:cubicBezTo>
                      <a:pt x="18" y="87"/>
                      <a:pt x="18" y="92"/>
                      <a:pt x="17" y="91"/>
                    </a:cubicBezTo>
                    <a:cubicBezTo>
                      <a:pt x="17" y="92"/>
                      <a:pt x="17" y="93"/>
                      <a:pt x="17" y="94"/>
                    </a:cubicBezTo>
                    <a:cubicBezTo>
                      <a:pt x="17" y="95"/>
                      <a:pt x="16" y="95"/>
                      <a:pt x="16" y="95"/>
                    </a:cubicBezTo>
                    <a:cubicBezTo>
                      <a:pt x="16" y="96"/>
                      <a:pt x="15" y="96"/>
                      <a:pt x="15" y="97"/>
                    </a:cubicBezTo>
                    <a:cubicBezTo>
                      <a:pt x="15" y="97"/>
                      <a:pt x="15" y="98"/>
                      <a:pt x="14" y="98"/>
                    </a:cubicBezTo>
                    <a:cubicBezTo>
                      <a:pt x="14" y="98"/>
                      <a:pt x="14" y="99"/>
                      <a:pt x="14" y="99"/>
                    </a:cubicBezTo>
                    <a:cubicBezTo>
                      <a:pt x="14" y="99"/>
                      <a:pt x="14" y="100"/>
                      <a:pt x="14" y="101"/>
                    </a:cubicBezTo>
                    <a:cubicBezTo>
                      <a:pt x="14" y="101"/>
                      <a:pt x="15" y="101"/>
                      <a:pt x="15" y="102"/>
                    </a:cubicBezTo>
                    <a:cubicBezTo>
                      <a:pt x="15" y="102"/>
                      <a:pt x="14" y="102"/>
                      <a:pt x="14" y="102"/>
                    </a:cubicBezTo>
                    <a:cubicBezTo>
                      <a:pt x="14" y="102"/>
                      <a:pt x="14" y="102"/>
                      <a:pt x="14" y="102"/>
                    </a:cubicBezTo>
                    <a:cubicBezTo>
                      <a:pt x="14" y="102"/>
                      <a:pt x="14" y="102"/>
                      <a:pt x="14" y="103"/>
                    </a:cubicBezTo>
                    <a:cubicBezTo>
                      <a:pt x="14" y="103"/>
                      <a:pt x="14" y="104"/>
                      <a:pt x="13" y="104"/>
                    </a:cubicBezTo>
                    <a:cubicBezTo>
                      <a:pt x="13" y="105"/>
                      <a:pt x="13" y="106"/>
                      <a:pt x="13" y="107"/>
                    </a:cubicBezTo>
                    <a:cubicBezTo>
                      <a:pt x="13" y="107"/>
                      <a:pt x="13" y="108"/>
                      <a:pt x="13" y="108"/>
                    </a:cubicBezTo>
                    <a:cubicBezTo>
                      <a:pt x="13" y="108"/>
                      <a:pt x="14" y="108"/>
                      <a:pt x="14" y="108"/>
                    </a:cubicBezTo>
                    <a:cubicBezTo>
                      <a:pt x="15" y="109"/>
                      <a:pt x="15" y="111"/>
                      <a:pt x="16" y="112"/>
                    </a:cubicBezTo>
                    <a:cubicBezTo>
                      <a:pt x="16" y="112"/>
                      <a:pt x="17" y="113"/>
                      <a:pt x="17" y="114"/>
                    </a:cubicBezTo>
                    <a:cubicBezTo>
                      <a:pt x="17" y="114"/>
                      <a:pt x="17" y="114"/>
                      <a:pt x="17" y="114"/>
                    </a:cubicBezTo>
                    <a:cubicBezTo>
                      <a:pt x="18" y="115"/>
                      <a:pt x="18" y="114"/>
                      <a:pt x="18" y="114"/>
                    </a:cubicBezTo>
                    <a:cubicBezTo>
                      <a:pt x="18" y="115"/>
                      <a:pt x="18" y="115"/>
                      <a:pt x="18" y="115"/>
                    </a:cubicBezTo>
                    <a:cubicBezTo>
                      <a:pt x="19" y="115"/>
                      <a:pt x="18" y="116"/>
                      <a:pt x="18" y="116"/>
                    </a:cubicBezTo>
                    <a:cubicBezTo>
                      <a:pt x="18" y="116"/>
                      <a:pt x="18" y="116"/>
                      <a:pt x="19" y="116"/>
                    </a:cubicBezTo>
                    <a:cubicBezTo>
                      <a:pt x="19" y="116"/>
                      <a:pt x="19" y="116"/>
                      <a:pt x="19" y="116"/>
                    </a:cubicBezTo>
                    <a:cubicBezTo>
                      <a:pt x="20" y="117"/>
                      <a:pt x="19" y="118"/>
                      <a:pt x="19" y="118"/>
                    </a:cubicBezTo>
                    <a:cubicBezTo>
                      <a:pt x="21" y="118"/>
                      <a:pt x="20" y="121"/>
                      <a:pt x="20" y="122"/>
                    </a:cubicBezTo>
                    <a:cubicBezTo>
                      <a:pt x="20" y="123"/>
                      <a:pt x="20" y="123"/>
                      <a:pt x="20" y="123"/>
                    </a:cubicBezTo>
                    <a:cubicBezTo>
                      <a:pt x="20" y="123"/>
                      <a:pt x="20" y="124"/>
                      <a:pt x="20" y="124"/>
                    </a:cubicBezTo>
                    <a:cubicBezTo>
                      <a:pt x="20" y="124"/>
                      <a:pt x="21" y="124"/>
                      <a:pt x="21" y="124"/>
                    </a:cubicBezTo>
                    <a:cubicBezTo>
                      <a:pt x="21" y="124"/>
                      <a:pt x="22" y="125"/>
                      <a:pt x="22" y="125"/>
                    </a:cubicBezTo>
                    <a:cubicBezTo>
                      <a:pt x="22" y="125"/>
                      <a:pt x="22" y="126"/>
                      <a:pt x="22" y="126"/>
                    </a:cubicBezTo>
                    <a:cubicBezTo>
                      <a:pt x="22" y="126"/>
                      <a:pt x="22" y="126"/>
                      <a:pt x="22" y="127"/>
                    </a:cubicBezTo>
                    <a:cubicBezTo>
                      <a:pt x="22" y="127"/>
                      <a:pt x="23" y="127"/>
                      <a:pt x="23" y="127"/>
                    </a:cubicBezTo>
                    <a:cubicBezTo>
                      <a:pt x="23" y="127"/>
                      <a:pt x="23" y="128"/>
                      <a:pt x="23" y="128"/>
                    </a:cubicBezTo>
                    <a:cubicBezTo>
                      <a:pt x="24" y="128"/>
                      <a:pt x="25" y="128"/>
                      <a:pt x="26" y="128"/>
                    </a:cubicBezTo>
                    <a:cubicBezTo>
                      <a:pt x="26" y="128"/>
                      <a:pt x="26" y="128"/>
                      <a:pt x="27" y="129"/>
                    </a:cubicBezTo>
                    <a:cubicBezTo>
                      <a:pt x="27" y="129"/>
                      <a:pt x="27" y="129"/>
                      <a:pt x="27" y="130"/>
                    </a:cubicBezTo>
                    <a:cubicBezTo>
                      <a:pt x="27" y="130"/>
                      <a:pt x="27" y="130"/>
                      <a:pt x="27" y="131"/>
                    </a:cubicBezTo>
                    <a:cubicBezTo>
                      <a:pt x="27" y="131"/>
                      <a:pt x="27" y="131"/>
                      <a:pt x="27" y="131"/>
                    </a:cubicBezTo>
                    <a:cubicBezTo>
                      <a:pt x="27" y="131"/>
                      <a:pt x="28" y="131"/>
                      <a:pt x="28" y="131"/>
                    </a:cubicBezTo>
                    <a:cubicBezTo>
                      <a:pt x="28" y="131"/>
                      <a:pt x="29" y="131"/>
                      <a:pt x="29" y="132"/>
                    </a:cubicBezTo>
                    <a:cubicBezTo>
                      <a:pt x="30" y="132"/>
                      <a:pt x="30" y="132"/>
                      <a:pt x="30" y="132"/>
                    </a:cubicBezTo>
                    <a:cubicBezTo>
                      <a:pt x="30" y="132"/>
                      <a:pt x="30" y="132"/>
                      <a:pt x="30" y="132"/>
                    </a:cubicBezTo>
                    <a:cubicBezTo>
                      <a:pt x="30" y="132"/>
                      <a:pt x="31" y="132"/>
                      <a:pt x="31" y="132"/>
                    </a:cubicBezTo>
                    <a:cubicBezTo>
                      <a:pt x="31" y="132"/>
                      <a:pt x="32" y="133"/>
                      <a:pt x="32" y="133"/>
                    </a:cubicBezTo>
                    <a:cubicBezTo>
                      <a:pt x="32" y="134"/>
                      <a:pt x="31" y="135"/>
                      <a:pt x="31" y="136"/>
                    </a:cubicBezTo>
                    <a:cubicBezTo>
                      <a:pt x="31" y="136"/>
                      <a:pt x="31" y="136"/>
                      <a:pt x="31" y="137"/>
                    </a:cubicBezTo>
                    <a:cubicBezTo>
                      <a:pt x="31" y="137"/>
                      <a:pt x="31" y="138"/>
                      <a:pt x="32" y="138"/>
                    </a:cubicBezTo>
                    <a:cubicBezTo>
                      <a:pt x="32" y="138"/>
                      <a:pt x="32" y="138"/>
                      <a:pt x="32" y="139"/>
                    </a:cubicBezTo>
                    <a:cubicBezTo>
                      <a:pt x="32" y="139"/>
                      <a:pt x="32" y="140"/>
                      <a:pt x="33" y="140"/>
                    </a:cubicBezTo>
                    <a:cubicBezTo>
                      <a:pt x="33" y="140"/>
                      <a:pt x="33" y="140"/>
                      <a:pt x="33" y="140"/>
                    </a:cubicBezTo>
                    <a:cubicBezTo>
                      <a:pt x="33" y="140"/>
                      <a:pt x="33" y="140"/>
                      <a:pt x="33" y="140"/>
                    </a:cubicBezTo>
                    <a:cubicBezTo>
                      <a:pt x="33" y="141"/>
                      <a:pt x="33" y="141"/>
                      <a:pt x="33" y="141"/>
                    </a:cubicBezTo>
                    <a:cubicBezTo>
                      <a:pt x="34" y="141"/>
                      <a:pt x="34" y="142"/>
                      <a:pt x="34" y="142"/>
                    </a:cubicBezTo>
                    <a:cubicBezTo>
                      <a:pt x="34" y="142"/>
                      <a:pt x="34" y="143"/>
                      <a:pt x="34" y="143"/>
                    </a:cubicBezTo>
                    <a:cubicBezTo>
                      <a:pt x="34" y="144"/>
                      <a:pt x="34" y="145"/>
                      <a:pt x="34" y="145"/>
                    </a:cubicBezTo>
                    <a:cubicBezTo>
                      <a:pt x="34" y="147"/>
                      <a:pt x="34" y="149"/>
                      <a:pt x="34" y="151"/>
                    </a:cubicBezTo>
                    <a:cubicBezTo>
                      <a:pt x="34" y="152"/>
                      <a:pt x="34" y="152"/>
                      <a:pt x="34" y="153"/>
                    </a:cubicBezTo>
                    <a:cubicBezTo>
                      <a:pt x="34" y="153"/>
                      <a:pt x="35" y="153"/>
                      <a:pt x="35" y="153"/>
                    </a:cubicBezTo>
                    <a:cubicBezTo>
                      <a:pt x="35" y="153"/>
                      <a:pt x="35" y="153"/>
                      <a:pt x="35" y="154"/>
                    </a:cubicBezTo>
                    <a:cubicBezTo>
                      <a:pt x="35" y="154"/>
                      <a:pt x="35" y="154"/>
                      <a:pt x="35" y="154"/>
                    </a:cubicBezTo>
                    <a:cubicBezTo>
                      <a:pt x="35" y="155"/>
                      <a:pt x="35" y="154"/>
                      <a:pt x="36" y="155"/>
                    </a:cubicBezTo>
                    <a:cubicBezTo>
                      <a:pt x="36" y="155"/>
                      <a:pt x="36" y="156"/>
                      <a:pt x="36" y="156"/>
                    </a:cubicBezTo>
                    <a:cubicBezTo>
                      <a:pt x="36" y="157"/>
                      <a:pt x="36" y="158"/>
                      <a:pt x="36" y="159"/>
                    </a:cubicBezTo>
                    <a:cubicBezTo>
                      <a:pt x="37" y="159"/>
                      <a:pt x="37" y="160"/>
                      <a:pt x="37" y="161"/>
                    </a:cubicBezTo>
                    <a:cubicBezTo>
                      <a:pt x="37" y="161"/>
                      <a:pt x="37" y="162"/>
                      <a:pt x="37" y="162"/>
                    </a:cubicBezTo>
                    <a:cubicBezTo>
                      <a:pt x="37" y="163"/>
                      <a:pt x="37" y="163"/>
                      <a:pt x="37" y="164"/>
                    </a:cubicBezTo>
                    <a:cubicBezTo>
                      <a:pt x="37" y="165"/>
                      <a:pt x="37" y="166"/>
                      <a:pt x="38" y="166"/>
                    </a:cubicBezTo>
                    <a:cubicBezTo>
                      <a:pt x="39" y="167"/>
                      <a:pt x="40" y="167"/>
                      <a:pt x="40" y="168"/>
                    </a:cubicBezTo>
                    <a:cubicBezTo>
                      <a:pt x="40" y="168"/>
                      <a:pt x="41" y="169"/>
                      <a:pt x="41" y="169"/>
                    </a:cubicBezTo>
                    <a:cubicBezTo>
                      <a:pt x="41" y="170"/>
                      <a:pt x="42" y="170"/>
                      <a:pt x="42" y="171"/>
                    </a:cubicBezTo>
                    <a:cubicBezTo>
                      <a:pt x="42" y="171"/>
                      <a:pt x="42" y="171"/>
                      <a:pt x="42" y="171"/>
                    </a:cubicBezTo>
                    <a:cubicBezTo>
                      <a:pt x="42" y="171"/>
                      <a:pt x="42" y="171"/>
                      <a:pt x="42" y="171"/>
                    </a:cubicBezTo>
                    <a:cubicBezTo>
                      <a:pt x="42" y="171"/>
                      <a:pt x="43" y="172"/>
                      <a:pt x="43" y="172"/>
                    </a:cubicBezTo>
                    <a:cubicBezTo>
                      <a:pt x="43" y="172"/>
                      <a:pt x="43" y="173"/>
                      <a:pt x="43" y="173"/>
                    </a:cubicBezTo>
                    <a:cubicBezTo>
                      <a:pt x="44" y="174"/>
                      <a:pt x="45" y="175"/>
                      <a:pt x="45" y="176"/>
                    </a:cubicBezTo>
                    <a:cubicBezTo>
                      <a:pt x="46" y="176"/>
                      <a:pt x="46" y="176"/>
                      <a:pt x="46" y="177"/>
                    </a:cubicBezTo>
                    <a:cubicBezTo>
                      <a:pt x="46" y="177"/>
                      <a:pt x="46" y="177"/>
                      <a:pt x="46" y="177"/>
                    </a:cubicBezTo>
                    <a:cubicBezTo>
                      <a:pt x="45" y="177"/>
                      <a:pt x="45" y="177"/>
                      <a:pt x="45" y="177"/>
                    </a:cubicBezTo>
                    <a:cubicBezTo>
                      <a:pt x="45" y="177"/>
                      <a:pt x="45" y="178"/>
                      <a:pt x="46" y="178"/>
                    </a:cubicBezTo>
                    <a:cubicBezTo>
                      <a:pt x="46" y="178"/>
                      <a:pt x="46" y="178"/>
                      <a:pt x="46" y="178"/>
                    </a:cubicBezTo>
                    <a:cubicBezTo>
                      <a:pt x="47" y="178"/>
                      <a:pt x="47" y="179"/>
                      <a:pt x="47" y="179"/>
                    </a:cubicBezTo>
                    <a:cubicBezTo>
                      <a:pt x="47" y="179"/>
                      <a:pt x="47" y="179"/>
                      <a:pt x="48" y="180"/>
                    </a:cubicBezTo>
                    <a:cubicBezTo>
                      <a:pt x="48" y="180"/>
                      <a:pt x="48" y="180"/>
                      <a:pt x="48" y="180"/>
                    </a:cubicBezTo>
                    <a:cubicBezTo>
                      <a:pt x="48" y="180"/>
                      <a:pt x="49" y="180"/>
                      <a:pt x="49" y="181"/>
                    </a:cubicBezTo>
                    <a:cubicBezTo>
                      <a:pt x="50" y="181"/>
                      <a:pt x="50" y="181"/>
                      <a:pt x="50" y="181"/>
                    </a:cubicBezTo>
                    <a:cubicBezTo>
                      <a:pt x="51" y="181"/>
                      <a:pt x="52" y="181"/>
                      <a:pt x="52" y="182"/>
                    </a:cubicBezTo>
                    <a:cubicBezTo>
                      <a:pt x="52" y="182"/>
                      <a:pt x="54" y="183"/>
                      <a:pt x="54" y="182"/>
                    </a:cubicBezTo>
                    <a:cubicBezTo>
                      <a:pt x="54" y="181"/>
                      <a:pt x="53" y="181"/>
                      <a:pt x="53" y="181"/>
                    </a:cubicBezTo>
                    <a:cubicBezTo>
                      <a:pt x="52" y="180"/>
                      <a:pt x="53" y="180"/>
                      <a:pt x="53" y="180"/>
                    </a:cubicBezTo>
                    <a:cubicBezTo>
                      <a:pt x="54" y="180"/>
                      <a:pt x="54" y="180"/>
                      <a:pt x="54" y="180"/>
                    </a:cubicBezTo>
                    <a:cubicBezTo>
                      <a:pt x="54" y="179"/>
                      <a:pt x="54" y="179"/>
                      <a:pt x="54" y="179"/>
                    </a:cubicBezTo>
                    <a:cubicBezTo>
                      <a:pt x="54" y="179"/>
                      <a:pt x="54" y="178"/>
                      <a:pt x="54" y="178"/>
                    </a:cubicBezTo>
                    <a:cubicBezTo>
                      <a:pt x="53" y="178"/>
                      <a:pt x="53" y="178"/>
                      <a:pt x="52" y="177"/>
                    </a:cubicBezTo>
                    <a:cubicBezTo>
                      <a:pt x="52" y="177"/>
                      <a:pt x="52" y="177"/>
                      <a:pt x="52" y="177"/>
                    </a:cubicBezTo>
                    <a:cubicBezTo>
                      <a:pt x="52" y="176"/>
                      <a:pt x="52" y="176"/>
                      <a:pt x="52" y="175"/>
                    </a:cubicBezTo>
                    <a:cubicBezTo>
                      <a:pt x="52" y="175"/>
                      <a:pt x="52" y="175"/>
                      <a:pt x="52" y="175"/>
                    </a:cubicBezTo>
                    <a:cubicBezTo>
                      <a:pt x="52" y="175"/>
                      <a:pt x="52" y="175"/>
                      <a:pt x="51" y="175"/>
                    </a:cubicBezTo>
                    <a:cubicBezTo>
                      <a:pt x="51" y="175"/>
                      <a:pt x="51" y="174"/>
                      <a:pt x="51" y="174"/>
                    </a:cubicBezTo>
                    <a:cubicBezTo>
                      <a:pt x="51" y="173"/>
                      <a:pt x="51" y="172"/>
                      <a:pt x="51" y="171"/>
                    </a:cubicBezTo>
                    <a:cubicBezTo>
                      <a:pt x="51" y="171"/>
                      <a:pt x="50" y="170"/>
                      <a:pt x="50" y="170"/>
                    </a:cubicBezTo>
                    <a:cubicBezTo>
                      <a:pt x="50" y="170"/>
                      <a:pt x="50" y="169"/>
                      <a:pt x="50" y="169"/>
                    </a:cubicBezTo>
                    <a:cubicBezTo>
                      <a:pt x="50" y="169"/>
                      <a:pt x="50" y="169"/>
                      <a:pt x="50" y="169"/>
                    </a:cubicBezTo>
                    <a:cubicBezTo>
                      <a:pt x="49" y="169"/>
                      <a:pt x="49" y="169"/>
                      <a:pt x="49" y="169"/>
                    </a:cubicBezTo>
                    <a:cubicBezTo>
                      <a:pt x="49" y="168"/>
                      <a:pt x="49" y="168"/>
                      <a:pt x="49" y="168"/>
                    </a:cubicBezTo>
                    <a:cubicBezTo>
                      <a:pt x="49" y="167"/>
                      <a:pt x="50" y="168"/>
                      <a:pt x="50" y="167"/>
                    </a:cubicBezTo>
                    <a:cubicBezTo>
                      <a:pt x="51" y="167"/>
                      <a:pt x="51" y="166"/>
                      <a:pt x="51" y="166"/>
                    </a:cubicBezTo>
                    <a:cubicBezTo>
                      <a:pt x="51" y="165"/>
                      <a:pt x="51" y="165"/>
                      <a:pt x="52" y="165"/>
                    </a:cubicBezTo>
                    <a:cubicBezTo>
                      <a:pt x="52" y="164"/>
                      <a:pt x="53" y="164"/>
                      <a:pt x="54" y="165"/>
                    </a:cubicBezTo>
                    <a:cubicBezTo>
                      <a:pt x="54" y="164"/>
                      <a:pt x="54" y="164"/>
                      <a:pt x="55" y="164"/>
                    </a:cubicBezTo>
                    <a:cubicBezTo>
                      <a:pt x="56" y="164"/>
                      <a:pt x="56" y="164"/>
                      <a:pt x="56" y="163"/>
                    </a:cubicBezTo>
                    <a:cubicBezTo>
                      <a:pt x="57" y="162"/>
                      <a:pt x="56" y="161"/>
                      <a:pt x="56" y="160"/>
                    </a:cubicBezTo>
                    <a:cubicBezTo>
                      <a:pt x="55" y="160"/>
                      <a:pt x="54" y="160"/>
                      <a:pt x="54" y="160"/>
                    </a:cubicBezTo>
                    <a:cubicBezTo>
                      <a:pt x="54" y="159"/>
                      <a:pt x="54" y="159"/>
                      <a:pt x="54" y="159"/>
                    </a:cubicBezTo>
                    <a:cubicBezTo>
                      <a:pt x="54" y="158"/>
                      <a:pt x="54" y="158"/>
                      <a:pt x="54" y="158"/>
                    </a:cubicBezTo>
                    <a:cubicBezTo>
                      <a:pt x="54" y="158"/>
                      <a:pt x="54" y="158"/>
                      <a:pt x="55" y="158"/>
                    </a:cubicBezTo>
                    <a:cubicBezTo>
                      <a:pt x="56" y="158"/>
                      <a:pt x="57" y="158"/>
                      <a:pt x="57" y="158"/>
                    </a:cubicBezTo>
                    <a:cubicBezTo>
                      <a:pt x="58" y="158"/>
                      <a:pt x="58" y="157"/>
                      <a:pt x="58" y="157"/>
                    </a:cubicBezTo>
                    <a:cubicBezTo>
                      <a:pt x="58" y="156"/>
                      <a:pt x="58" y="156"/>
                      <a:pt x="58" y="155"/>
                    </a:cubicBezTo>
                    <a:cubicBezTo>
                      <a:pt x="59" y="154"/>
                      <a:pt x="59" y="155"/>
                      <a:pt x="60" y="154"/>
                    </a:cubicBezTo>
                    <a:cubicBezTo>
                      <a:pt x="60" y="154"/>
                      <a:pt x="61" y="153"/>
                      <a:pt x="62" y="152"/>
                    </a:cubicBezTo>
                    <a:cubicBezTo>
                      <a:pt x="62" y="152"/>
                      <a:pt x="62" y="151"/>
                      <a:pt x="62" y="150"/>
                    </a:cubicBezTo>
                    <a:cubicBezTo>
                      <a:pt x="62" y="150"/>
                      <a:pt x="62" y="149"/>
                      <a:pt x="62" y="148"/>
                    </a:cubicBezTo>
                    <a:cubicBezTo>
                      <a:pt x="62" y="147"/>
                      <a:pt x="62" y="146"/>
                      <a:pt x="62" y="145"/>
                    </a:cubicBezTo>
                    <a:cubicBezTo>
                      <a:pt x="62" y="145"/>
                      <a:pt x="62" y="144"/>
                      <a:pt x="63" y="144"/>
                    </a:cubicBezTo>
                    <a:cubicBezTo>
                      <a:pt x="63" y="144"/>
                      <a:pt x="63" y="143"/>
                      <a:pt x="64" y="143"/>
                    </a:cubicBezTo>
                    <a:cubicBezTo>
                      <a:pt x="64" y="143"/>
                      <a:pt x="64" y="142"/>
                      <a:pt x="64" y="142"/>
                    </a:cubicBezTo>
                    <a:cubicBezTo>
                      <a:pt x="64" y="141"/>
                      <a:pt x="65" y="141"/>
                      <a:pt x="66" y="141"/>
                    </a:cubicBezTo>
                    <a:cubicBezTo>
                      <a:pt x="67" y="140"/>
                      <a:pt x="68" y="140"/>
                      <a:pt x="69" y="140"/>
                    </a:cubicBezTo>
                    <a:cubicBezTo>
                      <a:pt x="70" y="140"/>
                      <a:pt x="70" y="140"/>
                      <a:pt x="70" y="140"/>
                    </a:cubicBezTo>
                    <a:cubicBezTo>
                      <a:pt x="71" y="140"/>
                      <a:pt x="71" y="140"/>
                      <a:pt x="71" y="140"/>
                    </a:cubicBezTo>
                    <a:cubicBezTo>
                      <a:pt x="71" y="140"/>
                      <a:pt x="71" y="139"/>
                      <a:pt x="71" y="140"/>
                    </a:cubicBezTo>
                    <a:cubicBezTo>
                      <a:pt x="71" y="139"/>
                      <a:pt x="71" y="138"/>
                      <a:pt x="72" y="138"/>
                    </a:cubicBezTo>
                    <a:cubicBezTo>
                      <a:pt x="72" y="137"/>
                      <a:pt x="73" y="138"/>
                      <a:pt x="73" y="138"/>
                    </a:cubicBezTo>
                    <a:cubicBezTo>
                      <a:pt x="73" y="137"/>
                      <a:pt x="74" y="137"/>
                      <a:pt x="74" y="137"/>
                    </a:cubicBezTo>
                    <a:cubicBezTo>
                      <a:pt x="74" y="137"/>
                      <a:pt x="74" y="137"/>
                      <a:pt x="75" y="137"/>
                    </a:cubicBezTo>
                    <a:cubicBezTo>
                      <a:pt x="75" y="137"/>
                      <a:pt x="75" y="137"/>
                      <a:pt x="75" y="136"/>
                    </a:cubicBezTo>
                    <a:cubicBezTo>
                      <a:pt x="76" y="136"/>
                      <a:pt x="76" y="135"/>
                      <a:pt x="77" y="134"/>
                    </a:cubicBezTo>
                    <a:cubicBezTo>
                      <a:pt x="77" y="133"/>
                      <a:pt x="77" y="133"/>
                      <a:pt x="78" y="133"/>
                    </a:cubicBezTo>
                    <a:cubicBezTo>
                      <a:pt x="78" y="133"/>
                      <a:pt x="79" y="133"/>
                      <a:pt x="79" y="132"/>
                    </a:cubicBezTo>
                    <a:cubicBezTo>
                      <a:pt x="79" y="131"/>
                      <a:pt x="79" y="129"/>
                      <a:pt x="79" y="127"/>
                    </a:cubicBezTo>
                    <a:cubicBezTo>
                      <a:pt x="79" y="127"/>
                      <a:pt x="79" y="126"/>
                      <a:pt x="79" y="125"/>
                    </a:cubicBezTo>
                    <a:cubicBezTo>
                      <a:pt x="79" y="125"/>
                      <a:pt x="79" y="124"/>
                      <a:pt x="79" y="124"/>
                    </a:cubicBezTo>
                    <a:cubicBezTo>
                      <a:pt x="79" y="124"/>
                      <a:pt x="78" y="124"/>
                      <a:pt x="78" y="124"/>
                    </a:cubicBezTo>
                    <a:cubicBezTo>
                      <a:pt x="78" y="123"/>
                      <a:pt x="78" y="122"/>
                      <a:pt x="78" y="122"/>
                    </a:cubicBezTo>
                    <a:cubicBezTo>
                      <a:pt x="78" y="121"/>
                      <a:pt x="78" y="121"/>
                      <a:pt x="78" y="121"/>
                    </a:cubicBezTo>
                    <a:cubicBezTo>
                      <a:pt x="78" y="121"/>
                      <a:pt x="78" y="121"/>
                      <a:pt x="78" y="121"/>
                    </a:cubicBezTo>
                    <a:cubicBezTo>
                      <a:pt x="79" y="121"/>
                      <a:pt x="79" y="121"/>
                      <a:pt x="80" y="121"/>
                    </a:cubicBezTo>
                    <a:cubicBezTo>
                      <a:pt x="80" y="121"/>
                      <a:pt x="81" y="121"/>
                      <a:pt x="81" y="121"/>
                    </a:cubicBezTo>
                    <a:cubicBezTo>
                      <a:pt x="81" y="121"/>
                      <a:pt x="81" y="120"/>
                      <a:pt x="81" y="120"/>
                    </a:cubicBezTo>
                    <a:cubicBezTo>
                      <a:pt x="81" y="120"/>
                      <a:pt x="81" y="119"/>
                      <a:pt x="82" y="119"/>
                    </a:cubicBezTo>
                    <a:cubicBezTo>
                      <a:pt x="82" y="119"/>
                      <a:pt x="82" y="118"/>
                      <a:pt x="82" y="118"/>
                    </a:cubicBezTo>
                    <a:cubicBezTo>
                      <a:pt x="82" y="118"/>
                      <a:pt x="83" y="118"/>
                      <a:pt x="83" y="118"/>
                    </a:cubicBezTo>
                    <a:cubicBezTo>
                      <a:pt x="83" y="118"/>
                      <a:pt x="83" y="117"/>
                      <a:pt x="83" y="117"/>
                    </a:cubicBezTo>
                    <a:cubicBezTo>
                      <a:pt x="84" y="116"/>
                      <a:pt x="85" y="116"/>
                      <a:pt x="86" y="115"/>
                    </a:cubicBezTo>
                    <a:cubicBezTo>
                      <a:pt x="86" y="115"/>
                      <a:pt x="86" y="115"/>
                      <a:pt x="86" y="115"/>
                    </a:cubicBezTo>
                    <a:cubicBezTo>
                      <a:pt x="86" y="114"/>
                      <a:pt x="86" y="114"/>
                      <a:pt x="86" y="114"/>
                    </a:cubicBezTo>
                    <a:cubicBezTo>
                      <a:pt x="86" y="113"/>
                      <a:pt x="85" y="113"/>
                      <a:pt x="85" y="113"/>
                    </a:cubicBezTo>
                    <a:cubicBezTo>
                      <a:pt x="85" y="113"/>
                      <a:pt x="85" y="112"/>
                      <a:pt x="85" y="111"/>
                    </a:cubicBezTo>
                    <a:cubicBezTo>
                      <a:pt x="85" y="111"/>
                      <a:pt x="86" y="111"/>
                      <a:pt x="86" y="111"/>
                    </a:cubicBezTo>
                    <a:cubicBezTo>
                      <a:pt x="86" y="110"/>
                      <a:pt x="86" y="109"/>
                      <a:pt x="86" y="108"/>
                    </a:cubicBezTo>
                    <a:cubicBezTo>
                      <a:pt x="86" y="108"/>
                      <a:pt x="85" y="108"/>
                      <a:pt x="85" y="107"/>
                    </a:cubicBezTo>
                    <a:cubicBezTo>
                      <a:pt x="85" y="107"/>
                      <a:pt x="85" y="108"/>
                      <a:pt x="85"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2" name="Freeform 25"/>
              <p:cNvSpPr/>
              <p:nvPr/>
            </p:nvSpPr>
            <p:spPr bwMode="auto">
              <a:xfrm>
                <a:off x="4260" y="2057"/>
                <a:ext cx="35" cy="62"/>
              </a:xfrm>
              <a:custGeom>
                <a:avLst/>
                <a:gdLst>
                  <a:gd name="T0" fmla="*/ 7 w 8"/>
                  <a:gd name="T1" fmla="*/ 0 h 14"/>
                  <a:gd name="T2" fmla="*/ 4 w 8"/>
                  <a:gd name="T3" fmla="*/ 2 h 14"/>
                  <a:gd name="T4" fmla="*/ 4 w 8"/>
                  <a:gd name="T5" fmla="*/ 4 h 14"/>
                  <a:gd name="T6" fmla="*/ 4 w 8"/>
                  <a:gd name="T7" fmla="*/ 4 h 14"/>
                  <a:gd name="T8" fmla="*/ 3 w 8"/>
                  <a:gd name="T9" fmla="*/ 4 h 14"/>
                  <a:gd name="T10" fmla="*/ 3 w 8"/>
                  <a:gd name="T11" fmla="*/ 6 h 14"/>
                  <a:gd name="T12" fmla="*/ 2 w 8"/>
                  <a:gd name="T13" fmla="*/ 6 h 14"/>
                  <a:gd name="T14" fmla="*/ 2 w 8"/>
                  <a:gd name="T15" fmla="*/ 9 h 14"/>
                  <a:gd name="T16" fmla="*/ 1 w 8"/>
                  <a:gd name="T17" fmla="*/ 13 h 14"/>
                  <a:gd name="T18" fmla="*/ 3 w 8"/>
                  <a:gd name="T19" fmla="*/ 12 h 14"/>
                  <a:gd name="T20" fmla="*/ 4 w 8"/>
                  <a:gd name="T21" fmla="*/ 11 h 14"/>
                  <a:gd name="T22" fmla="*/ 4 w 8"/>
                  <a:gd name="T23" fmla="*/ 10 h 14"/>
                  <a:gd name="T24" fmla="*/ 4 w 8"/>
                  <a:gd name="T25" fmla="*/ 8 h 14"/>
                  <a:gd name="T26" fmla="*/ 4 w 8"/>
                  <a:gd name="T27" fmla="*/ 7 h 14"/>
                  <a:gd name="T28" fmla="*/ 5 w 8"/>
                  <a:gd name="T29" fmla="*/ 7 h 14"/>
                  <a:gd name="T30" fmla="*/ 5 w 8"/>
                  <a:gd name="T31" fmla="*/ 6 h 14"/>
                  <a:gd name="T32" fmla="*/ 5 w 8"/>
                  <a:gd name="T33" fmla="*/ 5 h 14"/>
                  <a:gd name="T34" fmla="*/ 6 w 8"/>
                  <a:gd name="T35" fmla="*/ 5 h 14"/>
                  <a:gd name="T36" fmla="*/ 8 w 8"/>
                  <a:gd name="T37" fmla="*/ 1 h 14"/>
                  <a:gd name="T38" fmla="*/ 7 w 8"/>
                  <a:gd name="T39" fmla="*/ 0 h 14"/>
                  <a:gd name="T40" fmla="*/ 7 w 8"/>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4">
                    <a:moveTo>
                      <a:pt x="7" y="0"/>
                    </a:moveTo>
                    <a:cubicBezTo>
                      <a:pt x="7" y="1"/>
                      <a:pt x="5" y="1"/>
                      <a:pt x="4" y="2"/>
                    </a:cubicBezTo>
                    <a:cubicBezTo>
                      <a:pt x="4" y="3"/>
                      <a:pt x="4" y="3"/>
                      <a:pt x="4" y="4"/>
                    </a:cubicBezTo>
                    <a:cubicBezTo>
                      <a:pt x="4" y="4"/>
                      <a:pt x="4" y="4"/>
                      <a:pt x="4" y="4"/>
                    </a:cubicBezTo>
                    <a:cubicBezTo>
                      <a:pt x="4" y="4"/>
                      <a:pt x="3" y="4"/>
                      <a:pt x="3" y="4"/>
                    </a:cubicBezTo>
                    <a:cubicBezTo>
                      <a:pt x="3" y="5"/>
                      <a:pt x="3" y="5"/>
                      <a:pt x="3" y="6"/>
                    </a:cubicBezTo>
                    <a:cubicBezTo>
                      <a:pt x="3" y="6"/>
                      <a:pt x="3" y="6"/>
                      <a:pt x="2" y="6"/>
                    </a:cubicBezTo>
                    <a:cubicBezTo>
                      <a:pt x="2" y="7"/>
                      <a:pt x="2" y="8"/>
                      <a:pt x="2" y="9"/>
                    </a:cubicBezTo>
                    <a:cubicBezTo>
                      <a:pt x="0" y="9"/>
                      <a:pt x="2" y="12"/>
                      <a:pt x="1" y="13"/>
                    </a:cubicBezTo>
                    <a:cubicBezTo>
                      <a:pt x="3" y="14"/>
                      <a:pt x="3" y="13"/>
                      <a:pt x="3" y="12"/>
                    </a:cubicBezTo>
                    <a:cubicBezTo>
                      <a:pt x="4" y="11"/>
                      <a:pt x="4" y="11"/>
                      <a:pt x="4" y="11"/>
                    </a:cubicBezTo>
                    <a:cubicBezTo>
                      <a:pt x="4" y="10"/>
                      <a:pt x="4" y="10"/>
                      <a:pt x="4" y="10"/>
                    </a:cubicBezTo>
                    <a:cubicBezTo>
                      <a:pt x="4" y="9"/>
                      <a:pt x="4" y="9"/>
                      <a:pt x="4" y="8"/>
                    </a:cubicBezTo>
                    <a:cubicBezTo>
                      <a:pt x="4" y="8"/>
                      <a:pt x="4" y="7"/>
                      <a:pt x="4" y="7"/>
                    </a:cubicBezTo>
                    <a:cubicBezTo>
                      <a:pt x="4" y="7"/>
                      <a:pt x="4" y="7"/>
                      <a:pt x="5" y="7"/>
                    </a:cubicBezTo>
                    <a:cubicBezTo>
                      <a:pt x="5" y="7"/>
                      <a:pt x="5" y="7"/>
                      <a:pt x="5" y="6"/>
                    </a:cubicBezTo>
                    <a:cubicBezTo>
                      <a:pt x="5" y="6"/>
                      <a:pt x="5" y="6"/>
                      <a:pt x="5" y="5"/>
                    </a:cubicBezTo>
                    <a:cubicBezTo>
                      <a:pt x="5" y="5"/>
                      <a:pt x="5" y="5"/>
                      <a:pt x="6" y="5"/>
                    </a:cubicBezTo>
                    <a:cubicBezTo>
                      <a:pt x="7" y="4"/>
                      <a:pt x="8" y="2"/>
                      <a:pt x="8" y="1"/>
                    </a:cubicBezTo>
                    <a:cubicBezTo>
                      <a:pt x="7" y="1"/>
                      <a:pt x="7" y="0"/>
                      <a:pt x="7" y="0"/>
                    </a:cubicBezTo>
                    <a:cubicBezTo>
                      <a:pt x="7" y="0"/>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3" name="Freeform 26"/>
              <p:cNvSpPr/>
              <p:nvPr/>
            </p:nvSpPr>
            <p:spPr bwMode="auto">
              <a:xfrm>
                <a:off x="4291" y="2057"/>
                <a:ext cx="4" cy="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grpSp>
      </p:grpSp>
      <p:sp>
        <p:nvSpPr>
          <p:cNvPr id="95" name="椭圆 94"/>
          <p:cNvSpPr/>
          <p:nvPr/>
        </p:nvSpPr>
        <p:spPr>
          <a:xfrm>
            <a:off x="2070100" y="2803710"/>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96" name="椭圆 95"/>
          <p:cNvSpPr/>
          <p:nvPr/>
        </p:nvSpPr>
        <p:spPr>
          <a:xfrm>
            <a:off x="1932152" y="838671"/>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97" name="椭圆 96"/>
          <p:cNvSpPr/>
          <p:nvPr/>
        </p:nvSpPr>
        <p:spPr>
          <a:xfrm>
            <a:off x="1040126" y="4493814"/>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103" name="Freeform 18"/>
          <p:cNvSpPr>
            <a:spLocks noEditPoints="1"/>
          </p:cNvSpPr>
          <p:nvPr/>
        </p:nvSpPr>
        <p:spPr bwMode="auto">
          <a:xfrm>
            <a:off x="3795723" y="4313784"/>
            <a:ext cx="428467" cy="454171"/>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sp>
        <p:nvSpPr>
          <p:cNvPr id="106" name="Freeform 46"/>
          <p:cNvSpPr>
            <a:spLocks noEditPoints="1"/>
          </p:cNvSpPr>
          <p:nvPr/>
        </p:nvSpPr>
        <p:spPr bwMode="auto">
          <a:xfrm>
            <a:off x="8052073" y="4313784"/>
            <a:ext cx="386467" cy="498347"/>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nvGrpSpPr>
          <p:cNvPr id="120" name="Group 65"/>
          <p:cNvGrpSpPr/>
          <p:nvPr/>
        </p:nvGrpSpPr>
        <p:grpSpPr>
          <a:xfrm>
            <a:off x="1745559" y="4588300"/>
            <a:ext cx="3412894" cy="1144808"/>
            <a:chOff x="8784442" y="2558764"/>
            <a:chExt cx="3629068" cy="1085582"/>
          </a:xfrm>
        </p:grpSpPr>
        <p:sp>
          <p:nvSpPr>
            <p:cNvPr id="121" name="TextBox 66"/>
            <p:cNvSpPr txBox="1"/>
            <p:nvPr/>
          </p:nvSpPr>
          <p:spPr>
            <a:xfrm>
              <a:off x="8791865" y="2558764"/>
              <a:ext cx="1178177" cy="395767"/>
            </a:xfrm>
            <a:prstGeom prst="rect">
              <a:avLst/>
            </a:prstGeom>
            <a:noFill/>
          </p:spPr>
          <p:txBody>
            <a:bodyPr wrap="none" rtlCol="0">
              <a:spAutoFit/>
            </a:bodyPr>
            <a:lstStyle/>
            <a:p>
              <a:pPr>
                <a:lnSpc>
                  <a:spcPct val="130000"/>
                </a:lnSpc>
                <a:defRPr/>
              </a:pPr>
              <a:r>
                <a:rPr lang="zh-CN" altLang="en-US"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rPr>
                <a:t>金融服务</a:t>
              </a:r>
              <a:endParaRPr lang="en-GB"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2" name="Rectangle 67"/>
            <p:cNvSpPr/>
            <p:nvPr/>
          </p:nvSpPr>
          <p:spPr>
            <a:xfrm>
              <a:off x="8784442" y="2896348"/>
              <a:ext cx="3629068" cy="747998"/>
            </a:xfrm>
            <a:prstGeom prst="rect">
              <a:avLst/>
            </a:prstGeom>
          </p:spPr>
          <p:txBody>
            <a:bodyPr wrap="square">
              <a:spAutoFit/>
            </a:bodyPr>
            <a:lstStyle/>
            <a:p>
              <a:pPr>
                <a:lnSpc>
                  <a:spcPct val="130000"/>
                </a:lnSpc>
                <a:defRPr/>
              </a:pPr>
              <a:r>
                <a:rPr lang="zh-CN" altLang="en-US" sz="12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处理大量包括个人身份信息、信用卡信息、贷款信息等的客户数据时保护客户数据的隐私和安全，避免因数据泄露而导致的法律和经济风险。</a:t>
              </a:r>
            </a:p>
          </p:txBody>
        </p:sp>
      </p:grpSp>
      <p:grpSp>
        <p:nvGrpSpPr>
          <p:cNvPr id="123" name="Group 65"/>
          <p:cNvGrpSpPr/>
          <p:nvPr/>
        </p:nvGrpSpPr>
        <p:grpSpPr>
          <a:xfrm>
            <a:off x="2700334" y="2918256"/>
            <a:ext cx="2874923" cy="1402606"/>
            <a:chOff x="9265767" y="2570103"/>
            <a:chExt cx="2582939" cy="1330044"/>
          </a:xfrm>
        </p:grpSpPr>
        <p:sp>
          <p:nvSpPr>
            <p:cNvPr id="124" name="TextBox 66"/>
            <p:cNvSpPr txBox="1"/>
            <p:nvPr/>
          </p:nvSpPr>
          <p:spPr>
            <a:xfrm>
              <a:off x="9280083" y="2570103"/>
              <a:ext cx="995465" cy="395767"/>
            </a:xfrm>
            <a:prstGeom prst="rect">
              <a:avLst/>
            </a:prstGeom>
            <a:noFill/>
          </p:spPr>
          <p:txBody>
            <a:bodyPr wrap="square" rtlCol="0">
              <a:spAutoFit/>
            </a:bodyPr>
            <a:lstStyle/>
            <a:p>
              <a:pPr algn="r">
                <a:lnSpc>
                  <a:spcPct val="130000"/>
                </a:lnSpc>
                <a:defRPr/>
              </a:pPr>
              <a:r>
                <a:rPr lang="zh-CN" altLang="en-US"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rPr>
                <a:t>医疗健康</a:t>
              </a:r>
              <a:endParaRPr lang="en-GB"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5" name="Rectangle 67"/>
            <p:cNvSpPr/>
            <p:nvPr/>
          </p:nvSpPr>
          <p:spPr>
            <a:xfrm>
              <a:off x="9265767" y="2924503"/>
              <a:ext cx="2582939" cy="975644"/>
            </a:xfrm>
            <a:prstGeom prst="rect">
              <a:avLst/>
            </a:prstGeom>
          </p:spPr>
          <p:txBody>
            <a:bodyPr wrap="square">
              <a:spAutoFit/>
            </a:bodyPr>
            <a:lstStyle/>
            <a:p>
              <a:pPr>
                <a:lnSpc>
                  <a:spcPct val="130000"/>
                </a:lnSpc>
                <a:defRPr/>
              </a:pPr>
              <a:r>
                <a:rPr lang="zh-CN" altLang="en-US" sz="12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保护患者的病历、医疗影像等敏感信息，安全地分析医疗数据，而无需将数据解密，有效防止患者隐私泄露。</a:t>
              </a:r>
              <a:endParaRPr lang="en-GB" sz="12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endParaRPr>
            </a:p>
          </p:txBody>
        </p:sp>
      </p:grpSp>
      <p:grpSp>
        <p:nvGrpSpPr>
          <p:cNvPr id="126" name="Group 65"/>
          <p:cNvGrpSpPr/>
          <p:nvPr/>
        </p:nvGrpSpPr>
        <p:grpSpPr>
          <a:xfrm>
            <a:off x="2509695" y="938861"/>
            <a:ext cx="3362653" cy="1633095"/>
            <a:chOff x="7648500" y="2378532"/>
            <a:chExt cx="3575645" cy="1548610"/>
          </a:xfrm>
        </p:grpSpPr>
        <p:sp>
          <p:nvSpPr>
            <p:cNvPr id="127" name="TextBox 66"/>
            <p:cNvSpPr txBox="1"/>
            <p:nvPr/>
          </p:nvSpPr>
          <p:spPr>
            <a:xfrm>
              <a:off x="7657717" y="2378532"/>
              <a:ext cx="932723" cy="395767"/>
            </a:xfrm>
            <a:prstGeom prst="rect">
              <a:avLst/>
            </a:prstGeom>
            <a:noFill/>
          </p:spPr>
          <p:txBody>
            <a:bodyPr wrap="none" rtlCol="0">
              <a:spAutoFit/>
            </a:bodyPr>
            <a:lstStyle/>
            <a:p>
              <a:pPr algn="ctr">
                <a:lnSpc>
                  <a:spcPct val="130000"/>
                </a:lnSpc>
                <a:defRPr/>
              </a:pPr>
              <a:r>
                <a:rPr lang="zh-CN" altLang="en-US"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rPr>
                <a:t>云计算</a:t>
              </a:r>
              <a:endParaRPr lang="en-GB"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8" name="Rectangle 67"/>
            <p:cNvSpPr/>
            <p:nvPr/>
          </p:nvSpPr>
          <p:spPr>
            <a:xfrm>
              <a:off x="7648500" y="2723851"/>
              <a:ext cx="3575645" cy="1203291"/>
            </a:xfrm>
            <a:prstGeom prst="rect">
              <a:avLst/>
            </a:prstGeom>
          </p:spPr>
          <p:txBody>
            <a:bodyPr wrap="square">
              <a:spAutoFit/>
            </a:bodyPr>
            <a:lstStyle/>
            <a:p>
              <a:pPr>
                <a:lnSpc>
                  <a:spcPct val="130000"/>
                </a:lnSpc>
                <a:defRPr/>
              </a:pPr>
              <a:r>
                <a:rPr lang="zh-CN" altLang="en-US" sz="12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用户的数据在加密状态下进行处理，云服务提供商无法直接访问或解读数据的原始内容，由云服务器直接对密文进行计算，计算结果解密后与直接在明文上操作的结果一致，从而确保了用户数据的隐私安全，无需担心数据泄露。</a:t>
              </a:r>
            </a:p>
          </p:txBody>
        </p:sp>
      </p:gr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图片2.png图片2"/>
          <p:cNvPicPr>
            <a:picLocks noChangeAspect="1"/>
          </p:cNvPicPr>
          <p:nvPr/>
        </p:nvPicPr>
        <p:blipFill rotWithShape="1">
          <a:blip r:embed="rId3"/>
          <a:srcRect/>
          <a:stretch>
            <a:fillRect/>
          </a:stretch>
        </p:blipFill>
        <p:spPr>
          <a:xfrm>
            <a:off x="9178290" y="68263"/>
            <a:ext cx="2353310" cy="863600"/>
          </a:xfrm>
          <a:prstGeom prst="rect">
            <a:avLst/>
          </a:prstGeom>
        </p:spPr>
      </p:pic>
      <p:pic>
        <p:nvPicPr>
          <p:cNvPr id="3074" name="Picture 2">
            <a:extLst>
              <a:ext uri="{FF2B5EF4-FFF2-40B4-BE49-F238E27FC236}">
                <a16:creationId xmlns:a16="http://schemas.microsoft.com/office/drawing/2014/main" id="{56500D0B-A856-D247-F3C9-FCEE4F3AAB39}"/>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2166" b="68153" l="31340" r="68660">
                        <a14:foregroundMark x1="52871" y1="42357" x2="52871" y2="42357"/>
                        <a14:foregroundMark x1="53349" y1="38217" x2="53349" y2="38217"/>
                        <a14:foregroundMark x1="50718" y1="37580" x2="50718" y2="37580"/>
                        <a14:foregroundMark x1="49282" y1="40127" x2="49282" y2="40127"/>
                        <a14:foregroundMark x1="48325" y1="42994" x2="47847" y2="42994"/>
                        <a14:foregroundMark x1="50239" y1="40764" x2="54306" y2="45541"/>
                        <a14:foregroundMark x1="52632" y1="36943" x2="56220" y2="42994"/>
                        <a14:foregroundMark x1="31340" y1="57643" x2="31340" y2="57643"/>
                        <a14:foregroundMark x1="59091" y1="56688" x2="59091" y2="56688"/>
                        <a14:foregroundMark x1="44258" y1="41401" x2="47847" y2="43312"/>
                        <a14:foregroundMark x1="57416" y1="52229" x2="62440" y2="57006"/>
                        <a14:foregroundMark x1="59809" y1="47452" x2="65311" y2="57643"/>
                        <a14:foregroundMark x1="64593" y1="49682" x2="68660" y2="57325"/>
                      </a14:backgroundRemoval>
                    </a14:imgEffect>
                  </a14:imgLayer>
                </a14:imgProps>
              </a:ext>
              <a:ext uri="{28A0092B-C50C-407E-A947-70E740481C1C}">
                <a14:useLocalDpi xmlns:a14="http://schemas.microsoft.com/office/drawing/2010/main" val="0"/>
              </a:ext>
            </a:extLst>
          </a:blip>
          <a:srcRect l="29103" t="27978" r="28851" b="27254"/>
          <a:stretch/>
        </p:blipFill>
        <p:spPr bwMode="auto">
          <a:xfrm>
            <a:off x="2131015" y="2931043"/>
            <a:ext cx="508404" cy="4066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8513391-0C37-D38D-BFB9-AE1F5AC55E56}"/>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901" b="89851" l="10000" r="94917">
                        <a14:foregroundMark x1="91833" y1="75495" x2="91833" y2="75495"/>
                        <a14:foregroundMark x1="94917" y1="74752" x2="94917" y2="74752"/>
                      </a14:backgroundRemoval>
                    </a14:imgEffect>
                    <a14:imgEffect>
                      <a14:brightnessContrast bright="60000"/>
                    </a14:imgEffect>
                  </a14:imgLayer>
                </a14:imgProps>
              </a:ext>
              <a:ext uri="{28A0092B-C50C-407E-A947-70E740481C1C}">
                <a14:useLocalDpi xmlns:a14="http://schemas.microsoft.com/office/drawing/2010/main" val="0"/>
              </a:ext>
            </a:extLst>
          </a:blip>
          <a:srcRect l="23769" t="25973" r="1473" b="6279"/>
          <a:stretch/>
        </p:blipFill>
        <p:spPr bwMode="auto">
          <a:xfrm>
            <a:off x="1989772" y="986271"/>
            <a:ext cx="528590" cy="3225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9740648-3C59-F048-4045-99E4DED26A28}"/>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21167" y1="35143" x2="21167" y2="35143"/>
                        <a14:foregroundMark x1="33833" y1="82000" x2="33833" y2="82000"/>
                        <a14:foregroundMark x1="41333" y1="81429" x2="41333" y2="81429"/>
                      </a14:backgroundRemoval>
                    </a14:imgEffect>
                    <a14:imgEffect>
                      <a14:brightnessContrast bright="39000"/>
                    </a14:imgEffect>
                  </a14:imgLayer>
                </a14:imgProps>
              </a:ext>
              <a:ext uri="{28A0092B-C50C-407E-A947-70E740481C1C}">
                <a14:useLocalDpi xmlns:a14="http://schemas.microsoft.com/office/drawing/2010/main" val="0"/>
              </a:ext>
            </a:extLst>
          </a:blip>
          <a:srcRect l="11483" t="12111" r="16896" b="11105"/>
          <a:stretch/>
        </p:blipFill>
        <p:spPr bwMode="auto">
          <a:xfrm>
            <a:off x="1067880" y="4644399"/>
            <a:ext cx="536401" cy="335464"/>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3.jpeg">
            <a:extLst>
              <a:ext uri="{FF2B5EF4-FFF2-40B4-BE49-F238E27FC236}">
                <a16:creationId xmlns:a16="http://schemas.microsoft.com/office/drawing/2014/main" id="{ECA74D35-EF37-2BE3-01B9-1EC57917D630}"/>
              </a:ext>
            </a:extLst>
          </p:cNvPr>
          <p:cNvPicPr>
            <a:picLocks noChangeAspect="1"/>
          </p:cNvPicPr>
          <p:nvPr/>
        </p:nvPicPr>
        <p:blipFill>
          <a:blip r:embed="rId10" cstate="print"/>
          <a:stretch>
            <a:fillRect/>
          </a:stretch>
        </p:blipFill>
        <p:spPr>
          <a:xfrm>
            <a:off x="5786432" y="2820000"/>
            <a:ext cx="6261719" cy="3910947"/>
          </a:xfrm>
          <a:prstGeom prst="rect">
            <a:avLst/>
          </a:prstGeom>
        </p:spPr>
      </p:pic>
      <p:pic>
        <p:nvPicPr>
          <p:cNvPr id="14" name="image4.jpeg">
            <a:extLst>
              <a:ext uri="{FF2B5EF4-FFF2-40B4-BE49-F238E27FC236}">
                <a16:creationId xmlns:a16="http://schemas.microsoft.com/office/drawing/2014/main" id="{732C5EF1-48E3-D6B4-DBA4-7789445A164A}"/>
              </a:ext>
            </a:extLst>
          </p:cNvPr>
          <p:cNvPicPr>
            <a:picLocks noChangeAspect="1"/>
          </p:cNvPicPr>
          <p:nvPr/>
        </p:nvPicPr>
        <p:blipFill>
          <a:blip r:embed="rId11" cstate="print"/>
          <a:stretch>
            <a:fillRect/>
          </a:stretch>
        </p:blipFill>
        <p:spPr>
          <a:xfrm>
            <a:off x="5786432" y="1347463"/>
            <a:ext cx="6252387" cy="13507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E1178-54D6-C954-41D9-814F0B8C7FBB}"/>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4333B0C5-B05F-3397-E886-FFB3D813A3A6}"/>
              </a:ext>
            </a:extLst>
          </p:cNvPr>
          <p:cNvGrpSpPr/>
          <p:nvPr/>
        </p:nvGrpSpPr>
        <p:grpSpPr>
          <a:xfrm>
            <a:off x="335361" y="116633"/>
            <a:ext cx="11521279" cy="693041"/>
            <a:chOff x="335361" y="116633"/>
            <a:chExt cx="11521279" cy="693041"/>
          </a:xfrm>
        </p:grpSpPr>
        <p:grpSp>
          <p:nvGrpSpPr>
            <p:cNvPr id="3" name="组合 2">
              <a:extLst>
                <a:ext uri="{FF2B5EF4-FFF2-40B4-BE49-F238E27FC236}">
                  <a16:creationId xmlns:a16="http://schemas.microsoft.com/office/drawing/2014/main" id="{5E9E0ECA-A8F2-3096-D091-6AE5216B5DDC}"/>
                </a:ext>
              </a:extLst>
            </p:cNvPr>
            <p:cNvGrpSpPr/>
            <p:nvPr/>
          </p:nvGrpSpPr>
          <p:grpSpPr>
            <a:xfrm>
              <a:off x="335361" y="116633"/>
              <a:ext cx="629872" cy="612768"/>
              <a:chOff x="3070727" y="196457"/>
              <a:chExt cx="692047" cy="673255"/>
            </a:xfrm>
          </p:grpSpPr>
          <p:sp>
            <p:nvSpPr>
              <p:cNvPr id="8" name="平行四边形 7">
                <a:extLst>
                  <a:ext uri="{FF2B5EF4-FFF2-40B4-BE49-F238E27FC236}">
                    <a16:creationId xmlns:a16="http://schemas.microsoft.com/office/drawing/2014/main" id="{3A9853A0-F163-18DF-D97A-B4D0FE04E790}"/>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a:extLst>
                  <a:ext uri="{FF2B5EF4-FFF2-40B4-BE49-F238E27FC236}">
                    <a16:creationId xmlns:a16="http://schemas.microsoft.com/office/drawing/2014/main" id="{C6B91628-2BF7-3E4E-15E1-61FA19FD6840}"/>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a:extLst>
                <a:ext uri="{FF2B5EF4-FFF2-40B4-BE49-F238E27FC236}">
                  <a16:creationId xmlns:a16="http://schemas.microsoft.com/office/drawing/2014/main" id="{B9E53AC4-D5A1-A838-766F-A97FE2C32373}"/>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a:extLst>
                <a:ext uri="{FF2B5EF4-FFF2-40B4-BE49-F238E27FC236}">
                  <a16:creationId xmlns:a16="http://schemas.microsoft.com/office/drawing/2014/main" id="{29F73EB7-9065-5CD8-C3C2-FAA78F5B2FDB}"/>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应用场景</a:t>
              </a:r>
            </a:p>
          </p:txBody>
        </p:sp>
      </p:grpSp>
      <p:sp>
        <p:nvSpPr>
          <p:cNvPr id="72" name="任意多边形 7">
            <a:extLst>
              <a:ext uri="{FF2B5EF4-FFF2-40B4-BE49-F238E27FC236}">
                <a16:creationId xmlns:a16="http://schemas.microsoft.com/office/drawing/2014/main" id="{CD080300-8618-C758-51FF-0E5A91DD8421}"/>
              </a:ext>
            </a:extLst>
          </p:cNvPr>
          <p:cNvSpPr/>
          <p:nvPr/>
        </p:nvSpPr>
        <p:spPr bwMode="auto">
          <a:xfrm flipH="1">
            <a:off x="351537" y="1202960"/>
            <a:ext cx="1937389" cy="3206465"/>
          </a:xfrm>
          <a:custGeom>
            <a:avLst/>
            <a:gdLst>
              <a:gd name="connsiteX0" fmla="*/ 479425 w 958850"/>
              <a:gd name="connsiteY0" fmla="*/ 0 h 1593850"/>
              <a:gd name="connsiteX1" fmla="*/ 0 w 958850"/>
              <a:gd name="connsiteY1" fmla="*/ 472112 h 1593850"/>
              <a:gd name="connsiteX2" fmla="*/ 65202 w 958850"/>
              <a:gd name="connsiteY2" fmla="*/ 706280 h 1593850"/>
              <a:gd name="connsiteX3" fmla="*/ 134239 w 958850"/>
              <a:gd name="connsiteY3" fmla="*/ 846025 h 1593850"/>
              <a:gd name="connsiteX4" fmla="*/ 210947 w 958850"/>
              <a:gd name="connsiteY4" fmla="*/ 1019762 h 1593850"/>
              <a:gd name="connsiteX5" fmla="*/ 222453 w 958850"/>
              <a:gd name="connsiteY5" fmla="*/ 1099077 h 1593850"/>
              <a:gd name="connsiteX6" fmla="*/ 268478 w 958850"/>
              <a:gd name="connsiteY6" fmla="*/ 1182169 h 1593850"/>
              <a:gd name="connsiteX7" fmla="*/ 268478 w 958850"/>
              <a:gd name="connsiteY7" fmla="*/ 1242599 h 1593850"/>
              <a:gd name="connsiteX8" fmla="*/ 287655 w 958850"/>
              <a:gd name="connsiteY8" fmla="*/ 1261483 h 1593850"/>
              <a:gd name="connsiteX9" fmla="*/ 283820 w 958850"/>
              <a:gd name="connsiteY9" fmla="*/ 1272814 h 1593850"/>
              <a:gd name="connsiteX10" fmla="*/ 268478 w 958850"/>
              <a:gd name="connsiteY10" fmla="*/ 1276591 h 1593850"/>
              <a:gd name="connsiteX11" fmla="*/ 264643 w 958850"/>
              <a:gd name="connsiteY11" fmla="*/ 1291699 h 1593850"/>
              <a:gd name="connsiteX12" fmla="*/ 268478 w 958850"/>
              <a:gd name="connsiteY12" fmla="*/ 1303029 h 1593850"/>
              <a:gd name="connsiteX13" fmla="*/ 283820 w 958850"/>
              <a:gd name="connsiteY13" fmla="*/ 1306806 h 1593850"/>
              <a:gd name="connsiteX14" fmla="*/ 287655 w 958850"/>
              <a:gd name="connsiteY14" fmla="*/ 1318137 h 1593850"/>
              <a:gd name="connsiteX15" fmla="*/ 283820 w 958850"/>
              <a:gd name="connsiteY15" fmla="*/ 1333244 h 1593850"/>
              <a:gd name="connsiteX16" fmla="*/ 264643 w 958850"/>
              <a:gd name="connsiteY16" fmla="*/ 1348352 h 1593850"/>
              <a:gd name="connsiteX17" fmla="*/ 268478 w 958850"/>
              <a:gd name="connsiteY17" fmla="*/ 1359683 h 1593850"/>
              <a:gd name="connsiteX18" fmla="*/ 283820 w 958850"/>
              <a:gd name="connsiteY18" fmla="*/ 1367236 h 1593850"/>
              <a:gd name="connsiteX19" fmla="*/ 287655 w 958850"/>
              <a:gd name="connsiteY19" fmla="*/ 1378567 h 1593850"/>
              <a:gd name="connsiteX20" fmla="*/ 283820 w 958850"/>
              <a:gd name="connsiteY20" fmla="*/ 1389898 h 1593850"/>
              <a:gd name="connsiteX21" fmla="*/ 264643 w 958850"/>
              <a:gd name="connsiteY21" fmla="*/ 1408782 h 1593850"/>
              <a:gd name="connsiteX22" fmla="*/ 283820 w 958850"/>
              <a:gd name="connsiteY22" fmla="*/ 1423890 h 1593850"/>
              <a:gd name="connsiteX23" fmla="*/ 287655 w 958850"/>
              <a:gd name="connsiteY23" fmla="*/ 1435221 h 1593850"/>
              <a:gd name="connsiteX24" fmla="*/ 268478 w 958850"/>
              <a:gd name="connsiteY24" fmla="*/ 1454105 h 1593850"/>
              <a:gd name="connsiteX25" fmla="*/ 268478 w 958850"/>
              <a:gd name="connsiteY25" fmla="*/ 1457882 h 1593850"/>
              <a:gd name="connsiteX26" fmla="*/ 402717 w 958850"/>
              <a:gd name="connsiteY26" fmla="*/ 1574966 h 1593850"/>
              <a:gd name="connsiteX27" fmla="*/ 479425 w 958850"/>
              <a:gd name="connsiteY27" fmla="*/ 1593850 h 1593850"/>
              <a:gd name="connsiteX28" fmla="*/ 556133 w 958850"/>
              <a:gd name="connsiteY28" fmla="*/ 1574966 h 1593850"/>
              <a:gd name="connsiteX29" fmla="*/ 690372 w 958850"/>
              <a:gd name="connsiteY29" fmla="*/ 1457882 h 1593850"/>
              <a:gd name="connsiteX30" fmla="*/ 690372 w 958850"/>
              <a:gd name="connsiteY30" fmla="*/ 1454105 h 1593850"/>
              <a:gd name="connsiteX31" fmla="*/ 671195 w 958850"/>
              <a:gd name="connsiteY31" fmla="*/ 1435221 h 1593850"/>
              <a:gd name="connsiteX32" fmla="*/ 675031 w 958850"/>
              <a:gd name="connsiteY32" fmla="*/ 1423890 h 1593850"/>
              <a:gd name="connsiteX33" fmla="*/ 694208 w 958850"/>
              <a:gd name="connsiteY33" fmla="*/ 1408782 h 1593850"/>
              <a:gd name="connsiteX34" fmla="*/ 675031 w 958850"/>
              <a:gd name="connsiteY34" fmla="*/ 1389898 h 1593850"/>
              <a:gd name="connsiteX35" fmla="*/ 671195 w 958850"/>
              <a:gd name="connsiteY35" fmla="*/ 1378567 h 1593850"/>
              <a:gd name="connsiteX36" fmla="*/ 675031 w 958850"/>
              <a:gd name="connsiteY36" fmla="*/ 1367236 h 1593850"/>
              <a:gd name="connsiteX37" fmla="*/ 690372 w 958850"/>
              <a:gd name="connsiteY37" fmla="*/ 1359683 h 1593850"/>
              <a:gd name="connsiteX38" fmla="*/ 694208 w 958850"/>
              <a:gd name="connsiteY38" fmla="*/ 1348352 h 1593850"/>
              <a:gd name="connsiteX39" fmla="*/ 675031 w 958850"/>
              <a:gd name="connsiteY39" fmla="*/ 1333244 h 1593850"/>
              <a:gd name="connsiteX40" fmla="*/ 671195 w 958850"/>
              <a:gd name="connsiteY40" fmla="*/ 1318137 h 1593850"/>
              <a:gd name="connsiteX41" fmla="*/ 675031 w 958850"/>
              <a:gd name="connsiteY41" fmla="*/ 1306806 h 1593850"/>
              <a:gd name="connsiteX42" fmla="*/ 690372 w 958850"/>
              <a:gd name="connsiteY42" fmla="*/ 1303029 h 1593850"/>
              <a:gd name="connsiteX43" fmla="*/ 694208 w 958850"/>
              <a:gd name="connsiteY43" fmla="*/ 1291699 h 1593850"/>
              <a:gd name="connsiteX44" fmla="*/ 690372 w 958850"/>
              <a:gd name="connsiteY44" fmla="*/ 1276591 h 1593850"/>
              <a:gd name="connsiteX45" fmla="*/ 675031 w 958850"/>
              <a:gd name="connsiteY45" fmla="*/ 1272814 h 1593850"/>
              <a:gd name="connsiteX46" fmla="*/ 671195 w 958850"/>
              <a:gd name="connsiteY46" fmla="*/ 1261483 h 1593850"/>
              <a:gd name="connsiteX47" fmla="*/ 690372 w 958850"/>
              <a:gd name="connsiteY47" fmla="*/ 1242599 h 1593850"/>
              <a:gd name="connsiteX48" fmla="*/ 690372 w 958850"/>
              <a:gd name="connsiteY48" fmla="*/ 1182169 h 1593850"/>
              <a:gd name="connsiteX49" fmla="*/ 736397 w 958850"/>
              <a:gd name="connsiteY49" fmla="*/ 1099077 h 1593850"/>
              <a:gd name="connsiteX50" fmla="*/ 747903 w 958850"/>
              <a:gd name="connsiteY50" fmla="*/ 1019762 h 1593850"/>
              <a:gd name="connsiteX51" fmla="*/ 824611 w 958850"/>
              <a:gd name="connsiteY51" fmla="*/ 846025 h 1593850"/>
              <a:gd name="connsiteX52" fmla="*/ 893648 w 958850"/>
              <a:gd name="connsiteY52" fmla="*/ 706280 h 1593850"/>
              <a:gd name="connsiteX53" fmla="*/ 958850 w 958850"/>
              <a:gd name="connsiteY53" fmla="*/ 472112 h 1593850"/>
              <a:gd name="connsiteX54" fmla="*/ 479425 w 958850"/>
              <a:gd name="connsiteY54" fmla="*/ 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58850" h="1593850">
                <a:moveTo>
                  <a:pt x="479425" y="0"/>
                </a:moveTo>
                <a:cubicBezTo>
                  <a:pt x="214783" y="0"/>
                  <a:pt x="0" y="211506"/>
                  <a:pt x="0" y="472112"/>
                </a:cubicBezTo>
                <a:cubicBezTo>
                  <a:pt x="0" y="555204"/>
                  <a:pt x="23013" y="638296"/>
                  <a:pt x="65202" y="706280"/>
                </a:cubicBezTo>
                <a:cubicBezTo>
                  <a:pt x="88214" y="751602"/>
                  <a:pt x="122733" y="823363"/>
                  <a:pt x="134239" y="846025"/>
                </a:cubicBezTo>
                <a:cubicBezTo>
                  <a:pt x="153416" y="872463"/>
                  <a:pt x="214783" y="974439"/>
                  <a:pt x="210947" y="1019762"/>
                </a:cubicBezTo>
                <a:cubicBezTo>
                  <a:pt x="214783" y="1065085"/>
                  <a:pt x="222453" y="1099077"/>
                  <a:pt x="222453" y="1099077"/>
                </a:cubicBezTo>
                <a:cubicBezTo>
                  <a:pt x="222453" y="1099077"/>
                  <a:pt x="237795" y="1159507"/>
                  <a:pt x="268478" y="1182169"/>
                </a:cubicBezTo>
                <a:cubicBezTo>
                  <a:pt x="268478" y="1242599"/>
                  <a:pt x="268478" y="1242599"/>
                  <a:pt x="268478" y="1242599"/>
                </a:cubicBezTo>
                <a:cubicBezTo>
                  <a:pt x="279984" y="1242599"/>
                  <a:pt x="287655" y="1250153"/>
                  <a:pt x="287655" y="1261483"/>
                </a:cubicBezTo>
                <a:cubicBezTo>
                  <a:pt x="287655" y="1265260"/>
                  <a:pt x="283820" y="1269037"/>
                  <a:pt x="283820" y="1272814"/>
                </a:cubicBezTo>
                <a:cubicBezTo>
                  <a:pt x="276149" y="1272814"/>
                  <a:pt x="272314" y="1276591"/>
                  <a:pt x="268478" y="1276591"/>
                </a:cubicBezTo>
                <a:cubicBezTo>
                  <a:pt x="264643" y="1280368"/>
                  <a:pt x="264643" y="1284145"/>
                  <a:pt x="264643" y="1291699"/>
                </a:cubicBezTo>
                <a:cubicBezTo>
                  <a:pt x="264643" y="1295475"/>
                  <a:pt x="264643" y="1299252"/>
                  <a:pt x="268478" y="1303029"/>
                </a:cubicBezTo>
                <a:cubicBezTo>
                  <a:pt x="272314" y="1306806"/>
                  <a:pt x="276149" y="1306806"/>
                  <a:pt x="283820" y="1306806"/>
                </a:cubicBezTo>
                <a:cubicBezTo>
                  <a:pt x="283820" y="1310583"/>
                  <a:pt x="287655" y="1314360"/>
                  <a:pt x="287655" y="1318137"/>
                </a:cubicBezTo>
                <a:cubicBezTo>
                  <a:pt x="287655" y="1325691"/>
                  <a:pt x="283820" y="1329467"/>
                  <a:pt x="283820" y="1333244"/>
                </a:cubicBezTo>
                <a:cubicBezTo>
                  <a:pt x="272314" y="1333244"/>
                  <a:pt x="264643" y="1340798"/>
                  <a:pt x="264643" y="1348352"/>
                </a:cubicBezTo>
                <a:cubicBezTo>
                  <a:pt x="264643" y="1352129"/>
                  <a:pt x="264643" y="1359683"/>
                  <a:pt x="268478" y="1359683"/>
                </a:cubicBezTo>
                <a:cubicBezTo>
                  <a:pt x="272314" y="1363460"/>
                  <a:pt x="276149" y="1367236"/>
                  <a:pt x="283820" y="1367236"/>
                </a:cubicBezTo>
                <a:cubicBezTo>
                  <a:pt x="283820" y="1367236"/>
                  <a:pt x="287655" y="1374790"/>
                  <a:pt x="287655" y="1378567"/>
                </a:cubicBezTo>
                <a:cubicBezTo>
                  <a:pt x="287655" y="1382344"/>
                  <a:pt x="283820" y="1386121"/>
                  <a:pt x="283820" y="1389898"/>
                </a:cubicBezTo>
                <a:cubicBezTo>
                  <a:pt x="272314" y="1389898"/>
                  <a:pt x="264643" y="1397452"/>
                  <a:pt x="264643" y="1408782"/>
                </a:cubicBezTo>
                <a:cubicBezTo>
                  <a:pt x="264643" y="1416336"/>
                  <a:pt x="272314" y="1423890"/>
                  <a:pt x="283820" y="1423890"/>
                </a:cubicBezTo>
                <a:cubicBezTo>
                  <a:pt x="283820" y="1427667"/>
                  <a:pt x="287655" y="1431444"/>
                  <a:pt x="287655" y="1435221"/>
                </a:cubicBezTo>
                <a:cubicBezTo>
                  <a:pt x="287655" y="1446551"/>
                  <a:pt x="279984" y="1454105"/>
                  <a:pt x="268478" y="1454105"/>
                </a:cubicBezTo>
                <a:cubicBezTo>
                  <a:pt x="268478" y="1457882"/>
                  <a:pt x="268478" y="1457882"/>
                  <a:pt x="268478" y="1457882"/>
                </a:cubicBezTo>
                <a:cubicBezTo>
                  <a:pt x="402717" y="1574966"/>
                  <a:pt x="402717" y="1574966"/>
                  <a:pt x="402717" y="1574966"/>
                </a:cubicBezTo>
                <a:cubicBezTo>
                  <a:pt x="406553" y="1586296"/>
                  <a:pt x="441071" y="1593850"/>
                  <a:pt x="479425" y="1593850"/>
                </a:cubicBezTo>
                <a:cubicBezTo>
                  <a:pt x="517779" y="1593850"/>
                  <a:pt x="552298" y="1586296"/>
                  <a:pt x="556133" y="1574966"/>
                </a:cubicBezTo>
                <a:cubicBezTo>
                  <a:pt x="556133" y="1574966"/>
                  <a:pt x="556133" y="1574966"/>
                  <a:pt x="690372" y="1457882"/>
                </a:cubicBezTo>
                <a:cubicBezTo>
                  <a:pt x="690372" y="1457882"/>
                  <a:pt x="690372" y="1457882"/>
                  <a:pt x="690372" y="1454105"/>
                </a:cubicBezTo>
                <a:cubicBezTo>
                  <a:pt x="678866" y="1454105"/>
                  <a:pt x="671195" y="1446551"/>
                  <a:pt x="671195" y="1435221"/>
                </a:cubicBezTo>
                <a:cubicBezTo>
                  <a:pt x="671195" y="1431444"/>
                  <a:pt x="675031" y="1427667"/>
                  <a:pt x="675031" y="1423890"/>
                </a:cubicBezTo>
                <a:cubicBezTo>
                  <a:pt x="686537" y="1423890"/>
                  <a:pt x="694208" y="1416336"/>
                  <a:pt x="694208" y="1408782"/>
                </a:cubicBezTo>
                <a:cubicBezTo>
                  <a:pt x="694208" y="1397452"/>
                  <a:pt x="686537" y="1389898"/>
                  <a:pt x="675031" y="1389898"/>
                </a:cubicBezTo>
                <a:cubicBezTo>
                  <a:pt x="675031" y="1386121"/>
                  <a:pt x="671195" y="1382344"/>
                  <a:pt x="671195" y="1378567"/>
                </a:cubicBezTo>
                <a:cubicBezTo>
                  <a:pt x="671195" y="1374790"/>
                  <a:pt x="675031" y="1367236"/>
                  <a:pt x="675031" y="1367236"/>
                </a:cubicBezTo>
                <a:cubicBezTo>
                  <a:pt x="682701" y="1367236"/>
                  <a:pt x="686537" y="1363460"/>
                  <a:pt x="690372" y="1359683"/>
                </a:cubicBezTo>
                <a:cubicBezTo>
                  <a:pt x="694208" y="1359683"/>
                  <a:pt x="694208" y="1352129"/>
                  <a:pt x="694208" y="1348352"/>
                </a:cubicBezTo>
                <a:cubicBezTo>
                  <a:pt x="694208" y="1340798"/>
                  <a:pt x="686537" y="1333244"/>
                  <a:pt x="675031" y="1333244"/>
                </a:cubicBezTo>
                <a:cubicBezTo>
                  <a:pt x="675031" y="1329467"/>
                  <a:pt x="671195" y="1325691"/>
                  <a:pt x="671195" y="1318137"/>
                </a:cubicBezTo>
                <a:cubicBezTo>
                  <a:pt x="671195" y="1314360"/>
                  <a:pt x="675031" y="1310583"/>
                  <a:pt x="675031" y="1306806"/>
                </a:cubicBezTo>
                <a:cubicBezTo>
                  <a:pt x="682701" y="1306806"/>
                  <a:pt x="686537" y="1306806"/>
                  <a:pt x="690372" y="1303029"/>
                </a:cubicBezTo>
                <a:cubicBezTo>
                  <a:pt x="694208" y="1299252"/>
                  <a:pt x="694208" y="1295475"/>
                  <a:pt x="694208" y="1291699"/>
                </a:cubicBezTo>
                <a:cubicBezTo>
                  <a:pt x="694208" y="1284145"/>
                  <a:pt x="694208" y="1280368"/>
                  <a:pt x="690372" y="1276591"/>
                </a:cubicBezTo>
                <a:cubicBezTo>
                  <a:pt x="686537" y="1276591"/>
                  <a:pt x="682701" y="1272814"/>
                  <a:pt x="675031" y="1272814"/>
                </a:cubicBezTo>
                <a:cubicBezTo>
                  <a:pt x="675031" y="1269037"/>
                  <a:pt x="671195" y="1265260"/>
                  <a:pt x="671195" y="1261483"/>
                </a:cubicBezTo>
                <a:cubicBezTo>
                  <a:pt x="671195" y="1250153"/>
                  <a:pt x="678866" y="1242599"/>
                  <a:pt x="690372" y="1242599"/>
                </a:cubicBezTo>
                <a:cubicBezTo>
                  <a:pt x="690372" y="1242599"/>
                  <a:pt x="690372" y="1242599"/>
                  <a:pt x="690372" y="1182169"/>
                </a:cubicBezTo>
                <a:cubicBezTo>
                  <a:pt x="721055" y="1159507"/>
                  <a:pt x="736397" y="1099077"/>
                  <a:pt x="736397" y="1099077"/>
                </a:cubicBezTo>
                <a:cubicBezTo>
                  <a:pt x="736397" y="1099077"/>
                  <a:pt x="744068" y="1065085"/>
                  <a:pt x="747903" y="1019762"/>
                </a:cubicBezTo>
                <a:cubicBezTo>
                  <a:pt x="744068" y="974439"/>
                  <a:pt x="805434" y="872463"/>
                  <a:pt x="824611" y="846025"/>
                </a:cubicBezTo>
                <a:cubicBezTo>
                  <a:pt x="836117" y="823363"/>
                  <a:pt x="870636" y="751602"/>
                  <a:pt x="893648" y="706280"/>
                </a:cubicBezTo>
                <a:cubicBezTo>
                  <a:pt x="935838" y="638296"/>
                  <a:pt x="958850" y="555204"/>
                  <a:pt x="958850" y="472112"/>
                </a:cubicBezTo>
                <a:cubicBezTo>
                  <a:pt x="958850" y="211506"/>
                  <a:pt x="744068" y="0"/>
                  <a:pt x="479425" y="0"/>
                </a:cubicBezTo>
                <a:close/>
              </a:path>
            </a:pathLst>
          </a:cu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grpSp>
        <p:nvGrpSpPr>
          <p:cNvPr id="73" name="组合 72">
            <a:extLst>
              <a:ext uri="{FF2B5EF4-FFF2-40B4-BE49-F238E27FC236}">
                <a16:creationId xmlns:a16="http://schemas.microsoft.com/office/drawing/2014/main" id="{48823BA3-5C16-E3F6-4C79-92268286C2B2}"/>
              </a:ext>
            </a:extLst>
          </p:cNvPr>
          <p:cNvGrpSpPr/>
          <p:nvPr/>
        </p:nvGrpSpPr>
        <p:grpSpPr>
          <a:xfrm>
            <a:off x="491527" y="1335004"/>
            <a:ext cx="1657408" cy="1650221"/>
            <a:chOff x="5530714" y="2590732"/>
            <a:chExt cx="1803536" cy="1803536"/>
          </a:xfrm>
        </p:grpSpPr>
        <p:sp>
          <p:nvSpPr>
            <p:cNvPr id="74" name="椭圆 73">
              <a:extLst>
                <a:ext uri="{FF2B5EF4-FFF2-40B4-BE49-F238E27FC236}">
                  <a16:creationId xmlns:a16="http://schemas.microsoft.com/office/drawing/2014/main" id="{EC4D372E-17C5-2675-BF08-61723B72F278}"/>
                </a:ext>
              </a:extLst>
            </p:cNvPr>
            <p:cNvSpPr/>
            <p:nvPr/>
          </p:nvSpPr>
          <p:spPr>
            <a:xfrm>
              <a:off x="5530714" y="2590732"/>
              <a:ext cx="1803536" cy="1803536"/>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dirty="0">
                <a:solidFill>
                  <a:prstClr val="white"/>
                </a:solidFill>
                <a:latin typeface="Calibri" panose="020F0502020204030204"/>
                <a:ea typeface="宋体" panose="02010600030101010101" pitchFamily="2" charset="-122"/>
              </a:endParaRPr>
            </a:p>
          </p:txBody>
        </p:sp>
        <p:grpSp>
          <p:nvGrpSpPr>
            <p:cNvPr id="75" name="Group 8">
              <a:extLst>
                <a:ext uri="{FF2B5EF4-FFF2-40B4-BE49-F238E27FC236}">
                  <a16:creationId xmlns:a16="http://schemas.microsoft.com/office/drawing/2014/main" id="{4803BFBF-45BF-D910-ADA9-E5960BF0C244}"/>
                </a:ext>
              </a:extLst>
            </p:cNvPr>
            <p:cNvGrpSpPr>
              <a:grpSpLocks noChangeAspect="1"/>
            </p:cNvGrpSpPr>
            <p:nvPr/>
          </p:nvGrpSpPr>
          <p:grpSpPr bwMode="auto">
            <a:xfrm>
              <a:off x="5629372" y="2605936"/>
              <a:ext cx="1663346" cy="1602306"/>
              <a:chOff x="3436" y="1468"/>
              <a:chExt cx="872" cy="840"/>
            </a:xfrm>
            <a:solidFill>
              <a:sysClr val="window" lastClr="FFFFFF"/>
            </a:solidFill>
          </p:grpSpPr>
          <p:sp>
            <p:nvSpPr>
              <p:cNvPr id="76" name="Freeform 9">
                <a:extLst>
                  <a:ext uri="{FF2B5EF4-FFF2-40B4-BE49-F238E27FC236}">
                    <a16:creationId xmlns:a16="http://schemas.microsoft.com/office/drawing/2014/main" id="{2ABBD3FE-05B6-2C8D-D5EE-1FFFD27CF356}"/>
                  </a:ext>
                </a:extLst>
              </p:cNvPr>
              <p:cNvSpPr/>
              <p:nvPr/>
            </p:nvSpPr>
            <p:spPr bwMode="auto">
              <a:xfrm>
                <a:off x="3978" y="1498"/>
                <a:ext cx="18" cy="14"/>
              </a:xfrm>
              <a:custGeom>
                <a:avLst/>
                <a:gdLst>
                  <a:gd name="T0" fmla="*/ 1 w 4"/>
                  <a:gd name="T1" fmla="*/ 3 h 3"/>
                  <a:gd name="T2" fmla="*/ 0 w 4"/>
                  <a:gd name="T3" fmla="*/ 2 h 3"/>
                  <a:gd name="T4" fmla="*/ 0 w 4"/>
                  <a:gd name="T5" fmla="*/ 2 h 3"/>
                  <a:gd name="T6" fmla="*/ 0 w 4"/>
                  <a:gd name="T7" fmla="*/ 2 h 3"/>
                  <a:gd name="T8" fmla="*/ 0 w 4"/>
                  <a:gd name="T9" fmla="*/ 0 h 3"/>
                  <a:gd name="T10" fmla="*/ 3 w 4"/>
                  <a:gd name="T11" fmla="*/ 0 h 3"/>
                  <a:gd name="T12" fmla="*/ 3 w 4"/>
                  <a:gd name="T13" fmla="*/ 0 h 3"/>
                  <a:gd name="T14" fmla="*/ 3 w 4"/>
                  <a:gd name="T15" fmla="*/ 1 h 3"/>
                  <a:gd name="T16" fmla="*/ 3 w 4"/>
                  <a:gd name="T17" fmla="*/ 1 h 3"/>
                  <a:gd name="T18" fmla="*/ 4 w 4"/>
                  <a:gd name="T19" fmla="*/ 2 h 3"/>
                  <a:gd name="T20" fmla="*/ 4 w 4"/>
                  <a:gd name="T21" fmla="*/ 2 h 3"/>
                  <a:gd name="T22" fmla="*/ 4 w 4"/>
                  <a:gd name="T23" fmla="*/ 3 h 3"/>
                  <a:gd name="T24" fmla="*/ 3 w 4"/>
                  <a:gd name="T25" fmla="*/ 3 h 3"/>
                  <a:gd name="T26" fmla="*/ 1 w 4"/>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1" y="3"/>
                    </a:moveTo>
                    <a:cubicBezTo>
                      <a:pt x="1" y="3"/>
                      <a:pt x="0" y="3"/>
                      <a:pt x="0" y="2"/>
                    </a:cubicBezTo>
                    <a:cubicBezTo>
                      <a:pt x="0" y="2"/>
                      <a:pt x="0" y="2"/>
                      <a:pt x="0" y="2"/>
                    </a:cubicBezTo>
                    <a:cubicBezTo>
                      <a:pt x="0" y="2"/>
                      <a:pt x="0" y="2"/>
                      <a:pt x="0" y="2"/>
                    </a:cubicBezTo>
                    <a:cubicBezTo>
                      <a:pt x="0" y="0"/>
                      <a:pt x="0" y="0"/>
                      <a:pt x="0" y="0"/>
                    </a:cubicBezTo>
                    <a:cubicBezTo>
                      <a:pt x="3" y="0"/>
                      <a:pt x="3" y="0"/>
                      <a:pt x="3" y="0"/>
                    </a:cubicBezTo>
                    <a:cubicBezTo>
                      <a:pt x="3" y="0"/>
                      <a:pt x="3" y="0"/>
                      <a:pt x="3" y="0"/>
                    </a:cubicBezTo>
                    <a:cubicBezTo>
                      <a:pt x="3" y="0"/>
                      <a:pt x="3" y="0"/>
                      <a:pt x="3" y="1"/>
                    </a:cubicBezTo>
                    <a:cubicBezTo>
                      <a:pt x="3" y="1"/>
                      <a:pt x="3" y="1"/>
                      <a:pt x="3" y="1"/>
                    </a:cubicBezTo>
                    <a:cubicBezTo>
                      <a:pt x="4" y="1"/>
                      <a:pt x="4" y="1"/>
                      <a:pt x="4" y="2"/>
                    </a:cubicBezTo>
                    <a:cubicBezTo>
                      <a:pt x="4" y="2"/>
                      <a:pt x="4" y="2"/>
                      <a:pt x="4" y="2"/>
                    </a:cubicBezTo>
                    <a:cubicBezTo>
                      <a:pt x="4" y="3"/>
                      <a:pt x="4" y="3"/>
                      <a:pt x="4" y="3"/>
                    </a:cubicBezTo>
                    <a:cubicBezTo>
                      <a:pt x="3" y="3"/>
                      <a:pt x="3" y="3"/>
                      <a:pt x="3"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7" name="Freeform 10">
                <a:extLst>
                  <a:ext uri="{FF2B5EF4-FFF2-40B4-BE49-F238E27FC236}">
                    <a16:creationId xmlns:a16="http://schemas.microsoft.com/office/drawing/2014/main" id="{610536B1-E584-B3DA-0825-552DF4FBFF23}"/>
                  </a:ext>
                </a:extLst>
              </p:cNvPr>
              <p:cNvSpPr/>
              <p:nvPr/>
            </p:nvSpPr>
            <p:spPr bwMode="auto">
              <a:xfrm>
                <a:off x="3978" y="1503"/>
                <a:ext cx="40" cy="40"/>
              </a:xfrm>
              <a:custGeom>
                <a:avLst/>
                <a:gdLst>
                  <a:gd name="T0" fmla="*/ 5 w 9"/>
                  <a:gd name="T1" fmla="*/ 9 h 9"/>
                  <a:gd name="T2" fmla="*/ 4 w 9"/>
                  <a:gd name="T3" fmla="*/ 9 h 9"/>
                  <a:gd name="T4" fmla="*/ 3 w 9"/>
                  <a:gd name="T5" fmla="*/ 9 h 9"/>
                  <a:gd name="T6" fmla="*/ 2 w 9"/>
                  <a:gd name="T7" fmla="*/ 8 h 9"/>
                  <a:gd name="T8" fmla="*/ 2 w 9"/>
                  <a:gd name="T9" fmla="*/ 7 h 9"/>
                  <a:gd name="T10" fmla="*/ 2 w 9"/>
                  <a:gd name="T11" fmla="*/ 7 h 9"/>
                  <a:gd name="T12" fmla="*/ 2 w 9"/>
                  <a:gd name="T13" fmla="*/ 7 h 9"/>
                  <a:gd name="T14" fmla="*/ 1 w 9"/>
                  <a:gd name="T15" fmla="*/ 7 h 9"/>
                  <a:gd name="T16" fmla="*/ 1 w 9"/>
                  <a:gd name="T17" fmla="*/ 7 h 9"/>
                  <a:gd name="T18" fmla="*/ 1 w 9"/>
                  <a:gd name="T19" fmla="*/ 6 h 9"/>
                  <a:gd name="T20" fmla="*/ 1 w 9"/>
                  <a:gd name="T21" fmla="*/ 6 h 9"/>
                  <a:gd name="T22" fmla="*/ 1 w 9"/>
                  <a:gd name="T23" fmla="*/ 6 h 9"/>
                  <a:gd name="T24" fmla="*/ 1 w 9"/>
                  <a:gd name="T25" fmla="*/ 6 h 9"/>
                  <a:gd name="T26" fmla="*/ 0 w 9"/>
                  <a:gd name="T27" fmla="*/ 6 h 9"/>
                  <a:gd name="T28" fmla="*/ 0 w 9"/>
                  <a:gd name="T29" fmla="*/ 4 h 9"/>
                  <a:gd name="T30" fmla="*/ 0 w 9"/>
                  <a:gd name="T31" fmla="*/ 4 h 9"/>
                  <a:gd name="T32" fmla="*/ 0 w 9"/>
                  <a:gd name="T33" fmla="*/ 3 h 9"/>
                  <a:gd name="T34" fmla="*/ 1 w 9"/>
                  <a:gd name="T35" fmla="*/ 3 h 9"/>
                  <a:gd name="T36" fmla="*/ 2 w 9"/>
                  <a:gd name="T37" fmla="*/ 3 h 9"/>
                  <a:gd name="T38" fmla="*/ 2 w 9"/>
                  <a:gd name="T39" fmla="*/ 3 h 9"/>
                  <a:gd name="T40" fmla="*/ 2 w 9"/>
                  <a:gd name="T41" fmla="*/ 3 h 9"/>
                  <a:gd name="T42" fmla="*/ 2 w 9"/>
                  <a:gd name="T43" fmla="*/ 3 h 9"/>
                  <a:gd name="T44" fmla="*/ 2 w 9"/>
                  <a:gd name="T45" fmla="*/ 3 h 9"/>
                  <a:gd name="T46" fmla="*/ 2 w 9"/>
                  <a:gd name="T47" fmla="*/ 2 h 9"/>
                  <a:gd name="T48" fmla="*/ 2 w 9"/>
                  <a:gd name="T49" fmla="*/ 2 h 9"/>
                  <a:gd name="T50" fmla="*/ 3 w 9"/>
                  <a:gd name="T51" fmla="*/ 2 h 9"/>
                  <a:gd name="T52" fmla="*/ 3 w 9"/>
                  <a:gd name="T53" fmla="*/ 2 h 9"/>
                  <a:gd name="T54" fmla="*/ 3 w 9"/>
                  <a:gd name="T55" fmla="*/ 2 h 9"/>
                  <a:gd name="T56" fmla="*/ 4 w 9"/>
                  <a:gd name="T57" fmla="*/ 2 h 9"/>
                  <a:gd name="T58" fmla="*/ 4 w 9"/>
                  <a:gd name="T59" fmla="*/ 1 h 9"/>
                  <a:gd name="T60" fmla="*/ 4 w 9"/>
                  <a:gd name="T61" fmla="*/ 1 h 9"/>
                  <a:gd name="T62" fmla="*/ 4 w 9"/>
                  <a:gd name="T63" fmla="*/ 0 h 9"/>
                  <a:gd name="T64" fmla="*/ 5 w 9"/>
                  <a:gd name="T65" fmla="*/ 0 h 9"/>
                  <a:gd name="T66" fmla="*/ 5 w 9"/>
                  <a:gd name="T67" fmla="*/ 0 h 9"/>
                  <a:gd name="T68" fmla="*/ 5 w 9"/>
                  <a:gd name="T69" fmla="*/ 0 h 9"/>
                  <a:gd name="T70" fmla="*/ 5 w 9"/>
                  <a:gd name="T71" fmla="*/ 0 h 9"/>
                  <a:gd name="T72" fmla="*/ 7 w 9"/>
                  <a:gd name="T73" fmla="*/ 1 h 9"/>
                  <a:gd name="T74" fmla="*/ 8 w 9"/>
                  <a:gd name="T75" fmla="*/ 1 h 9"/>
                  <a:gd name="T76" fmla="*/ 8 w 9"/>
                  <a:gd name="T77" fmla="*/ 1 h 9"/>
                  <a:gd name="T78" fmla="*/ 9 w 9"/>
                  <a:gd name="T79" fmla="*/ 1 h 9"/>
                  <a:gd name="T80" fmla="*/ 9 w 9"/>
                  <a:gd name="T81" fmla="*/ 2 h 9"/>
                  <a:gd name="T82" fmla="*/ 9 w 9"/>
                  <a:gd name="T83" fmla="*/ 3 h 9"/>
                  <a:gd name="T84" fmla="*/ 8 w 9"/>
                  <a:gd name="T85" fmla="*/ 4 h 9"/>
                  <a:gd name="T86" fmla="*/ 8 w 9"/>
                  <a:gd name="T87" fmla="*/ 4 h 9"/>
                  <a:gd name="T88" fmla="*/ 8 w 9"/>
                  <a:gd name="T89" fmla="*/ 4 h 9"/>
                  <a:gd name="T90" fmla="*/ 8 w 9"/>
                  <a:gd name="T91" fmla="*/ 5 h 9"/>
                  <a:gd name="T92" fmla="*/ 8 w 9"/>
                  <a:gd name="T93" fmla="*/ 5 h 9"/>
                  <a:gd name="T94" fmla="*/ 8 w 9"/>
                  <a:gd name="T95" fmla="*/ 8 h 9"/>
                  <a:gd name="T96" fmla="*/ 7 w 9"/>
                  <a:gd name="T97" fmla="*/ 8 h 9"/>
                  <a:gd name="T98" fmla="*/ 7 w 9"/>
                  <a:gd name="T99" fmla="*/ 8 h 9"/>
                  <a:gd name="T100" fmla="*/ 6 w 9"/>
                  <a:gd name="T101" fmla="*/ 8 h 9"/>
                  <a:gd name="T102" fmla="*/ 6 w 9"/>
                  <a:gd name="T103" fmla="*/ 9 h 9"/>
                  <a:gd name="T104" fmla="*/ 5 w 9"/>
                  <a:gd name="T10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9">
                    <a:moveTo>
                      <a:pt x="5" y="9"/>
                    </a:moveTo>
                    <a:cubicBezTo>
                      <a:pt x="4" y="9"/>
                      <a:pt x="4" y="9"/>
                      <a:pt x="4" y="9"/>
                    </a:cubicBezTo>
                    <a:cubicBezTo>
                      <a:pt x="4" y="9"/>
                      <a:pt x="4" y="9"/>
                      <a:pt x="3" y="9"/>
                    </a:cubicBezTo>
                    <a:cubicBezTo>
                      <a:pt x="3" y="9"/>
                      <a:pt x="2" y="9"/>
                      <a:pt x="2" y="8"/>
                    </a:cubicBezTo>
                    <a:cubicBezTo>
                      <a:pt x="2" y="8"/>
                      <a:pt x="2" y="8"/>
                      <a:pt x="2" y="7"/>
                    </a:cubicBezTo>
                    <a:cubicBezTo>
                      <a:pt x="2" y="7"/>
                      <a:pt x="2" y="7"/>
                      <a:pt x="2" y="7"/>
                    </a:cubicBezTo>
                    <a:cubicBezTo>
                      <a:pt x="2" y="7"/>
                      <a:pt x="2" y="7"/>
                      <a:pt x="2" y="7"/>
                    </a:cubicBezTo>
                    <a:cubicBezTo>
                      <a:pt x="2" y="7"/>
                      <a:pt x="2" y="7"/>
                      <a:pt x="1" y="7"/>
                    </a:cubicBezTo>
                    <a:cubicBezTo>
                      <a:pt x="1" y="7"/>
                      <a:pt x="1" y="7"/>
                      <a:pt x="1" y="7"/>
                    </a:cubicBezTo>
                    <a:cubicBezTo>
                      <a:pt x="1" y="6"/>
                      <a:pt x="1" y="6"/>
                      <a:pt x="1" y="6"/>
                    </a:cubicBezTo>
                    <a:cubicBezTo>
                      <a:pt x="1" y="6"/>
                      <a:pt x="1" y="6"/>
                      <a:pt x="1" y="6"/>
                    </a:cubicBezTo>
                    <a:cubicBezTo>
                      <a:pt x="1" y="6"/>
                      <a:pt x="1" y="6"/>
                      <a:pt x="1" y="6"/>
                    </a:cubicBezTo>
                    <a:cubicBezTo>
                      <a:pt x="1" y="6"/>
                      <a:pt x="1" y="6"/>
                      <a:pt x="1" y="6"/>
                    </a:cubicBezTo>
                    <a:cubicBezTo>
                      <a:pt x="0" y="6"/>
                      <a:pt x="0" y="6"/>
                      <a:pt x="0" y="6"/>
                    </a:cubicBezTo>
                    <a:cubicBezTo>
                      <a:pt x="0" y="4"/>
                      <a:pt x="0" y="4"/>
                      <a:pt x="0" y="4"/>
                    </a:cubicBezTo>
                    <a:cubicBezTo>
                      <a:pt x="0" y="4"/>
                      <a:pt x="0" y="4"/>
                      <a:pt x="0" y="4"/>
                    </a:cubicBezTo>
                    <a:cubicBezTo>
                      <a:pt x="0" y="4"/>
                      <a:pt x="0" y="4"/>
                      <a:pt x="0" y="3"/>
                    </a:cubicBezTo>
                    <a:cubicBezTo>
                      <a:pt x="0" y="3"/>
                      <a:pt x="1" y="3"/>
                      <a:pt x="1"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4" y="2"/>
                      <a:pt x="4" y="2"/>
                      <a:pt x="4" y="2"/>
                    </a:cubicBezTo>
                    <a:cubicBezTo>
                      <a:pt x="4" y="1"/>
                      <a:pt x="4" y="1"/>
                      <a:pt x="4" y="1"/>
                    </a:cubicBezTo>
                    <a:cubicBezTo>
                      <a:pt x="4" y="1"/>
                      <a:pt x="4" y="1"/>
                      <a:pt x="4" y="1"/>
                    </a:cubicBezTo>
                    <a:cubicBezTo>
                      <a:pt x="4" y="1"/>
                      <a:pt x="4" y="0"/>
                      <a:pt x="4" y="0"/>
                    </a:cubicBezTo>
                    <a:cubicBezTo>
                      <a:pt x="5" y="0"/>
                      <a:pt x="5" y="0"/>
                      <a:pt x="5" y="0"/>
                    </a:cubicBezTo>
                    <a:cubicBezTo>
                      <a:pt x="5" y="0"/>
                      <a:pt x="5" y="0"/>
                      <a:pt x="5" y="0"/>
                    </a:cubicBezTo>
                    <a:cubicBezTo>
                      <a:pt x="5" y="0"/>
                      <a:pt x="5" y="0"/>
                      <a:pt x="5" y="0"/>
                    </a:cubicBezTo>
                    <a:cubicBezTo>
                      <a:pt x="5" y="0"/>
                      <a:pt x="5" y="0"/>
                      <a:pt x="5" y="0"/>
                    </a:cubicBezTo>
                    <a:cubicBezTo>
                      <a:pt x="6" y="0"/>
                      <a:pt x="7" y="0"/>
                      <a:pt x="7" y="1"/>
                    </a:cubicBezTo>
                    <a:cubicBezTo>
                      <a:pt x="7" y="1"/>
                      <a:pt x="8" y="1"/>
                      <a:pt x="8" y="1"/>
                    </a:cubicBezTo>
                    <a:cubicBezTo>
                      <a:pt x="8" y="1"/>
                      <a:pt x="8" y="1"/>
                      <a:pt x="8" y="1"/>
                    </a:cubicBezTo>
                    <a:cubicBezTo>
                      <a:pt x="9" y="1"/>
                      <a:pt x="9" y="1"/>
                      <a:pt x="9" y="1"/>
                    </a:cubicBezTo>
                    <a:cubicBezTo>
                      <a:pt x="9" y="2"/>
                      <a:pt x="9" y="2"/>
                      <a:pt x="9" y="2"/>
                    </a:cubicBezTo>
                    <a:cubicBezTo>
                      <a:pt x="9" y="3"/>
                      <a:pt x="9" y="3"/>
                      <a:pt x="9" y="3"/>
                    </a:cubicBezTo>
                    <a:cubicBezTo>
                      <a:pt x="9" y="3"/>
                      <a:pt x="8" y="3"/>
                      <a:pt x="8" y="4"/>
                    </a:cubicBezTo>
                    <a:cubicBezTo>
                      <a:pt x="8" y="4"/>
                      <a:pt x="8" y="4"/>
                      <a:pt x="8" y="4"/>
                    </a:cubicBezTo>
                    <a:cubicBezTo>
                      <a:pt x="8" y="4"/>
                      <a:pt x="8" y="4"/>
                      <a:pt x="8" y="4"/>
                    </a:cubicBezTo>
                    <a:cubicBezTo>
                      <a:pt x="8" y="4"/>
                      <a:pt x="8" y="4"/>
                      <a:pt x="8" y="5"/>
                    </a:cubicBezTo>
                    <a:cubicBezTo>
                      <a:pt x="8" y="5"/>
                      <a:pt x="8" y="5"/>
                      <a:pt x="8" y="5"/>
                    </a:cubicBezTo>
                    <a:cubicBezTo>
                      <a:pt x="9" y="6"/>
                      <a:pt x="9" y="7"/>
                      <a:pt x="8" y="8"/>
                    </a:cubicBezTo>
                    <a:cubicBezTo>
                      <a:pt x="7" y="8"/>
                      <a:pt x="7" y="8"/>
                      <a:pt x="7" y="8"/>
                    </a:cubicBezTo>
                    <a:cubicBezTo>
                      <a:pt x="7" y="8"/>
                      <a:pt x="7" y="8"/>
                      <a:pt x="7" y="8"/>
                    </a:cubicBezTo>
                    <a:cubicBezTo>
                      <a:pt x="7" y="8"/>
                      <a:pt x="6" y="8"/>
                      <a:pt x="6" y="8"/>
                    </a:cubicBezTo>
                    <a:cubicBezTo>
                      <a:pt x="6" y="9"/>
                      <a:pt x="6" y="9"/>
                      <a:pt x="6" y="9"/>
                    </a:cubicBezTo>
                    <a:cubicBezTo>
                      <a:pt x="6" y="9"/>
                      <a:pt x="5"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8" name="Freeform 11">
                <a:extLst>
                  <a:ext uri="{FF2B5EF4-FFF2-40B4-BE49-F238E27FC236}">
                    <a16:creationId xmlns:a16="http://schemas.microsoft.com/office/drawing/2014/main" id="{771A8A9C-D339-FD5B-9918-317E527FC42C}"/>
                  </a:ext>
                </a:extLst>
              </p:cNvPr>
              <p:cNvSpPr/>
              <p:nvPr/>
            </p:nvSpPr>
            <p:spPr bwMode="auto">
              <a:xfrm>
                <a:off x="4013" y="1512"/>
                <a:ext cx="27" cy="22"/>
              </a:xfrm>
              <a:custGeom>
                <a:avLst/>
                <a:gdLst>
                  <a:gd name="T0" fmla="*/ 3 w 6"/>
                  <a:gd name="T1" fmla="*/ 5 h 5"/>
                  <a:gd name="T2" fmla="*/ 3 w 6"/>
                  <a:gd name="T3" fmla="*/ 5 h 5"/>
                  <a:gd name="T4" fmla="*/ 3 w 6"/>
                  <a:gd name="T5" fmla="*/ 4 h 5"/>
                  <a:gd name="T6" fmla="*/ 3 w 6"/>
                  <a:gd name="T7" fmla="*/ 4 h 5"/>
                  <a:gd name="T8" fmla="*/ 2 w 6"/>
                  <a:gd name="T9" fmla="*/ 4 h 5"/>
                  <a:gd name="T10" fmla="*/ 2 w 6"/>
                  <a:gd name="T11" fmla="*/ 4 h 5"/>
                  <a:gd name="T12" fmla="*/ 1 w 6"/>
                  <a:gd name="T13" fmla="*/ 3 h 5"/>
                  <a:gd name="T14" fmla="*/ 1 w 6"/>
                  <a:gd name="T15" fmla="*/ 2 h 5"/>
                  <a:gd name="T16" fmla="*/ 0 w 6"/>
                  <a:gd name="T17" fmla="*/ 2 h 5"/>
                  <a:gd name="T18" fmla="*/ 1 w 6"/>
                  <a:gd name="T19" fmla="*/ 1 h 5"/>
                  <a:gd name="T20" fmla="*/ 3 w 6"/>
                  <a:gd name="T21" fmla="*/ 0 h 5"/>
                  <a:gd name="T22" fmla="*/ 4 w 6"/>
                  <a:gd name="T23" fmla="*/ 0 h 5"/>
                  <a:gd name="T24" fmla="*/ 5 w 6"/>
                  <a:gd name="T25" fmla="*/ 0 h 5"/>
                  <a:gd name="T26" fmla="*/ 5 w 6"/>
                  <a:gd name="T27" fmla="*/ 0 h 5"/>
                  <a:gd name="T28" fmla="*/ 5 w 6"/>
                  <a:gd name="T29" fmla="*/ 1 h 5"/>
                  <a:gd name="T30" fmla="*/ 5 w 6"/>
                  <a:gd name="T31" fmla="*/ 1 h 5"/>
                  <a:gd name="T32" fmla="*/ 5 w 6"/>
                  <a:gd name="T33" fmla="*/ 1 h 5"/>
                  <a:gd name="T34" fmla="*/ 6 w 6"/>
                  <a:gd name="T35" fmla="*/ 1 h 5"/>
                  <a:gd name="T36" fmla="*/ 6 w 6"/>
                  <a:gd name="T37" fmla="*/ 1 h 5"/>
                  <a:gd name="T38" fmla="*/ 6 w 6"/>
                  <a:gd name="T39" fmla="*/ 2 h 5"/>
                  <a:gd name="T40" fmla="*/ 6 w 6"/>
                  <a:gd name="T41" fmla="*/ 2 h 5"/>
                  <a:gd name="T42" fmla="*/ 6 w 6"/>
                  <a:gd name="T43" fmla="*/ 4 h 5"/>
                  <a:gd name="T44" fmla="*/ 4 w 6"/>
                  <a:gd name="T45" fmla="*/ 5 h 5"/>
                  <a:gd name="T46" fmla="*/ 3 w 6"/>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 h="5">
                    <a:moveTo>
                      <a:pt x="3" y="5"/>
                    </a:moveTo>
                    <a:cubicBezTo>
                      <a:pt x="3" y="5"/>
                      <a:pt x="3" y="5"/>
                      <a:pt x="3" y="5"/>
                    </a:cubicBezTo>
                    <a:cubicBezTo>
                      <a:pt x="3" y="4"/>
                      <a:pt x="3" y="4"/>
                      <a:pt x="3" y="4"/>
                    </a:cubicBezTo>
                    <a:cubicBezTo>
                      <a:pt x="3" y="4"/>
                      <a:pt x="3" y="4"/>
                      <a:pt x="3" y="4"/>
                    </a:cubicBezTo>
                    <a:cubicBezTo>
                      <a:pt x="2" y="4"/>
                      <a:pt x="2" y="4"/>
                      <a:pt x="2" y="4"/>
                    </a:cubicBezTo>
                    <a:cubicBezTo>
                      <a:pt x="2" y="4"/>
                      <a:pt x="2" y="4"/>
                      <a:pt x="2" y="4"/>
                    </a:cubicBezTo>
                    <a:cubicBezTo>
                      <a:pt x="2" y="3"/>
                      <a:pt x="2" y="3"/>
                      <a:pt x="1" y="3"/>
                    </a:cubicBezTo>
                    <a:cubicBezTo>
                      <a:pt x="1" y="3"/>
                      <a:pt x="1" y="3"/>
                      <a:pt x="1" y="2"/>
                    </a:cubicBezTo>
                    <a:cubicBezTo>
                      <a:pt x="1" y="2"/>
                      <a:pt x="0" y="2"/>
                      <a:pt x="0" y="2"/>
                    </a:cubicBezTo>
                    <a:cubicBezTo>
                      <a:pt x="0" y="2"/>
                      <a:pt x="0" y="1"/>
                      <a:pt x="1" y="1"/>
                    </a:cubicBezTo>
                    <a:cubicBezTo>
                      <a:pt x="1" y="0"/>
                      <a:pt x="2" y="0"/>
                      <a:pt x="3" y="0"/>
                    </a:cubicBezTo>
                    <a:cubicBezTo>
                      <a:pt x="3" y="0"/>
                      <a:pt x="4" y="0"/>
                      <a:pt x="4" y="0"/>
                    </a:cubicBezTo>
                    <a:cubicBezTo>
                      <a:pt x="4" y="0"/>
                      <a:pt x="4" y="0"/>
                      <a:pt x="5" y="0"/>
                    </a:cubicBezTo>
                    <a:cubicBezTo>
                      <a:pt x="5" y="0"/>
                      <a:pt x="5" y="0"/>
                      <a:pt x="5" y="0"/>
                    </a:cubicBezTo>
                    <a:cubicBezTo>
                      <a:pt x="5" y="1"/>
                      <a:pt x="5" y="1"/>
                      <a:pt x="5" y="1"/>
                    </a:cubicBezTo>
                    <a:cubicBezTo>
                      <a:pt x="5" y="1"/>
                      <a:pt x="5" y="1"/>
                      <a:pt x="5" y="1"/>
                    </a:cubicBezTo>
                    <a:cubicBezTo>
                      <a:pt x="5" y="1"/>
                      <a:pt x="5" y="1"/>
                      <a:pt x="5" y="1"/>
                    </a:cubicBezTo>
                    <a:cubicBezTo>
                      <a:pt x="5" y="1"/>
                      <a:pt x="5" y="1"/>
                      <a:pt x="6" y="1"/>
                    </a:cubicBezTo>
                    <a:cubicBezTo>
                      <a:pt x="6" y="1"/>
                      <a:pt x="6" y="1"/>
                      <a:pt x="6" y="1"/>
                    </a:cubicBezTo>
                    <a:cubicBezTo>
                      <a:pt x="6" y="2"/>
                      <a:pt x="6" y="2"/>
                      <a:pt x="6" y="2"/>
                    </a:cubicBezTo>
                    <a:cubicBezTo>
                      <a:pt x="6" y="2"/>
                      <a:pt x="6" y="2"/>
                      <a:pt x="6" y="2"/>
                    </a:cubicBezTo>
                    <a:cubicBezTo>
                      <a:pt x="6" y="3"/>
                      <a:pt x="6" y="4"/>
                      <a:pt x="6" y="4"/>
                    </a:cubicBezTo>
                    <a:cubicBezTo>
                      <a:pt x="6" y="5"/>
                      <a:pt x="5" y="5"/>
                      <a:pt x="4" y="5"/>
                    </a:cubicBezTo>
                    <a:lnTo>
                      <a:pt x="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79" name="Freeform 12">
                <a:extLst>
                  <a:ext uri="{FF2B5EF4-FFF2-40B4-BE49-F238E27FC236}">
                    <a16:creationId xmlns:a16="http://schemas.microsoft.com/office/drawing/2014/main" id="{46517C72-3AEF-2C8F-E6CB-96E24968AE78}"/>
                  </a:ext>
                </a:extLst>
              </p:cNvPr>
              <p:cNvSpPr/>
              <p:nvPr/>
            </p:nvSpPr>
            <p:spPr bwMode="auto">
              <a:xfrm>
                <a:off x="4013" y="1534"/>
                <a:ext cx="27" cy="17"/>
              </a:xfrm>
              <a:custGeom>
                <a:avLst/>
                <a:gdLst>
                  <a:gd name="T0" fmla="*/ 6 w 6"/>
                  <a:gd name="T1" fmla="*/ 4 h 4"/>
                  <a:gd name="T2" fmla="*/ 5 w 6"/>
                  <a:gd name="T3" fmla="*/ 4 h 4"/>
                  <a:gd name="T4" fmla="*/ 2 w 6"/>
                  <a:gd name="T5" fmla="*/ 4 h 4"/>
                  <a:gd name="T6" fmla="*/ 2 w 6"/>
                  <a:gd name="T7" fmla="*/ 3 h 4"/>
                  <a:gd name="T8" fmla="*/ 0 w 6"/>
                  <a:gd name="T9" fmla="*/ 3 h 4"/>
                  <a:gd name="T10" fmla="*/ 0 w 6"/>
                  <a:gd name="T11" fmla="*/ 1 h 4"/>
                  <a:gd name="T12" fmla="*/ 0 w 6"/>
                  <a:gd name="T13" fmla="*/ 1 h 4"/>
                  <a:gd name="T14" fmla="*/ 1 w 6"/>
                  <a:gd name="T15" fmla="*/ 0 h 4"/>
                  <a:gd name="T16" fmla="*/ 1 w 6"/>
                  <a:gd name="T17" fmla="*/ 0 h 4"/>
                  <a:gd name="T18" fmla="*/ 4 w 6"/>
                  <a:gd name="T19" fmla="*/ 0 h 4"/>
                  <a:gd name="T20" fmla="*/ 4 w 6"/>
                  <a:gd name="T21" fmla="*/ 0 h 4"/>
                  <a:gd name="T22" fmla="*/ 4 w 6"/>
                  <a:gd name="T23" fmla="*/ 1 h 4"/>
                  <a:gd name="T24" fmla="*/ 5 w 6"/>
                  <a:gd name="T25" fmla="*/ 1 h 4"/>
                  <a:gd name="T26" fmla="*/ 5 w 6"/>
                  <a:gd name="T27" fmla="*/ 1 h 4"/>
                  <a:gd name="T28" fmla="*/ 5 w 6"/>
                  <a:gd name="T29" fmla="*/ 1 h 4"/>
                  <a:gd name="T30" fmla="*/ 6 w 6"/>
                  <a:gd name="T31" fmla="*/ 2 h 4"/>
                  <a:gd name="T32" fmla="*/ 6 w 6"/>
                  <a:gd name="T33" fmla="*/ 3 h 4"/>
                  <a:gd name="T34" fmla="*/ 6 w 6"/>
                  <a:gd name="T35" fmla="*/ 3 h 4"/>
                  <a:gd name="T36" fmla="*/ 6 w 6"/>
                  <a:gd name="T37" fmla="*/ 4 h 4"/>
                  <a:gd name="T38" fmla="*/ 6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6" y="4"/>
                    </a:moveTo>
                    <a:cubicBezTo>
                      <a:pt x="5" y="4"/>
                      <a:pt x="5" y="4"/>
                      <a:pt x="5" y="4"/>
                    </a:cubicBezTo>
                    <a:cubicBezTo>
                      <a:pt x="2" y="4"/>
                      <a:pt x="2" y="4"/>
                      <a:pt x="2" y="4"/>
                    </a:cubicBezTo>
                    <a:cubicBezTo>
                      <a:pt x="2" y="3"/>
                      <a:pt x="2" y="3"/>
                      <a:pt x="2" y="3"/>
                    </a:cubicBezTo>
                    <a:cubicBezTo>
                      <a:pt x="0" y="3"/>
                      <a:pt x="0" y="3"/>
                      <a:pt x="0" y="3"/>
                    </a:cubicBezTo>
                    <a:cubicBezTo>
                      <a:pt x="0" y="1"/>
                      <a:pt x="0" y="1"/>
                      <a:pt x="0" y="1"/>
                    </a:cubicBezTo>
                    <a:cubicBezTo>
                      <a:pt x="0" y="1"/>
                      <a:pt x="0" y="1"/>
                      <a:pt x="0" y="1"/>
                    </a:cubicBezTo>
                    <a:cubicBezTo>
                      <a:pt x="0" y="1"/>
                      <a:pt x="0" y="0"/>
                      <a:pt x="1" y="0"/>
                    </a:cubicBezTo>
                    <a:cubicBezTo>
                      <a:pt x="1" y="0"/>
                      <a:pt x="1" y="0"/>
                      <a:pt x="1" y="0"/>
                    </a:cubicBezTo>
                    <a:cubicBezTo>
                      <a:pt x="4" y="0"/>
                      <a:pt x="4" y="0"/>
                      <a:pt x="4" y="0"/>
                    </a:cubicBezTo>
                    <a:cubicBezTo>
                      <a:pt x="4" y="0"/>
                      <a:pt x="4" y="0"/>
                      <a:pt x="4" y="0"/>
                    </a:cubicBezTo>
                    <a:cubicBezTo>
                      <a:pt x="4" y="1"/>
                      <a:pt x="4" y="1"/>
                      <a:pt x="4" y="1"/>
                    </a:cubicBezTo>
                    <a:cubicBezTo>
                      <a:pt x="5" y="1"/>
                      <a:pt x="5" y="1"/>
                      <a:pt x="5" y="1"/>
                    </a:cubicBezTo>
                    <a:cubicBezTo>
                      <a:pt x="5" y="1"/>
                      <a:pt x="5" y="1"/>
                      <a:pt x="5" y="1"/>
                    </a:cubicBezTo>
                    <a:cubicBezTo>
                      <a:pt x="5" y="1"/>
                      <a:pt x="5" y="1"/>
                      <a:pt x="5" y="1"/>
                    </a:cubicBezTo>
                    <a:cubicBezTo>
                      <a:pt x="6" y="1"/>
                      <a:pt x="6" y="1"/>
                      <a:pt x="6" y="2"/>
                    </a:cubicBezTo>
                    <a:cubicBezTo>
                      <a:pt x="6" y="2"/>
                      <a:pt x="6" y="3"/>
                      <a:pt x="6" y="3"/>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0" name="Freeform 13">
                <a:extLst>
                  <a:ext uri="{FF2B5EF4-FFF2-40B4-BE49-F238E27FC236}">
                    <a16:creationId xmlns:a16="http://schemas.microsoft.com/office/drawing/2014/main" id="{9D36D2A1-2DFA-4170-A676-017C56C81F10}"/>
                  </a:ext>
                </a:extLst>
              </p:cNvPr>
              <p:cNvSpPr/>
              <p:nvPr/>
            </p:nvSpPr>
            <p:spPr bwMode="auto">
              <a:xfrm>
                <a:off x="3780" y="1468"/>
                <a:ext cx="97" cy="66"/>
              </a:xfrm>
              <a:custGeom>
                <a:avLst/>
                <a:gdLst>
                  <a:gd name="T0" fmla="*/ 7 w 22"/>
                  <a:gd name="T1" fmla="*/ 15 h 15"/>
                  <a:gd name="T2" fmla="*/ 3 w 22"/>
                  <a:gd name="T3" fmla="*/ 15 h 15"/>
                  <a:gd name="T4" fmla="*/ 1 w 22"/>
                  <a:gd name="T5" fmla="*/ 13 h 15"/>
                  <a:gd name="T6" fmla="*/ 0 w 22"/>
                  <a:gd name="T7" fmla="*/ 11 h 15"/>
                  <a:gd name="T8" fmla="*/ 0 w 22"/>
                  <a:gd name="T9" fmla="*/ 9 h 15"/>
                  <a:gd name="T10" fmla="*/ 2 w 22"/>
                  <a:gd name="T11" fmla="*/ 8 h 15"/>
                  <a:gd name="T12" fmla="*/ 3 w 22"/>
                  <a:gd name="T13" fmla="*/ 7 h 15"/>
                  <a:gd name="T14" fmla="*/ 3 w 22"/>
                  <a:gd name="T15" fmla="*/ 6 h 15"/>
                  <a:gd name="T16" fmla="*/ 3 w 22"/>
                  <a:gd name="T17" fmla="*/ 4 h 15"/>
                  <a:gd name="T18" fmla="*/ 2 w 22"/>
                  <a:gd name="T19" fmla="*/ 3 h 15"/>
                  <a:gd name="T20" fmla="*/ 1 w 22"/>
                  <a:gd name="T21" fmla="*/ 1 h 15"/>
                  <a:gd name="T22" fmla="*/ 9 w 22"/>
                  <a:gd name="T23" fmla="*/ 0 h 15"/>
                  <a:gd name="T24" fmla="*/ 20 w 22"/>
                  <a:gd name="T25" fmla="*/ 0 h 15"/>
                  <a:gd name="T26" fmla="*/ 22 w 22"/>
                  <a:gd name="T27" fmla="*/ 0 h 15"/>
                  <a:gd name="T28" fmla="*/ 22 w 22"/>
                  <a:gd name="T29" fmla="*/ 1 h 15"/>
                  <a:gd name="T30" fmla="*/ 22 w 22"/>
                  <a:gd name="T31" fmla="*/ 2 h 15"/>
                  <a:gd name="T32" fmla="*/ 21 w 22"/>
                  <a:gd name="T33" fmla="*/ 3 h 15"/>
                  <a:gd name="T34" fmla="*/ 20 w 22"/>
                  <a:gd name="T35" fmla="*/ 6 h 15"/>
                  <a:gd name="T36" fmla="*/ 21 w 22"/>
                  <a:gd name="T37" fmla="*/ 6 h 15"/>
                  <a:gd name="T38" fmla="*/ 19 w 22"/>
                  <a:gd name="T39" fmla="*/ 8 h 15"/>
                  <a:gd name="T40" fmla="*/ 19 w 22"/>
                  <a:gd name="T41" fmla="*/ 8 h 15"/>
                  <a:gd name="T42" fmla="*/ 18 w 22"/>
                  <a:gd name="T43" fmla="*/ 9 h 15"/>
                  <a:gd name="T44" fmla="*/ 17 w 22"/>
                  <a:gd name="T45" fmla="*/ 9 h 15"/>
                  <a:gd name="T46" fmla="*/ 16 w 22"/>
                  <a:gd name="T47" fmla="*/ 10 h 15"/>
                  <a:gd name="T48" fmla="*/ 14 w 22"/>
                  <a:gd name="T49" fmla="*/ 11 h 15"/>
                  <a:gd name="T50" fmla="*/ 14 w 22"/>
                  <a:gd name="T51" fmla="*/ 10 h 15"/>
                  <a:gd name="T52" fmla="*/ 13 w 22"/>
                  <a:gd name="T53" fmla="*/ 11 h 15"/>
                  <a:gd name="T54" fmla="*/ 11 w 22"/>
                  <a:gd name="T55" fmla="*/ 11 h 15"/>
                  <a:gd name="T56" fmla="*/ 10 w 22"/>
                  <a:gd name="T57" fmla="*/ 11 h 15"/>
                  <a:gd name="T58" fmla="*/ 9 w 22"/>
                  <a:gd name="T59" fmla="*/ 12 h 15"/>
                  <a:gd name="T60" fmla="*/ 9 w 22"/>
                  <a:gd name="T61" fmla="*/ 13 h 15"/>
                  <a:gd name="T62" fmla="*/ 8 w 22"/>
                  <a:gd name="T6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5">
                    <a:moveTo>
                      <a:pt x="8" y="15"/>
                    </a:moveTo>
                    <a:cubicBezTo>
                      <a:pt x="7" y="15"/>
                      <a:pt x="7" y="15"/>
                      <a:pt x="7" y="15"/>
                    </a:cubicBezTo>
                    <a:cubicBezTo>
                      <a:pt x="7" y="15"/>
                      <a:pt x="7" y="15"/>
                      <a:pt x="7" y="15"/>
                    </a:cubicBezTo>
                    <a:cubicBezTo>
                      <a:pt x="3" y="15"/>
                      <a:pt x="3" y="15"/>
                      <a:pt x="3" y="15"/>
                    </a:cubicBezTo>
                    <a:cubicBezTo>
                      <a:pt x="3" y="15"/>
                      <a:pt x="3" y="15"/>
                      <a:pt x="3" y="15"/>
                    </a:cubicBezTo>
                    <a:cubicBezTo>
                      <a:pt x="3" y="14"/>
                      <a:pt x="2" y="14"/>
                      <a:pt x="1" y="13"/>
                    </a:cubicBezTo>
                    <a:cubicBezTo>
                      <a:pt x="1" y="13"/>
                      <a:pt x="1" y="13"/>
                      <a:pt x="1" y="12"/>
                    </a:cubicBezTo>
                    <a:cubicBezTo>
                      <a:pt x="0" y="12"/>
                      <a:pt x="0" y="12"/>
                      <a:pt x="0" y="11"/>
                    </a:cubicBezTo>
                    <a:cubicBezTo>
                      <a:pt x="0" y="11"/>
                      <a:pt x="0" y="11"/>
                      <a:pt x="0" y="11"/>
                    </a:cubicBezTo>
                    <a:cubicBezTo>
                      <a:pt x="0" y="9"/>
                      <a:pt x="0" y="9"/>
                      <a:pt x="0" y="9"/>
                    </a:cubicBezTo>
                    <a:cubicBezTo>
                      <a:pt x="1" y="9"/>
                      <a:pt x="1" y="9"/>
                      <a:pt x="1" y="9"/>
                    </a:cubicBezTo>
                    <a:cubicBezTo>
                      <a:pt x="1" y="9"/>
                      <a:pt x="2" y="9"/>
                      <a:pt x="2" y="8"/>
                    </a:cubicBezTo>
                    <a:cubicBezTo>
                      <a:pt x="2" y="8"/>
                      <a:pt x="2" y="8"/>
                      <a:pt x="2" y="8"/>
                    </a:cubicBezTo>
                    <a:cubicBezTo>
                      <a:pt x="2" y="8"/>
                      <a:pt x="3" y="7"/>
                      <a:pt x="3" y="7"/>
                    </a:cubicBezTo>
                    <a:cubicBezTo>
                      <a:pt x="3" y="7"/>
                      <a:pt x="3" y="7"/>
                      <a:pt x="3" y="7"/>
                    </a:cubicBezTo>
                    <a:cubicBezTo>
                      <a:pt x="3" y="7"/>
                      <a:pt x="3" y="6"/>
                      <a:pt x="3" y="6"/>
                    </a:cubicBezTo>
                    <a:cubicBezTo>
                      <a:pt x="3" y="6"/>
                      <a:pt x="3" y="5"/>
                      <a:pt x="3" y="5"/>
                    </a:cubicBezTo>
                    <a:cubicBezTo>
                      <a:pt x="3" y="4"/>
                      <a:pt x="3" y="4"/>
                      <a:pt x="3" y="4"/>
                    </a:cubicBezTo>
                    <a:cubicBezTo>
                      <a:pt x="2" y="3"/>
                      <a:pt x="2" y="3"/>
                      <a:pt x="2" y="3"/>
                    </a:cubicBezTo>
                    <a:cubicBezTo>
                      <a:pt x="2" y="3"/>
                      <a:pt x="2" y="3"/>
                      <a:pt x="2" y="3"/>
                    </a:cubicBezTo>
                    <a:cubicBezTo>
                      <a:pt x="1" y="3"/>
                      <a:pt x="1" y="3"/>
                      <a:pt x="1" y="2"/>
                    </a:cubicBezTo>
                    <a:cubicBezTo>
                      <a:pt x="1" y="1"/>
                      <a:pt x="1" y="1"/>
                      <a:pt x="1" y="1"/>
                    </a:cubicBezTo>
                    <a:cubicBezTo>
                      <a:pt x="2" y="1"/>
                      <a:pt x="2" y="1"/>
                      <a:pt x="2" y="1"/>
                    </a:cubicBezTo>
                    <a:cubicBezTo>
                      <a:pt x="4" y="1"/>
                      <a:pt x="7" y="1"/>
                      <a:pt x="9" y="0"/>
                    </a:cubicBezTo>
                    <a:cubicBezTo>
                      <a:pt x="12" y="0"/>
                      <a:pt x="15" y="0"/>
                      <a:pt x="18" y="0"/>
                    </a:cubicBezTo>
                    <a:cubicBezTo>
                      <a:pt x="19" y="0"/>
                      <a:pt x="19" y="0"/>
                      <a:pt x="20" y="0"/>
                    </a:cubicBezTo>
                    <a:cubicBezTo>
                      <a:pt x="20" y="0"/>
                      <a:pt x="21" y="0"/>
                      <a:pt x="21" y="0"/>
                    </a:cubicBezTo>
                    <a:cubicBezTo>
                      <a:pt x="21" y="0"/>
                      <a:pt x="22" y="0"/>
                      <a:pt x="22" y="0"/>
                    </a:cubicBezTo>
                    <a:cubicBezTo>
                      <a:pt x="22" y="1"/>
                      <a:pt x="22" y="1"/>
                      <a:pt x="22" y="1"/>
                    </a:cubicBezTo>
                    <a:cubicBezTo>
                      <a:pt x="22" y="1"/>
                      <a:pt x="22" y="1"/>
                      <a:pt x="22" y="1"/>
                    </a:cubicBezTo>
                    <a:cubicBezTo>
                      <a:pt x="22" y="2"/>
                      <a:pt x="22" y="2"/>
                      <a:pt x="22" y="2"/>
                    </a:cubicBezTo>
                    <a:cubicBezTo>
                      <a:pt x="22" y="2"/>
                      <a:pt x="22" y="2"/>
                      <a:pt x="22" y="2"/>
                    </a:cubicBezTo>
                    <a:cubicBezTo>
                      <a:pt x="22" y="2"/>
                      <a:pt x="22" y="3"/>
                      <a:pt x="21" y="3"/>
                    </a:cubicBezTo>
                    <a:cubicBezTo>
                      <a:pt x="21" y="3"/>
                      <a:pt x="21" y="3"/>
                      <a:pt x="21" y="3"/>
                    </a:cubicBezTo>
                    <a:cubicBezTo>
                      <a:pt x="21" y="4"/>
                      <a:pt x="20" y="4"/>
                      <a:pt x="20" y="4"/>
                    </a:cubicBezTo>
                    <a:cubicBezTo>
                      <a:pt x="20" y="5"/>
                      <a:pt x="20" y="5"/>
                      <a:pt x="20" y="6"/>
                    </a:cubicBezTo>
                    <a:cubicBezTo>
                      <a:pt x="20" y="6"/>
                      <a:pt x="20" y="6"/>
                      <a:pt x="20" y="6"/>
                    </a:cubicBezTo>
                    <a:cubicBezTo>
                      <a:pt x="20" y="6"/>
                      <a:pt x="21" y="6"/>
                      <a:pt x="21" y="6"/>
                    </a:cubicBezTo>
                    <a:cubicBezTo>
                      <a:pt x="21" y="7"/>
                      <a:pt x="21" y="7"/>
                      <a:pt x="21" y="7"/>
                    </a:cubicBezTo>
                    <a:cubicBezTo>
                      <a:pt x="20" y="8"/>
                      <a:pt x="20" y="8"/>
                      <a:pt x="19" y="8"/>
                    </a:cubicBezTo>
                    <a:cubicBezTo>
                      <a:pt x="19" y="8"/>
                      <a:pt x="19" y="8"/>
                      <a:pt x="19" y="8"/>
                    </a:cubicBezTo>
                    <a:cubicBezTo>
                      <a:pt x="19" y="8"/>
                      <a:pt x="19" y="8"/>
                      <a:pt x="19" y="8"/>
                    </a:cubicBezTo>
                    <a:cubicBezTo>
                      <a:pt x="19" y="8"/>
                      <a:pt x="19" y="8"/>
                      <a:pt x="19" y="8"/>
                    </a:cubicBezTo>
                    <a:cubicBezTo>
                      <a:pt x="19" y="9"/>
                      <a:pt x="19" y="9"/>
                      <a:pt x="18" y="9"/>
                    </a:cubicBezTo>
                    <a:cubicBezTo>
                      <a:pt x="18" y="9"/>
                      <a:pt x="18" y="9"/>
                      <a:pt x="18" y="9"/>
                    </a:cubicBezTo>
                    <a:cubicBezTo>
                      <a:pt x="17" y="9"/>
                      <a:pt x="17" y="9"/>
                      <a:pt x="17" y="9"/>
                    </a:cubicBezTo>
                    <a:cubicBezTo>
                      <a:pt x="17" y="9"/>
                      <a:pt x="17" y="9"/>
                      <a:pt x="17" y="9"/>
                    </a:cubicBezTo>
                    <a:cubicBezTo>
                      <a:pt x="16" y="9"/>
                      <a:pt x="16" y="9"/>
                      <a:pt x="16" y="10"/>
                    </a:cubicBezTo>
                    <a:cubicBezTo>
                      <a:pt x="15" y="10"/>
                      <a:pt x="15" y="11"/>
                      <a:pt x="15" y="11"/>
                    </a:cubicBezTo>
                    <a:cubicBezTo>
                      <a:pt x="14" y="11"/>
                      <a:pt x="14" y="11"/>
                      <a:pt x="14" y="11"/>
                    </a:cubicBezTo>
                    <a:cubicBezTo>
                      <a:pt x="14" y="11"/>
                      <a:pt x="14" y="11"/>
                      <a:pt x="14" y="10"/>
                    </a:cubicBezTo>
                    <a:cubicBezTo>
                      <a:pt x="14" y="10"/>
                      <a:pt x="14" y="10"/>
                      <a:pt x="14" y="10"/>
                    </a:cubicBezTo>
                    <a:cubicBezTo>
                      <a:pt x="14" y="10"/>
                      <a:pt x="14" y="11"/>
                      <a:pt x="14" y="11"/>
                    </a:cubicBezTo>
                    <a:cubicBezTo>
                      <a:pt x="14" y="11"/>
                      <a:pt x="13" y="11"/>
                      <a:pt x="13" y="11"/>
                    </a:cubicBezTo>
                    <a:cubicBezTo>
                      <a:pt x="11" y="11"/>
                      <a:pt x="11" y="11"/>
                      <a:pt x="11" y="11"/>
                    </a:cubicBezTo>
                    <a:cubicBezTo>
                      <a:pt x="11" y="11"/>
                      <a:pt x="11" y="11"/>
                      <a:pt x="11" y="11"/>
                    </a:cubicBezTo>
                    <a:cubicBezTo>
                      <a:pt x="11" y="11"/>
                      <a:pt x="11" y="11"/>
                      <a:pt x="10" y="11"/>
                    </a:cubicBezTo>
                    <a:cubicBezTo>
                      <a:pt x="10" y="11"/>
                      <a:pt x="10" y="11"/>
                      <a:pt x="10" y="11"/>
                    </a:cubicBezTo>
                    <a:cubicBezTo>
                      <a:pt x="10" y="12"/>
                      <a:pt x="10" y="12"/>
                      <a:pt x="10" y="12"/>
                    </a:cubicBezTo>
                    <a:cubicBezTo>
                      <a:pt x="10" y="12"/>
                      <a:pt x="10" y="12"/>
                      <a:pt x="9" y="12"/>
                    </a:cubicBezTo>
                    <a:cubicBezTo>
                      <a:pt x="9" y="12"/>
                      <a:pt x="9" y="12"/>
                      <a:pt x="9" y="13"/>
                    </a:cubicBezTo>
                    <a:cubicBezTo>
                      <a:pt x="9" y="13"/>
                      <a:pt x="9" y="13"/>
                      <a:pt x="9" y="13"/>
                    </a:cubicBezTo>
                    <a:cubicBezTo>
                      <a:pt x="9" y="14"/>
                      <a:pt x="9" y="14"/>
                      <a:pt x="9" y="14"/>
                    </a:cubicBezTo>
                    <a:cubicBezTo>
                      <a:pt x="9" y="15"/>
                      <a:pt x="8" y="15"/>
                      <a:pt x="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1" name="Freeform 14">
                <a:extLst>
                  <a:ext uri="{FF2B5EF4-FFF2-40B4-BE49-F238E27FC236}">
                    <a16:creationId xmlns:a16="http://schemas.microsoft.com/office/drawing/2014/main" id="{24A85D9A-8E56-DAFB-9023-769E6DFFDA6A}"/>
                  </a:ext>
                </a:extLst>
              </p:cNvPr>
              <p:cNvSpPr>
                <a:spLocks noEditPoints="1"/>
              </p:cNvSpPr>
              <p:nvPr/>
            </p:nvSpPr>
            <p:spPr bwMode="auto">
              <a:xfrm>
                <a:off x="3947" y="1503"/>
                <a:ext cx="361" cy="700"/>
              </a:xfrm>
              <a:custGeom>
                <a:avLst/>
                <a:gdLst>
                  <a:gd name="T0" fmla="*/ 45 w 82"/>
                  <a:gd name="T1" fmla="*/ 141 h 159"/>
                  <a:gd name="T2" fmla="*/ 45 w 82"/>
                  <a:gd name="T3" fmla="*/ 137 h 159"/>
                  <a:gd name="T4" fmla="*/ 47 w 82"/>
                  <a:gd name="T5" fmla="*/ 125 h 159"/>
                  <a:gd name="T6" fmla="*/ 49 w 82"/>
                  <a:gd name="T7" fmla="*/ 114 h 159"/>
                  <a:gd name="T8" fmla="*/ 49 w 82"/>
                  <a:gd name="T9" fmla="*/ 107 h 159"/>
                  <a:gd name="T10" fmla="*/ 44 w 82"/>
                  <a:gd name="T11" fmla="*/ 98 h 159"/>
                  <a:gd name="T12" fmla="*/ 41 w 82"/>
                  <a:gd name="T13" fmla="*/ 89 h 159"/>
                  <a:gd name="T14" fmla="*/ 33 w 82"/>
                  <a:gd name="T15" fmla="*/ 86 h 159"/>
                  <a:gd name="T16" fmla="*/ 27 w 82"/>
                  <a:gd name="T17" fmla="*/ 90 h 159"/>
                  <a:gd name="T18" fmla="*/ 19 w 82"/>
                  <a:gd name="T19" fmla="*/ 89 h 159"/>
                  <a:gd name="T20" fmla="*/ 13 w 82"/>
                  <a:gd name="T21" fmla="*/ 85 h 159"/>
                  <a:gd name="T22" fmla="*/ 5 w 82"/>
                  <a:gd name="T23" fmla="*/ 77 h 159"/>
                  <a:gd name="T24" fmla="*/ 1 w 82"/>
                  <a:gd name="T25" fmla="*/ 69 h 159"/>
                  <a:gd name="T26" fmla="*/ 0 w 82"/>
                  <a:gd name="T27" fmla="*/ 62 h 159"/>
                  <a:gd name="T28" fmla="*/ 4 w 82"/>
                  <a:gd name="T29" fmla="*/ 51 h 159"/>
                  <a:gd name="T30" fmla="*/ 9 w 82"/>
                  <a:gd name="T31" fmla="*/ 46 h 159"/>
                  <a:gd name="T32" fmla="*/ 15 w 82"/>
                  <a:gd name="T33" fmla="*/ 37 h 159"/>
                  <a:gd name="T34" fmla="*/ 22 w 82"/>
                  <a:gd name="T35" fmla="*/ 35 h 159"/>
                  <a:gd name="T36" fmla="*/ 33 w 82"/>
                  <a:gd name="T37" fmla="*/ 33 h 159"/>
                  <a:gd name="T38" fmla="*/ 36 w 82"/>
                  <a:gd name="T39" fmla="*/ 38 h 159"/>
                  <a:gd name="T40" fmla="*/ 42 w 82"/>
                  <a:gd name="T41" fmla="*/ 40 h 159"/>
                  <a:gd name="T42" fmla="*/ 46 w 82"/>
                  <a:gd name="T43" fmla="*/ 42 h 159"/>
                  <a:gd name="T44" fmla="*/ 52 w 82"/>
                  <a:gd name="T45" fmla="*/ 42 h 159"/>
                  <a:gd name="T46" fmla="*/ 58 w 82"/>
                  <a:gd name="T47" fmla="*/ 41 h 159"/>
                  <a:gd name="T48" fmla="*/ 55 w 82"/>
                  <a:gd name="T49" fmla="*/ 35 h 159"/>
                  <a:gd name="T50" fmla="*/ 51 w 82"/>
                  <a:gd name="T51" fmla="*/ 35 h 159"/>
                  <a:gd name="T52" fmla="*/ 48 w 82"/>
                  <a:gd name="T53" fmla="*/ 28 h 159"/>
                  <a:gd name="T54" fmla="*/ 44 w 82"/>
                  <a:gd name="T55" fmla="*/ 22 h 159"/>
                  <a:gd name="T56" fmla="*/ 42 w 82"/>
                  <a:gd name="T57" fmla="*/ 32 h 159"/>
                  <a:gd name="T58" fmla="*/ 38 w 82"/>
                  <a:gd name="T59" fmla="*/ 28 h 159"/>
                  <a:gd name="T60" fmla="*/ 38 w 82"/>
                  <a:gd name="T61" fmla="*/ 34 h 159"/>
                  <a:gd name="T62" fmla="*/ 31 w 82"/>
                  <a:gd name="T63" fmla="*/ 29 h 159"/>
                  <a:gd name="T64" fmla="*/ 25 w 82"/>
                  <a:gd name="T65" fmla="*/ 27 h 159"/>
                  <a:gd name="T66" fmla="*/ 14 w 82"/>
                  <a:gd name="T67" fmla="*/ 16 h 159"/>
                  <a:gd name="T68" fmla="*/ 22 w 82"/>
                  <a:gd name="T69" fmla="*/ 12 h 159"/>
                  <a:gd name="T70" fmla="*/ 23 w 82"/>
                  <a:gd name="T71" fmla="*/ 6 h 159"/>
                  <a:gd name="T72" fmla="*/ 22 w 82"/>
                  <a:gd name="T73" fmla="*/ 2 h 159"/>
                  <a:gd name="T74" fmla="*/ 41 w 82"/>
                  <a:gd name="T75" fmla="*/ 12 h 159"/>
                  <a:gd name="T76" fmla="*/ 55 w 82"/>
                  <a:gd name="T77" fmla="*/ 24 h 159"/>
                  <a:gd name="T78" fmla="*/ 64 w 82"/>
                  <a:gd name="T79" fmla="*/ 34 h 159"/>
                  <a:gd name="T80" fmla="*/ 69 w 82"/>
                  <a:gd name="T81" fmla="*/ 41 h 159"/>
                  <a:gd name="T82" fmla="*/ 72 w 82"/>
                  <a:gd name="T83" fmla="*/ 47 h 159"/>
                  <a:gd name="T84" fmla="*/ 75 w 82"/>
                  <a:gd name="T85" fmla="*/ 51 h 159"/>
                  <a:gd name="T86" fmla="*/ 77 w 82"/>
                  <a:gd name="T87" fmla="*/ 55 h 159"/>
                  <a:gd name="T88" fmla="*/ 75 w 82"/>
                  <a:gd name="T89" fmla="*/ 66 h 159"/>
                  <a:gd name="T90" fmla="*/ 71 w 82"/>
                  <a:gd name="T91" fmla="*/ 59 h 159"/>
                  <a:gd name="T92" fmla="*/ 66 w 82"/>
                  <a:gd name="T93" fmla="*/ 53 h 159"/>
                  <a:gd name="T94" fmla="*/ 63 w 82"/>
                  <a:gd name="T95" fmla="*/ 48 h 159"/>
                  <a:gd name="T96" fmla="*/ 69 w 82"/>
                  <a:gd name="T97" fmla="*/ 59 h 159"/>
                  <a:gd name="T98" fmla="*/ 75 w 82"/>
                  <a:gd name="T99" fmla="*/ 70 h 159"/>
                  <a:gd name="T100" fmla="*/ 81 w 82"/>
                  <a:gd name="T101" fmla="*/ 80 h 159"/>
                  <a:gd name="T102" fmla="*/ 80 w 82"/>
                  <a:gd name="T103" fmla="*/ 95 h 159"/>
                  <a:gd name="T104" fmla="*/ 79 w 82"/>
                  <a:gd name="T105" fmla="*/ 103 h 159"/>
                  <a:gd name="T106" fmla="*/ 76 w 82"/>
                  <a:gd name="T107" fmla="*/ 119 h 159"/>
                  <a:gd name="T108" fmla="*/ 69 w 82"/>
                  <a:gd name="T109" fmla="*/ 135 h 159"/>
                  <a:gd name="T110" fmla="*/ 64 w 82"/>
                  <a:gd name="T111" fmla="*/ 143 h 159"/>
                  <a:gd name="T112" fmla="*/ 61 w 82"/>
                  <a:gd name="T113" fmla="*/ 150 h 159"/>
                  <a:gd name="T114" fmla="*/ 48 w 82"/>
                  <a:gd name="T115" fmla="*/ 158 h 159"/>
                  <a:gd name="T116" fmla="*/ 30 w 82"/>
                  <a:gd name="T117" fmla="*/ 22 h 159"/>
                  <a:gd name="T118" fmla="*/ 33 w 82"/>
                  <a:gd name="T119" fmla="*/ 2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159">
                    <a:moveTo>
                      <a:pt x="45" y="159"/>
                    </a:moveTo>
                    <a:cubicBezTo>
                      <a:pt x="44" y="159"/>
                      <a:pt x="44" y="159"/>
                      <a:pt x="44" y="158"/>
                    </a:cubicBezTo>
                    <a:cubicBezTo>
                      <a:pt x="43" y="158"/>
                      <a:pt x="43" y="157"/>
                      <a:pt x="43" y="157"/>
                    </a:cubicBezTo>
                    <a:cubicBezTo>
                      <a:pt x="43" y="157"/>
                      <a:pt x="43" y="157"/>
                      <a:pt x="43" y="157"/>
                    </a:cubicBezTo>
                    <a:cubicBezTo>
                      <a:pt x="43" y="156"/>
                      <a:pt x="43" y="155"/>
                      <a:pt x="44" y="155"/>
                    </a:cubicBezTo>
                    <a:cubicBezTo>
                      <a:pt x="44" y="155"/>
                      <a:pt x="44" y="154"/>
                      <a:pt x="44" y="154"/>
                    </a:cubicBezTo>
                    <a:cubicBezTo>
                      <a:pt x="45" y="154"/>
                      <a:pt x="45" y="154"/>
                      <a:pt x="45" y="154"/>
                    </a:cubicBezTo>
                    <a:cubicBezTo>
                      <a:pt x="45" y="154"/>
                      <a:pt x="46" y="154"/>
                      <a:pt x="46" y="154"/>
                    </a:cubicBezTo>
                    <a:cubicBezTo>
                      <a:pt x="46" y="153"/>
                      <a:pt x="47" y="153"/>
                      <a:pt x="47" y="153"/>
                    </a:cubicBezTo>
                    <a:cubicBezTo>
                      <a:pt x="47" y="152"/>
                      <a:pt x="47" y="152"/>
                      <a:pt x="47" y="151"/>
                    </a:cubicBezTo>
                    <a:cubicBezTo>
                      <a:pt x="47" y="151"/>
                      <a:pt x="46" y="150"/>
                      <a:pt x="46" y="150"/>
                    </a:cubicBezTo>
                    <a:cubicBezTo>
                      <a:pt x="46" y="150"/>
                      <a:pt x="46" y="150"/>
                      <a:pt x="45" y="149"/>
                    </a:cubicBezTo>
                    <a:cubicBezTo>
                      <a:pt x="45" y="149"/>
                      <a:pt x="45" y="149"/>
                      <a:pt x="45" y="149"/>
                    </a:cubicBezTo>
                    <a:cubicBezTo>
                      <a:pt x="45" y="141"/>
                      <a:pt x="45" y="141"/>
                      <a:pt x="45" y="141"/>
                    </a:cubicBezTo>
                    <a:cubicBezTo>
                      <a:pt x="46" y="141"/>
                      <a:pt x="46" y="141"/>
                      <a:pt x="46" y="141"/>
                    </a:cubicBezTo>
                    <a:cubicBezTo>
                      <a:pt x="46" y="141"/>
                      <a:pt x="46" y="141"/>
                      <a:pt x="46" y="141"/>
                    </a:cubicBezTo>
                    <a:cubicBezTo>
                      <a:pt x="46" y="141"/>
                      <a:pt x="46" y="140"/>
                      <a:pt x="46" y="139"/>
                    </a:cubicBezTo>
                    <a:cubicBezTo>
                      <a:pt x="46" y="139"/>
                      <a:pt x="46" y="139"/>
                      <a:pt x="46" y="139"/>
                    </a:cubicBezTo>
                    <a:cubicBezTo>
                      <a:pt x="46" y="139"/>
                      <a:pt x="46" y="139"/>
                      <a:pt x="46" y="139"/>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5" y="138"/>
                      <a:pt x="45" y="138"/>
                      <a:pt x="45" y="137"/>
                    </a:cubicBezTo>
                    <a:cubicBezTo>
                      <a:pt x="45" y="137"/>
                      <a:pt x="45" y="137"/>
                      <a:pt x="45" y="137"/>
                    </a:cubicBezTo>
                    <a:cubicBezTo>
                      <a:pt x="45" y="137"/>
                      <a:pt x="45" y="137"/>
                      <a:pt x="45" y="137"/>
                    </a:cubicBezTo>
                    <a:cubicBezTo>
                      <a:pt x="45" y="137"/>
                      <a:pt x="45" y="137"/>
                      <a:pt x="45" y="137"/>
                    </a:cubicBezTo>
                    <a:cubicBezTo>
                      <a:pt x="45" y="137"/>
                      <a:pt x="45" y="136"/>
                      <a:pt x="45" y="136"/>
                    </a:cubicBezTo>
                    <a:cubicBezTo>
                      <a:pt x="45" y="136"/>
                      <a:pt x="45" y="136"/>
                      <a:pt x="45" y="136"/>
                    </a:cubicBezTo>
                    <a:cubicBezTo>
                      <a:pt x="44" y="136"/>
                      <a:pt x="44" y="136"/>
                      <a:pt x="44" y="136"/>
                    </a:cubicBezTo>
                    <a:cubicBezTo>
                      <a:pt x="44" y="128"/>
                      <a:pt x="44" y="128"/>
                      <a:pt x="44" y="128"/>
                    </a:cubicBezTo>
                    <a:cubicBezTo>
                      <a:pt x="45" y="128"/>
                      <a:pt x="45" y="128"/>
                      <a:pt x="45" y="128"/>
                    </a:cubicBezTo>
                    <a:cubicBezTo>
                      <a:pt x="45" y="128"/>
                      <a:pt x="45" y="128"/>
                      <a:pt x="45" y="128"/>
                    </a:cubicBezTo>
                    <a:cubicBezTo>
                      <a:pt x="45" y="128"/>
                      <a:pt x="45" y="128"/>
                      <a:pt x="45" y="128"/>
                    </a:cubicBezTo>
                    <a:cubicBezTo>
                      <a:pt x="45" y="127"/>
                      <a:pt x="45" y="127"/>
                      <a:pt x="45" y="127"/>
                    </a:cubicBezTo>
                    <a:cubicBezTo>
                      <a:pt x="45" y="127"/>
                      <a:pt x="46" y="126"/>
                      <a:pt x="46" y="126"/>
                    </a:cubicBezTo>
                    <a:cubicBezTo>
                      <a:pt x="46" y="126"/>
                      <a:pt x="46" y="126"/>
                      <a:pt x="46" y="126"/>
                    </a:cubicBezTo>
                    <a:cubicBezTo>
                      <a:pt x="46" y="125"/>
                      <a:pt x="46" y="125"/>
                      <a:pt x="46" y="125"/>
                    </a:cubicBezTo>
                    <a:cubicBezTo>
                      <a:pt x="47" y="125"/>
                      <a:pt x="47" y="125"/>
                      <a:pt x="47" y="125"/>
                    </a:cubicBezTo>
                    <a:cubicBezTo>
                      <a:pt x="47" y="125"/>
                      <a:pt x="47" y="125"/>
                      <a:pt x="47" y="125"/>
                    </a:cubicBezTo>
                    <a:cubicBezTo>
                      <a:pt x="47" y="125"/>
                      <a:pt x="47" y="125"/>
                      <a:pt x="47" y="125"/>
                    </a:cubicBezTo>
                    <a:cubicBezTo>
                      <a:pt x="47" y="125"/>
                      <a:pt x="47" y="125"/>
                      <a:pt x="47" y="125"/>
                    </a:cubicBezTo>
                    <a:cubicBezTo>
                      <a:pt x="47" y="121"/>
                      <a:pt x="47" y="121"/>
                      <a:pt x="47" y="121"/>
                    </a:cubicBezTo>
                    <a:cubicBezTo>
                      <a:pt x="48" y="121"/>
                      <a:pt x="48" y="121"/>
                      <a:pt x="48" y="121"/>
                    </a:cubicBezTo>
                    <a:cubicBezTo>
                      <a:pt x="48" y="121"/>
                      <a:pt x="48" y="121"/>
                      <a:pt x="48" y="121"/>
                    </a:cubicBezTo>
                    <a:cubicBezTo>
                      <a:pt x="48" y="121"/>
                      <a:pt x="48" y="121"/>
                      <a:pt x="48" y="121"/>
                    </a:cubicBezTo>
                    <a:cubicBezTo>
                      <a:pt x="48" y="121"/>
                      <a:pt x="48" y="120"/>
                      <a:pt x="48" y="120"/>
                    </a:cubicBezTo>
                    <a:cubicBezTo>
                      <a:pt x="49" y="120"/>
                      <a:pt x="49" y="119"/>
                      <a:pt x="49" y="119"/>
                    </a:cubicBezTo>
                    <a:cubicBezTo>
                      <a:pt x="49" y="119"/>
                      <a:pt x="50" y="119"/>
                      <a:pt x="50" y="118"/>
                    </a:cubicBezTo>
                    <a:cubicBezTo>
                      <a:pt x="50" y="118"/>
                      <a:pt x="50" y="118"/>
                      <a:pt x="50" y="118"/>
                    </a:cubicBezTo>
                    <a:cubicBezTo>
                      <a:pt x="50" y="118"/>
                      <a:pt x="50" y="118"/>
                      <a:pt x="50" y="118"/>
                    </a:cubicBezTo>
                    <a:cubicBezTo>
                      <a:pt x="50" y="117"/>
                      <a:pt x="50" y="117"/>
                      <a:pt x="50" y="117"/>
                    </a:cubicBezTo>
                    <a:cubicBezTo>
                      <a:pt x="50" y="117"/>
                      <a:pt x="50" y="117"/>
                      <a:pt x="49" y="117"/>
                    </a:cubicBezTo>
                    <a:cubicBezTo>
                      <a:pt x="49" y="117"/>
                      <a:pt x="49" y="117"/>
                      <a:pt x="49" y="117"/>
                    </a:cubicBezTo>
                    <a:cubicBezTo>
                      <a:pt x="49" y="114"/>
                      <a:pt x="49" y="114"/>
                      <a:pt x="49" y="114"/>
                    </a:cubicBezTo>
                    <a:cubicBezTo>
                      <a:pt x="50" y="114"/>
                      <a:pt x="50" y="114"/>
                      <a:pt x="50" y="114"/>
                    </a:cubicBezTo>
                    <a:cubicBezTo>
                      <a:pt x="50" y="114"/>
                      <a:pt x="50" y="114"/>
                      <a:pt x="50" y="114"/>
                    </a:cubicBezTo>
                    <a:cubicBezTo>
                      <a:pt x="50" y="114"/>
                      <a:pt x="50" y="113"/>
                      <a:pt x="50" y="112"/>
                    </a:cubicBezTo>
                    <a:cubicBezTo>
                      <a:pt x="50" y="112"/>
                      <a:pt x="50" y="112"/>
                      <a:pt x="50" y="112"/>
                    </a:cubicBezTo>
                    <a:cubicBezTo>
                      <a:pt x="50" y="110"/>
                      <a:pt x="50" y="110"/>
                      <a:pt x="50" y="110"/>
                    </a:cubicBezTo>
                    <a:cubicBezTo>
                      <a:pt x="50" y="110"/>
                      <a:pt x="50" y="110"/>
                      <a:pt x="50" y="110"/>
                    </a:cubicBezTo>
                    <a:cubicBezTo>
                      <a:pt x="50" y="110"/>
                      <a:pt x="50" y="110"/>
                      <a:pt x="50" y="110"/>
                    </a:cubicBezTo>
                    <a:cubicBezTo>
                      <a:pt x="50" y="110"/>
                      <a:pt x="50" y="110"/>
                      <a:pt x="50" y="110"/>
                    </a:cubicBezTo>
                    <a:cubicBezTo>
                      <a:pt x="50" y="109"/>
                      <a:pt x="49" y="109"/>
                      <a:pt x="49" y="109"/>
                    </a:cubicBezTo>
                    <a:cubicBezTo>
                      <a:pt x="49" y="109"/>
                      <a:pt x="49" y="109"/>
                      <a:pt x="49" y="109"/>
                    </a:cubicBezTo>
                    <a:cubicBezTo>
                      <a:pt x="49" y="108"/>
                      <a:pt x="49" y="108"/>
                      <a:pt x="49" y="108"/>
                    </a:cubicBezTo>
                    <a:cubicBezTo>
                      <a:pt x="49" y="108"/>
                      <a:pt x="49" y="108"/>
                      <a:pt x="49" y="108"/>
                    </a:cubicBezTo>
                    <a:cubicBezTo>
                      <a:pt x="49" y="107"/>
                      <a:pt x="49" y="107"/>
                      <a:pt x="49" y="107"/>
                    </a:cubicBezTo>
                    <a:cubicBezTo>
                      <a:pt x="49" y="107"/>
                      <a:pt x="49" y="107"/>
                      <a:pt x="49" y="107"/>
                    </a:cubicBezTo>
                    <a:cubicBezTo>
                      <a:pt x="49" y="107"/>
                      <a:pt x="48" y="106"/>
                      <a:pt x="48" y="106"/>
                    </a:cubicBezTo>
                    <a:cubicBezTo>
                      <a:pt x="48" y="106"/>
                      <a:pt x="48" y="106"/>
                      <a:pt x="48" y="106"/>
                    </a:cubicBezTo>
                    <a:cubicBezTo>
                      <a:pt x="47" y="106"/>
                      <a:pt x="47" y="105"/>
                      <a:pt x="47" y="105"/>
                    </a:cubicBezTo>
                    <a:cubicBezTo>
                      <a:pt x="47" y="105"/>
                      <a:pt x="47" y="104"/>
                      <a:pt x="47" y="104"/>
                    </a:cubicBezTo>
                    <a:cubicBezTo>
                      <a:pt x="47" y="104"/>
                      <a:pt x="47" y="104"/>
                      <a:pt x="47" y="104"/>
                    </a:cubicBezTo>
                    <a:cubicBezTo>
                      <a:pt x="47" y="103"/>
                      <a:pt x="46" y="103"/>
                      <a:pt x="46" y="102"/>
                    </a:cubicBezTo>
                    <a:cubicBezTo>
                      <a:pt x="46" y="102"/>
                      <a:pt x="46" y="101"/>
                      <a:pt x="46" y="101"/>
                    </a:cubicBezTo>
                    <a:cubicBezTo>
                      <a:pt x="46" y="101"/>
                      <a:pt x="46" y="101"/>
                      <a:pt x="45" y="100"/>
                    </a:cubicBezTo>
                    <a:cubicBezTo>
                      <a:pt x="45" y="100"/>
                      <a:pt x="45" y="100"/>
                      <a:pt x="45" y="100"/>
                    </a:cubicBezTo>
                    <a:cubicBezTo>
                      <a:pt x="44" y="100"/>
                      <a:pt x="44" y="100"/>
                      <a:pt x="44" y="99"/>
                    </a:cubicBezTo>
                    <a:cubicBezTo>
                      <a:pt x="44" y="99"/>
                      <a:pt x="44" y="99"/>
                      <a:pt x="44" y="99"/>
                    </a:cubicBezTo>
                    <a:cubicBezTo>
                      <a:pt x="44" y="99"/>
                      <a:pt x="44" y="99"/>
                      <a:pt x="44" y="99"/>
                    </a:cubicBezTo>
                    <a:cubicBezTo>
                      <a:pt x="44" y="99"/>
                      <a:pt x="44" y="98"/>
                      <a:pt x="44" y="98"/>
                    </a:cubicBezTo>
                    <a:cubicBezTo>
                      <a:pt x="44" y="98"/>
                      <a:pt x="44" y="98"/>
                      <a:pt x="44" y="98"/>
                    </a:cubicBezTo>
                    <a:cubicBezTo>
                      <a:pt x="43" y="98"/>
                      <a:pt x="43" y="98"/>
                      <a:pt x="43" y="98"/>
                    </a:cubicBezTo>
                    <a:cubicBezTo>
                      <a:pt x="43" y="98"/>
                      <a:pt x="43" y="98"/>
                      <a:pt x="43" y="98"/>
                    </a:cubicBezTo>
                    <a:cubicBezTo>
                      <a:pt x="43" y="96"/>
                      <a:pt x="43" y="96"/>
                      <a:pt x="43" y="96"/>
                    </a:cubicBezTo>
                    <a:cubicBezTo>
                      <a:pt x="44" y="96"/>
                      <a:pt x="44" y="96"/>
                      <a:pt x="44" y="96"/>
                    </a:cubicBezTo>
                    <a:cubicBezTo>
                      <a:pt x="44" y="96"/>
                      <a:pt x="44" y="96"/>
                      <a:pt x="44" y="96"/>
                    </a:cubicBezTo>
                    <a:cubicBezTo>
                      <a:pt x="44" y="96"/>
                      <a:pt x="44" y="96"/>
                      <a:pt x="44" y="96"/>
                    </a:cubicBezTo>
                    <a:cubicBezTo>
                      <a:pt x="44" y="95"/>
                      <a:pt x="44" y="95"/>
                      <a:pt x="44" y="95"/>
                    </a:cubicBezTo>
                    <a:cubicBezTo>
                      <a:pt x="45" y="95"/>
                      <a:pt x="45" y="95"/>
                      <a:pt x="45" y="94"/>
                    </a:cubicBezTo>
                    <a:cubicBezTo>
                      <a:pt x="45" y="94"/>
                      <a:pt x="45" y="94"/>
                      <a:pt x="45" y="93"/>
                    </a:cubicBezTo>
                    <a:cubicBezTo>
                      <a:pt x="45" y="92"/>
                      <a:pt x="45" y="91"/>
                      <a:pt x="44" y="91"/>
                    </a:cubicBezTo>
                    <a:cubicBezTo>
                      <a:pt x="44" y="91"/>
                      <a:pt x="44" y="90"/>
                      <a:pt x="43" y="90"/>
                    </a:cubicBezTo>
                    <a:cubicBezTo>
                      <a:pt x="43" y="90"/>
                      <a:pt x="43" y="90"/>
                      <a:pt x="42" y="90"/>
                    </a:cubicBezTo>
                    <a:cubicBezTo>
                      <a:pt x="41" y="90"/>
                      <a:pt x="41" y="90"/>
                      <a:pt x="41" y="90"/>
                    </a:cubicBezTo>
                    <a:cubicBezTo>
                      <a:pt x="41" y="89"/>
                      <a:pt x="41" y="89"/>
                      <a:pt x="41" y="89"/>
                    </a:cubicBezTo>
                    <a:cubicBezTo>
                      <a:pt x="41" y="89"/>
                      <a:pt x="41" y="89"/>
                      <a:pt x="41" y="89"/>
                    </a:cubicBezTo>
                    <a:cubicBezTo>
                      <a:pt x="41" y="89"/>
                      <a:pt x="41" y="89"/>
                      <a:pt x="41" y="89"/>
                    </a:cubicBezTo>
                    <a:cubicBezTo>
                      <a:pt x="41" y="89"/>
                      <a:pt x="41" y="89"/>
                      <a:pt x="41" y="89"/>
                    </a:cubicBezTo>
                    <a:cubicBezTo>
                      <a:pt x="40" y="89"/>
                      <a:pt x="40" y="89"/>
                      <a:pt x="40" y="89"/>
                    </a:cubicBezTo>
                    <a:cubicBezTo>
                      <a:pt x="40" y="89"/>
                      <a:pt x="39" y="89"/>
                      <a:pt x="39" y="89"/>
                    </a:cubicBezTo>
                    <a:cubicBezTo>
                      <a:pt x="38" y="89"/>
                      <a:pt x="38" y="89"/>
                      <a:pt x="38" y="89"/>
                    </a:cubicBezTo>
                    <a:cubicBezTo>
                      <a:pt x="39" y="88"/>
                      <a:pt x="39" y="88"/>
                      <a:pt x="39" y="88"/>
                    </a:cubicBezTo>
                    <a:cubicBezTo>
                      <a:pt x="39" y="88"/>
                      <a:pt x="39" y="88"/>
                      <a:pt x="39" y="88"/>
                    </a:cubicBezTo>
                    <a:cubicBezTo>
                      <a:pt x="39" y="88"/>
                      <a:pt x="39" y="88"/>
                      <a:pt x="39" y="88"/>
                    </a:cubicBezTo>
                    <a:cubicBezTo>
                      <a:pt x="38" y="88"/>
                      <a:pt x="38" y="88"/>
                      <a:pt x="38" y="88"/>
                    </a:cubicBezTo>
                    <a:cubicBezTo>
                      <a:pt x="38" y="88"/>
                      <a:pt x="38" y="88"/>
                      <a:pt x="38" y="88"/>
                    </a:cubicBezTo>
                    <a:cubicBezTo>
                      <a:pt x="37" y="88"/>
                      <a:pt x="37" y="88"/>
                      <a:pt x="37" y="87"/>
                    </a:cubicBezTo>
                    <a:cubicBezTo>
                      <a:pt x="36" y="87"/>
                      <a:pt x="36" y="86"/>
                      <a:pt x="35" y="86"/>
                    </a:cubicBezTo>
                    <a:cubicBezTo>
                      <a:pt x="33" y="86"/>
                      <a:pt x="33" y="86"/>
                      <a:pt x="33" y="86"/>
                    </a:cubicBezTo>
                    <a:cubicBezTo>
                      <a:pt x="33" y="86"/>
                      <a:pt x="33" y="86"/>
                      <a:pt x="33" y="86"/>
                    </a:cubicBezTo>
                    <a:cubicBezTo>
                      <a:pt x="32" y="86"/>
                      <a:pt x="32" y="86"/>
                      <a:pt x="32" y="86"/>
                    </a:cubicBezTo>
                    <a:cubicBezTo>
                      <a:pt x="32" y="86"/>
                      <a:pt x="32" y="86"/>
                      <a:pt x="31" y="86"/>
                    </a:cubicBezTo>
                    <a:cubicBezTo>
                      <a:pt x="31" y="87"/>
                      <a:pt x="31" y="87"/>
                      <a:pt x="31" y="87"/>
                    </a:cubicBezTo>
                    <a:cubicBezTo>
                      <a:pt x="31" y="88"/>
                      <a:pt x="31" y="88"/>
                      <a:pt x="31" y="88"/>
                    </a:cubicBezTo>
                    <a:cubicBezTo>
                      <a:pt x="31" y="89"/>
                      <a:pt x="31" y="89"/>
                      <a:pt x="31" y="89"/>
                    </a:cubicBezTo>
                    <a:cubicBezTo>
                      <a:pt x="30" y="89"/>
                      <a:pt x="30" y="89"/>
                      <a:pt x="30" y="89"/>
                    </a:cubicBezTo>
                    <a:cubicBezTo>
                      <a:pt x="30" y="89"/>
                      <a:pt x="30" y="89"/>
                      <a:pt x="30" y="89"/>
                    </a:cubicBezTo>
                    <a:cubicBezTo>
                      <a:pt x="30" y="89"/>
                      <a:pt x="30" y="89"/>
                      <a:pt x="30" y="89"/>
                    </a:cubicBezTo>
                    <a:cubicBezTo>
                      <a:pt x="30" y="89"/>
                      <a:pt x="30" y="89"/>
                      <a:pt x="30" y="89"/>
                    </a:cubicBezTo>
                    <a:cubicBezTo>
                      <a:pt x="30" y="90"/>
                      <a:pt x="29" y="90"/>
                      <a:pt x="29" y="90"/>
                    </a:cubicBezTo>
                    <a:cubicBezTo>
                      <a:pt x="28" y="90"/>
                      <a:pt x="28" y="90"/>
                      <a:pt x="28" y="90"/>
                    </a:cubicBezTo>
                    <a:cubicBezTo>
                      <a:pt x="28" y="90"/>
                      <a:pt x="28" y="90"/>
                      <a:pt x="28" y="90"/>
                    </a:cubicBezTo>
                    <a:cubicBezTo>
                      <a:pt x="28" y="90"/>
                      <a:pt x="27" y="90"/>
                      <a:pt x="27" y="90"/>
                    </a:cubicBezTo>
                    <a:cubicBezTo>
                      <a:pt x="27" y="90"/>
                      <a:pt x="27" y="90"/>
                      <a:pt x="27" y="90"/>
                    </a:cubicBezTo>
                    <a:cubicBezTo>
                      <a:pt x="27" y="90"/>
                      <a:pt x="26" y="90"/>
                      <a:pt x="25" y="90"/>
                    </a:cubicBezTo>
                    <a:cubicBezTo>
                      <a:pt x="25" y="89"/>
                      <a:pt x="25" y="89"/>
                      <a:pt x="25" y="89"/>
                    </a:cubicBezTo>
                    <a:cubicBezTo>
                      <a:pt x="25" y="89"/>
                      <a:pt x="25" y="89"/>
                      <a:pt x="25" y="89"/>
                    </a:cubicBezTo>
                    <a:cubicBezTo>
                      <a:pt x="24" y="89"/>
                      <a:pt x="24" y="89"/>
                      <a:pt x="24" y="89"/>
                    </a:cubicBezTo>
                    <a:cubicBezTo>
                      <a:pt x="24" y="89"/>
                      <a:pt x="24" y="89"/>
                      <a:pt x="24" y="89"/>
                    </a:cubicBezTo>
                    <a:cubicBezTo>
                      <a:pt x="23" y="89"/>
                      <a:pt x="23" y="89"/>
                      <a:pt x="23" y="88"/>
                    </a:cubicBezTo>
                    <a:cubicBezTo>
                      <a:pt x="23" y="88"/>
                      <a:pt x="23" y="88"/>
                      <a:pt x="23" y="88"/>
                    </a:cubicBezTo>
                    <a:cubicBezTo>
                      <a:pt x="22" y="88"/>
                      <a:pt x="22" y="88"/>
                      <a:pt x="22" y="88"/>
                    </a:cubicBezTo>
                    <a:cubicBezTo>
                      <a:pt x="22" y="88"/>
                      <a:pt x="21" y="88"/>
                      <a:pt x="21" y="88"/>
                    </a:cubicBezTo>
                    <a:cubicBezTo>
                      <a:pt x="21" y="88"/>
                      <a:pt x="21" y="88"/>
                      <a:pt x="21" y="88"/>
                    </a:cubicBezTo>
                    <a:cubicBezTo>
                      <a:pt x="21" y="89"/>
                      <a:pt x="21" y="89"/>
                      <a:pt x="21" y="89"/>
                    </a:cubicBezTo>
                    <a:cubicBezTo>
                      <a:pt x="20" y="89"/>
                      <a:pt x="20" y="89"/>
                      <a:pt x="20" y="89"/>
                    </a:cubicBezTo>
                    <a:cubicBezTo>
                      <a:pt x="20" y="89"/>
                      <a:pt x="20" y="89"/>
                      <a:pt x="19" y="89"/>
                    </a:cubicBezTo>
                    <a:cubicBezTo>
                      <a:pt x="19" y="89"/>
                      <a:pt x="19" y="89"/>
                      <a:pt x="19" y="89"/>
                    </a:cubicBezTo>
                    <a:cubicBezTo>
                      <a:pt x="19" y="89"/>
                      <a:pt x="19" y="89"/>
                      <a:pt x="19" y="89"/>
                    </a:cubicBezTo>
                    <a:cubicBezTo>
                      <a:pt x="19" y="90"/>
                      <a:pt x="19" y="90"/>
                      <a:pt x="19" y="90"/>
                    </a:cubicBezTo>
                    <a:cubicBezTo>
                      <a:pt x="18" y="90"/>
                      <a:pt x="18" y="90"/>
                      <a:pt x="18" y="90"/>
                    </a:cubicBezTo>
                    <a:cubicBezTo>
                      <a:pt x="18" y="90"/>
                      <a:pt x="17" y="90"/>
                      <a:pt x="17" y="89"/>
                    </a:cubicBezTo>
                    <a:cubicBezTo>
                      <a:pt x="17" y="89"/>
                      <a:pt x="17" y="89"/>
                      <a:pt x="17" y="89"/>
                    </a:cubicBezTo>
                    <a:cubicBezTo>
                      <a:pt x="17" y="89"/>
                      <a:pt x="17" y="89"/>
                      <a:pt x="17" y="89"/>
                    </a:cubicBezTo>
                    <a:cubicBezTo>
                      <a:pt x="17" y="88"/>
                      <a:pt x="16" y="88"/>
                      <a:pt x="16" y="88"/>
                    </a:cubicBezTo>
                    <a:cubicBezTo>
                      <a:pt x="15" y="88"/>
                      <a:pt x="14" y="87"/>
                      <a:pt x="14" y="87"/>
                    </a:cubicBezTo>
                    <a:cubicBezTo>
                      <a:pt x="14" y="87"/>
                      <a:pt x="14" y="87"/>
                      <a:pt x="14" y="87"/>
                    </a:cubicBezTo>
                    <a:cubicBezTo>
                      <a:pt x="14" y="86"/>
                      <a:pt x="13" y="86"/>
                      <a:pt x="14" y="85"/>
                    </a:cubicBezTo>
                    <a:cubicBezTo>
                      <a:pt x="14" y="85"/>
                      <a:pt x="14" y="85"/>
                      <a:pt x="14" y="85"/>
                    </a:cubicBezTo>
                    <a:cubicBezTo>
                      <a:pt x="13" y="85"/>
                      <a:pt x="13" y="85"/>
                      <a:pt x="13" y="85"/>
                    </a:cubicBezTo>
                    <a:cubicBezTo>
                      <a:pt x="13" y="85"/>
                      <a:pt x="13" y="85"/>
                      <a:pt x="13" y="85"/>
                    </a:cubicBezTo>
                    <a:cubicBezTo>
                      <a:pt x="13" y="85"/>
                      <a:pt x="13" y="85"/>
                      <a:pt x="13" y="85"/>
                    </a:cubicBezTo>
                    <a:cubicBezTo>
                      <a:pt x="13" y="85"/>
                      <a:pt x="13" y="85"/>
                      <a:pt x="13" y="85"/>
                    </a:cubicBezTo>
                    <a:cubicBezTo>
                      <a:pt x="12" y="85"/>
                      <a:pt x="12" y="85"/>
                      <a:pt x="12" y="85"/>
                    </a:cubicBezTo>
                    <a:cubicBezTo>
                      <a:pt x="12" y="85"/>
                      <a:pt x="11" y="84"/>
                      <a:pt x="10" y="84"/>
                    </a:cubicBezTo>
                    <a:cubicBezTo>
                      <a:pt x="9" y="84"/>
                      <a:pt x="9" y="84"/>
                      <a:pt x="9" y="84"/>
                    </a:cubicBezTo>
                    <a:cubicBezTo>
                      <a:pt x="9" y="84"/>
                      <a:pt x="9" y="84"/>
                      <a:pt x="9" y="84"/>
                    </a:cubicBezTo>
                    <a:cubicBezTo>
                      <a:pt x="9" y="84"/>
                      <a:pt x="9" y="84"/>
                      <a:pt x="9" y="84"/>
                    </a:cubicBezTo>
                    <a:cubicBezTo>
                      <a:pt x="9" y="84"/>
                      <a:pt x="9" y="84"/>
                      <a:pt x="9" y="84"/>
                    </a:cubicBezTo>
                    <a:cubicBezTo>
                      <a:pt x="9" y="83"/>
                      <a:pt x="9" y="83"/>
                      <a:pt x="8" y="83"/>
                    </a:cubicBezTo>
                    <a:cubicBezTo>
                      <a:pt x="8" y="83"/>
                      <a:pt x="8" y="83"/>
                      <a:pt x="8" y="83"/>
                    </a:cubicBezTo>
                    <a:cubicBezTo>
                      <a:pt x="7" y="83"/>
                      <a:pt x="7" y="82"/>
                      <a:pt x="7" y="81"/>
                    </a:cubicBezTo>
                    <a:cubicBezTo>
                      <a:pt x="7" y="81"/>
                      <a:pt x="7" y="81"/>
                      <a:pt x="7" y="81"/>
                    </a:cubicBezTo>
                    <a:cubicBezTo>
                      <a:pt x="7" y="79"/>
                      <a:pt x="7" y="78"/>
                      <a:pt x="6" y="78"/>
                    </a:cubicBezTo>
                    <a:cubicBezTo>
                      <a:pt x="5" y="77"/>
                      <a:pt x="5" y="77"/>
                      <a:pt x="5" y="77"/>
                    </a:cubicBezTo>
                    <a:cubicBezTo>
                      <a:pt x="4" y="76"/>
                      <a:pt x="4" y="76"/>
                      <a:pt x="4" y="76"/>
                    </a:cubicBezTo>
                    <a:cubicBezTo>
                      <a:pt x="4" y="76"/>
                      <a:pt x="4" y="76"/>
                      <a:pt x="4" y="76"/>
                    </a:cubicBezTo>
                    <a:cubicBezTo>
                      <a:pt x="3" y="76"/>
                      <a:pt x="3" y="75"/>
                      <a:pt x="3" y="75"/>
                    </a:cubicBezTo>
                    <a:cubicBezTo>
                      <a:pt x="3" y="75"/>
                      <a:pt x="3" y="75"/>
                      <a:pt x="3" y="75"/>
                    </a:cubicBezTo>
                    <a:cubicBezTo>
                      <a:pt x="3" y="74"/>
                      <a:pt x="2" y="74"/>
                      <a:pt x="2" y="74"/>
                    </a:cubicBezTo>
                    <a:cubicBezTo>
                      <a:pt x="2" y="73"/>
                      <a:pt x="2" y="73"/>
                      <a:pt x="2" y="73"/>
                    </a:cubicBezTo>
                    <a:cubicBezTo>
                      <a:pt x="1" y="73"/>
                      <a:pt x="1" y="72"/>
                      <a:pt x="1" y="72"/>
                    </a:cubicBezTo>
                    <a:cubicBezTo>
                      <a:pt x="1" y="72"/>
                      <a:pt x="1" y="72"/>
                      <a:pt x="1" y="72"/>
                    </a:cubicBezTo>
                    <a:cubicBezTo>
                      <a:pt x="1" y="72"/>
                      <a:pt x="1" y="72"/>
                      <a:pt x="1" y="72"/>
                    </a:cubicBezTo>
                    <a:cubicBezTo>
                      <a:pt x="1" y="72"/>
                      <a:pt x="1" y="71"/>
                      <a:pt x="1" y="71"/>
                    </a:cubicBezTo>
                    <a:cubicBezTo>
                      <a:pt x="1" y="71"/>
                      <a:pt x="1" y="71"/>
                      <a:pt x="1" y="71"/>
                    </a:cubicBezTo>
                    <a:cubicBezTo>
                      <a:pt x="0" y="71"/>
                      <a:pt x="0" y="71"/>
                      <a:pt x="0" y="71"/>
                    </a:cubicBezTo>
                    <a:cubicBezTo>
                      <a:pt x="1" y="70"/>
                      <a:pt x="1" y="70"/>
                      <a:pt x="1" y="70"/>
                    </a:cubicBezTo>
                    <a:cubicBezTo>
                      <a:pt x="1" y="70"/>
                      <a:pt x="1" y="70"/>
                      <a:pt x="1" y="69"/>
                    </a:cubicBezTo>
                    <a:cubicBezTo>
                      <a:pt x="2" y="69"/>
                      <a:pt x="2" y="69"/>
                      <a:pt x="2" y="68"/>
                    </a:cubicBezTo>
                    <a:cubicBezTo>
                      <a:pt x="2" y="68"/>
                      <a:pt x="3" y="67"/>
                      <a:pt x="2" y="66"/>
                    </a:cubicBezTo>
                    <a:cubicBezTo>
                      <a:pt x="2" y="66"/>
                      <a:pt x="2" y="66"/>
                      <a:pt x="2" y="66"/>
                    </a:cubicBezTo>
                    <a:cubicBezTo>
                      <a:pt x="2" y="66"/>
                      <a:pt x="2" y="65"/>
                      <a:pt x="2" y="65"/>
                    </a:cubicBezTo>
                    <a:cubicBezTo>
                      <a:pt x="2" y="65"/>
                      <a:pt x="2" y="65"/>
                      <a:pt x="2" y="65"/>
                    </a:cubicBezTo>
                    <a:cubicBezTo>
                      <a:pt x="2" y="65"/>
                      <a:pt x="2" y="65"/>
                      <a:pt x="2" y="65"/>
                    </a:cubicBezTo>
                    <a:cubicBezTo>
                      <a:pt x="2" y="65"/>
                      <a:pt x="1" y="64"/>
                      <a:pt x="1" y="64"/>
                    </a:cubicBezTo>
                    <a:cubicBezTo>
                      <a:pt x="1" y="64"/>
                      <a:pt x="1" y="64"/>
                      <a:pt x="1" y="64"/>
                    </a:cubicBezTo>
                    <a:cubicBezTo>
                      <a:pt x="1" y="63"/>
                      <a:pt x="1" y="63"/>
                      <a:pt x="1" y="63"/>
                    </a:cubicBezTo>
                    <a:cubicBezTo>
                      <a:pt x="1" y="63"/>
                      <a:pt x="1" y="63"/>
                      <a:pt x="1" y="63"/>
                    </a:cubicBezTo>
                    <a:cubicBezTo>
                      <a:pt x="1" y="63"/>
                      <a:pt x="1" y="63"/>
                      <a:pt x="1" y="63"/>
                    </a:cubicBezTo>
                    <a:cubicBezTo>
                      <a:pt x="1" y="63"/>
                      <a:pt x="1" y="63"/>
                      <a:pt x="0" y="62"/>
                    </a:cubicBezTo>
                    <a:cubicBezTo>
                      <a:pt x="0" y="62"/>
                      <a:pt x="0" y="62"/>
                      <a:pt x="0" y="62"/>
                    </a:cubicBezTo>
                    <a:cubicBezTo>
                      <a:pt x="0" y="62"/>
                      <a:pt x="0" y="62"/>
                      <a:pt x="0" y="62"/>
                    </a:cubicBezTo>
                    <a:cubicBezTo>
                      <a:pt x="0" y="61"/>
                      <a:pt x="0" y="61"/>
                      <a:pt x="0" y="60"/>
                    </a:cubicBezTo>
                    <a:cubicBezTo>
                      <a:pt x="0" y="58"/>
                      <a:pt x="0" y="58"/>
                      <a:pt x="0" y="58"/>
                    </a:cubicBezTo>
                    <a:cubicBezTo>
                      <a:pt x="0" y="58"/>
                      <a:pt x="0" y="58"/>
                      <a:pt x="0" y="58"/>
                    </a:cubicBezTo>
                    <a:cubicBezTo>
                      <a:pt x="0" y="58"/>
                      <a:pt x="0" y="58"/>
                      <a:pt x="1" y="58"/>
                    </a:cubicBezTo>
                    <a:cubicBezTo>
                      <a:pt x="1" y="58"/>
                      <a:pt x="1" y="57"/>
                      <a:pt x="1" y="57"/>
                    </a:cubicBezTo>
                    <a:cubicBezTo>
                      <a:pt x="1" y="57"/>
                      <a:pt x="1" y="56"/>
                      <a:pt x="1" y="56"/>
                    </a:cubicBezTo>
                    <a:cubicBezTo>
                      <a:pt x="1" y="55"/>
                      <a:pt x="1" y="55"/>
                      <a:pt x="1" y="55"/>
                    </a:cubicBezTo>
                    <a:cubicBezTo>
                      <a:pt x="2" y="55"/>
                      <a:pt x="2" y="55"/>
                      <a:pt x="2" y="55"/>
                    </a:cubicBezTo>
                    <a:cubicBezTo>
                      <a:pt x="2" y="55"/>
                      <a:pt x="2" y="55"/>
                      <a:pt x="3" y="55"/>
                    </a:cubicBezTo>
                    <a:cubicBezTo>
                      <a:pt x="3" y="55"/>
                      <a:pt x="3" y="54"/>
                      <a:pt x="3" y="54"/>
                    </a:cubicBezTo>
                    <a:cubicBezTo>
                      <a:pt x="3" y="52"/>
                      <a:pt x="3" y="52"/>
                      <a:pt x="3" y="52"/>
                    </a:cubicBezTo>
                    <a:cubicBezTo>
                      <a:pt x="4" y="52"/>
                      <a:pt x="4" y="52"/>
                      <a:pt x="4" y="52"/>
                    </a:cubicBezTo>
                    <a:cubicBezTo>
                      <a:pt x="4" y="52"/>
                      <a:pt x="4" y="52"/>
                      <a:pt x="4" y="51"/>
                    </a:cubicBezTo>
                    <a:cubicBezTo>
                      <a:pt x="4" y="51"/>
                      <a:pt x="4" y="51"/>
                      <a:pt x="4" y="51"/>
                    </a:cubicBezTo>
                    <a:cubicBezTo>
                      <a:pt x="4" y="51"/>
                      <a:pt x="4" y="50"/>
                      <a:pt x="4" y="50"/>
                    </a:cubicBezTo>
                    <a:cubicBezTo>
                      <a:pt x="4" y="49"/>
                      <a:pt x="4" y="48"/>
                      <a:pt x="5" y="48"/>
                    </a:cubicBezTo>
                    <a:cubicBezTo>
                      <a:pt x="5" y="48"/>
                      <a:pt x="5" y="47"/>
                      <a:pt x="5" y="47"/>
                    </a:cubicBezTo>
                    <a:cubicBezTo>
                      <a:pt x="5" y="47"/>
                      <a:pt x="6" y="47"/>
                      <a:pt x="6" y="47"/>
                    </a:cubicBezTo>
                    <a:cubicBezTo>
                      <a:pt x="6" y="47"/>
                      <a:pt x="6" y="47"/>
                      <a:pt x="6" y="47"/>
                    </a:cubicBezTo>
                    <a:cubicBezTo>
                      <a:pt x="6" y="47"/>
                      <a:pt x="6" y="47"/>
                      <a:pt x="6" y="47"/>
                    </a:cubicBezTo>
                    <a:cubicBezTo>
                      <a:pt x="6" y="47"/>
                      <a:pt x="6" y="47"/>
                      <a:pt x="6" y="47"/>
                    </a:cubicBezTo>
                    <a:cubicBezTo>
                      <a:pt x="6" y="47"/>
                      <a:pt x="7" y="47"/>
                      <a:pt x="7" y="47"/>
                    </a:cubicBezTo>
                    <a:cubicBezTo>
                      <a:pt x="7" y="47"/>
                      <a:pt x="7" y="47"/>
                      <a:pt x="7" y="46"/>
                    </a:cubicBezTo>
                    <a:cubicBezTo>
                      <a:pt x="7" y="46"/>
                      <a:pt x="7" y="46"/>
                      <a:pt x="8" y="46"/>
                    </a:cubicBezTo>
                    <a:cubicBezTo>
                      <a:pt x="8" y="46"/>
                      <a:pt x="8" y="46"/>
                      <a:pt x="8" y="46"/>
                    </a:cubicBezTo>
                    <a:cubicBezTo>
                      <a:pt x="8" y="46"/>
                      <a:pt x="8" y="46"/>
                      <a:pt x="8" y="46"/>
                    </a:cubicBezTo>
                    <a:cubicBezTo>
                      <a:pt x="9" y="46"/>
                      <a:pt x="9" y="46"/>
                      <a:pt x="9" y="46"/>
                    </a:cubicBezTo>
                    <a:cubicBezTo>
                      <a:pt x="9" y="46"/>
                      <a:pt x="9" y="46"/>
                      <a:pt x="9" y="46"/>
                    </a:cubicBezTo>
                    <a:cubicBezTo>
                      <a:pt x="10" y="46"/>
                      <a:pt x="10" y="45"/>
                      <a:pt x="10" y="44"/>
                    </a:cubicBezTo>
                    <a:cubicBezTo>
                      <a:pt x="10" y="43"/>
                      <a:pt x="10" y="43"/>
                      <a:pt x="10" y="43"/>
                    </a:cubicBezTo>
                    <a:cubicBezTo>
                      <a:pt x="10" y="43"/>
                      <a:pt x="10" y="43"/>
                      <a:pt x="10" y="43"/>
                    </a:cubicBezTo>
                    <a:cubicBezTo>
                      <a:pt x="11" y="43"/>
                      <a:pt x="11" y="43"/>
                      <a:pt x="11" y="42"/>
                    </a:cubicBezTo>
                    <a:cubicBezTo>
                      <a:pt x="11" y="42"/>
                      <a:pt x="11" y="42"/>
                      <a:pt x="11" y="42"/>
                    </a:cubicBezTo>
                    <a:cubicBezTo>
                      <a:pt x="11" y="41"/>
                      <a:pt x="11" y="40"/>
                      <a:pt x="12" y="39"/>
                    </a:cubicBezTo>
                    <a:cubicBezTo>
                      <a:pt x="12" y="39"/>
                      <a:pt x="12" y="39"/>
                      <a:pt x="12" y="39"/>
                    </a:cubicBezTo>
                    <a:cubicBezTo>
                      <a:pt x="12" y="39"/>
                      <a:pt x="12" y="39"/>
                      <a:pt x="12" y="39"/>
                    </a:cubicBezTo>
                    <a:cubicBezTo>
                      <a:pt x="12" y="39"/>
                      <a:pt x="12" y="39"/>
                      <a:pt x="12" y="39"/>
                    </a:cubicBezTo>
                    <a:cubicBezTo>
                      <a:pt x="12" y="39"/>
                      <a:pt x="13" y="39"/>
                      <a:pt x="13" y="39"/>
                    </a:cubicBezTo>
                    <a:cubicBezTo>
                      <a:pt x="13" y="39"/>
                      <a:pt x="13" y="39"/>
                      <a:pt x="13" y="39"/>
                    </a:cubicBezTo>
                    <a:cubicBezTo>
                      <a:pt x="13" y="39"/>
                      <a:pt x="13" y="39"/>
                      <a:pt x="13" y="39"/>
                    </a:cubicBezTo>
                    <a:cubicBezTo>
                      <a:pt x="14" y="39"/>
                      <a:pt x="15" y="38"/>
                      <a:pt x="15" y="38"/>
                    </a:cubicBezTo>
                    <a:cubicBezTo>
                      <a:pt x="15" y="37"/>
                      <a:pt x="15" y="37"/>
                      <a:pt x="15" y="37"/>
                    </a:cubicBezTo>
                    <a:cubicBezTo>
                      <a:pt x="15" y="37"/>
                      <a:pt x="15" y="37"/>
                      <a:pt x="15" y="37"/>
                    </a:cubicBezTo>
                    <a:cubicBezTo>
                      <a:pt x="15" y="37"/>
                      <a:pt x="15" y="37"/>
                      <a:pt x="16" y="36"/>
                    </a:cubicBezTo>
                    <a:cubicBezTo>
                      <a:pt x="16" y="36"/>
                      <a:pt x="16" y="36"/>
                      <a:pt x="17" y="36"/>
                    </a:cubicBezTo>
                    <a:cubicBezTo>
                      <a:pt x="17" y="36"/>
                      <a:pt x="17" y="36"/>
                      <a:pt x="17" y="36"/>
                    </a:cubicBezTo>
                    <a:cubicBezTo>
                      <a:pt x="17" y="36"/>
                      <a:pt x="17" y="36"/>
                      <a:pt x="17" y="36"/>
                    </a:cubicBezTo>
                    <a:cubicBezTo>
                      <a:pt x="17" y="36"/>
                      <a:pt x="17" y="36"/>
                      <a:pt x="17" y="36"/>
                    </a:cubicBezTo>
                    <a:cubicBezTo>
                      <a:pt x="17" y="36"/>
                      <a:pt x="17" y="36"/>
                      <a:pt x="18" y="36"/>
                    </a:cubicBezTo>
                    <a:cubicBezTo>
                      <a:pt x="18" y="36"/>
                      <a:pt x="18" y="36"/>
                      <a:pt x="19" y="36"/>
                    </a:cubicBezTo>
                    <a:cubicBezTo>
                      <a:pt x="19" y="36"/>
                      <a:pt x="19" y="36"/>
                      <a:pt x="19" y="36"/>
                    </a:cubicBezTo>
                    <a:cubicBezTo>
                      <a:pt x="19" y="36"/>
                      <a:pt x="20" y="36"/>
                      <a:pt x="20" y="36"/>
                    </a:cubicBezTo>
                    <a:cubicBezTo>
                      <a:pt x="21" y="36"/>
                      <a:pt x="21" y="36"/>
                      <a:pt x="21" y="36"/>
                    </a:cubicBezTo>
                    <a:cubicBezTo>
                      <a:pt x="21" y="36"/>
                      <a:pt x="21" y="36"/>
                      <a:pt x="21" y="35"/>
                    </a:cubicBezTo>
                    <a:cubicBezTo>
                      <a:pt x="21" y="35"/>
                      <a:pt x="21" y="35"/>
                      <a:pt x="21" y="35"/>
                    </a:cubicBezTo>
                    <a:cubicBezTo>
                      <a:pt x="22" y="35"/>
                      <a:pt x="22" y="35"/>
                      <a:pt x="22" y="35"/>
                    </a:cubicBezTo>
                    <a:cubicBezTo>
                      <a:pt x="22" y="35"/>
                      <a:pt x="22" y="35"/>
                      <a:pt x="22" y="35"/>
                    </a:cubicBezTo>
                    <a:cubicBezTo>
                      <a:pt x="22" y="35"/>
                      <a:pt x="22" y="35"/>
                      <a:pt x="22" y="35"/>
                    </a:cubicBezTo>
                    <a:cubicBezTo>
                      <a:pt x="23" y="35"/>
                      <a:pt x="23" y="35"/>
                      <a:pt x="23" y="35"/>
                    </a:cubicBezTo>
                    <a:cubicBezTo>
                      <a:pt x="23" y="35"/>
                      <a:pt x="23" y="35"/>
                      <a:pt x="23" y="35"/>
                    </a:cubicBezTo>
                    <a:cubicBezTo>
                      <a:pt x="23" y="34"/>
                      <a:pt x="23" y="34"/>
                      <a:pt x="23" y="34"/>
                    </a:cubicBezTo>
                    <a:cubicBezTo>
                      <a:pt x="23" y="34"/>
                      <a:pt x="23" y="34"/>
                      <a:pt x="23" y="34"/>
                    </a:cubicBezTo>
                    <a:cubicBezTo>
                      <a:pt x="24" y="34"/>
                      <a:pt x="24" y="34"/>
                      <a:pt x="24" y="34"/>
                    </a:cubicBezTo>
                    <a:cubicBezTo>
                      <a:pt x="25" y="34"/>
                      <a:pt x="25" y="34"/>
                      <a:pt x="25" y="34"/>
                    </a:cubicBezTo>
                    <a:cubicBezTo>
                      <a:pt x="26" y="34"/>
                      <a:pt x="27" y="34"/>
                      <a:pt x="28" y="34"/>
                    </a:cubicBezTo>
                    <a:cubicBezTo>
                      <a:pt x="28" y="34"/>
                      <a:pt x="28" y="34"/>
                      <a:pt x="29" y="35"/>
                    </a:cubicBezTo>
                    <a:cubicBezTo>
                      <a:pt x="29" y="35"/>
                      <a:pt x="29" y="35"/>
                      <a:pt x="30" y="35"/>
                    </a:cubicBezTo>
                    <a:cubicBezTo>
                      <a:pt x="30" y="35"/>
                      <a:pt x="30" y="35"/>
                      <a:pt x="30" y="35"/>
                    </a:cubicBezTo>
                    <a:cubicBezTo>
                      <a:pt x="30" y="35"/>
                      <a:pt x="30" y="35"/>
                      <a:pt x="31" y="34"/>
                    </a:cubicBezTo>
                    <a:cubicBezTo>
                      <a:pt x="31" y="34"/>
                      <a:pt x="32" y="33"/>
                      <a:pt x="33" y="33"/>
                    </a:cubicBezTo>
                    <a:cubicBezTo>
                      <a:pt x="33" y="33"/>
                      <a:pt x="33" y="33"/>
                      <a:pt x="33" y="33"/>
                    </a:cubicBezTo>
                    <a:cubicBezTo>
                      <a:pt x="33" y="34"/>
                      <a:pt x="33" y="34"/>
                      <a:pt x="33" y="34"/>
                    </a:cubicBezTo>
                    <a:cubicBezTo>
                      <a:pt x="33" y="34"/>
                      <a:pt x="33" y="34"/>
                      <a:pt x="33" y="34"/>
                    </a:cubicBezTo>
                    <a:cubicBezTo>
                      <a:pt x="33" y="34"/>
                      <a:pt x="34" y="34"/>
                      <a:pt x="34" y="34"/>
                    </a:cubicBezTo>
                    <a:cubicBezTo>
                      <a:pt x="34" y="34"/>
                      <a:pt x="35" y="34"/>
                      <a:pt x="35" y="35"/>
                    </a:cubicBezTo>
                    <a:cubicBezTo>
                      <a:pt x="35" y="35"/>
                      <a:pt x="35" y="35"/>
                      <a:pt x="35" y="35"/>
                    </a:cubicBezTo>
                    <a:cubicBezTo>
                      <a:pt x="35" y="36"/>
                      <a:pt x="35" y="36"/>
                      <a:pt x="35" y="36"/>
                    </a:cubicBezTo>
                    <a:cubicBezTo>
                      <a:pt x="35" y="36"/>
                      <a:pt x="35" y="36"/>
                      <a:pt x="35" y="36"/>
                    </a:cubicBezTo>
                    <a:cubicBezTo>
                      <a:pt x="35" y="36"/>
                      <a:pt x="35" y="36"/>
                      <a:pt x="36" y="36"/>
                    </a:cubicBezTo>
                    <a:cubicBezTo>
                      <a:pt x="36" y="36"/>
                      <a:pt x="36" y="36"/>
                      <a:pt x="36" y="36"/>
                    </a:cubicBezTo>
                    <a:cubicBezTo>
                      <a:pt x="36" y="37"/>
                      <a:pt x="36" y="37"/>
                      <a:pt x="36" y="37"/>
                    </a:cubicBezTo>
                    <a:cubicBezTo>
                      <a:pt x="36" y="37"/>
                      <a:pt x="36" y="37"/>
                      <a:pt x="36" y="37"/>
                    </a:cubicBezTo>
                    <a:cubicBezTo>
                      <a:pt x="36" y="37"/>
                      <a:pt x="36" y="37"/>
                      <a:pt x="36" y="38"/>
                    </a:cubicBezTo>
                    <a:cubicBezTo>
                      <a:pt x="36" y="38"/>
                      <a:pt x="36" y="38"/>
                      <a:pt x="36" y="38"/>
                    </a:cubicBezTo>
                    <a:cubicBezTo>
                      <a:pt x="37" y="38"/>
                      <a:pt x="37" y="38"/>
                      <a:pt x="37" y="38"/>
                    </a:cubicBezTo>
                    <a:cubicBezTo>
                      <a:pt x="37" y="38"/>
                      <a:pt x="37" y="38"/>
                      <a:pt x="37" y="38"/>
                    </a:cubicBezTo>
                    <a:cubicBezTo>
                      <a:pt x="37" y="39"/>
                      <a:pt x="37" y="39"/>
                      <a:pt x="37" y="39"/>
                    </a:cubicBezTo>
                    <a:cubicBezTo>
                      <a:pt x="37" y="39"/>
                      <a:pt x="37" y="39"/>
                      <a:pt x="37" y="39"/>
                    </a:cubicBezTo>
                    <a:cubicBezTo>
                      <a:pt x="38" y="39"/>
                      <a:pt x="38" y="39"/>
                      <a:pt x="38" y="39"/>
                    </a:cubicBezTo>
                    <a:cubicBezTo>
                      <a:pt x="38" y="39"/>
                      <a:pt x="38" y="39"/>
                      <a:pt x="39" y="39"/>
                    </a:cubicBezTo>
                    <a:cubicBezTo>
                      <a:pt x="39" y="39"/>
                      <a:pt x="39" y="39"/>
                      <a:pt x="40" y="39"/>
                    </a:cubicBezTo>
                    <a:cubicBezTo>
                      <a:pt x="40" y="39"/>
                      <a:pt x="40" y="39"/>
                      <a:pt x="40" y="39"/>
                    </a:cubicBezTo>
                    <a:cubicBezTo>
                      <a:pt x="41" y="40"/>
                      <a:pt x="41" y="40"/>
                      <a:pt x="41" y="40"/>
                    </a:cubicBezTo>
                    <a:cubicBezTo>
                      <a:pt x="41" y="40"/>
                      <a:pt x="41" y="40"/>
                      <a:pt x="41" y="40"/>
                    </a:cubicBezTo>
                    <a:cubicBezTo>
                      <a:pt x="41" y="40"/>
                      <a:pt x="41" y="40"/>
                      <a:pt x="41" y="40"/>
                    </a:cubicBezTo>
                    <a:cubicBezTo>
                      <a:pt x="41" y="40"/>
                      <a:pt x="41" y="40"/>
                      <a:pt x="41" y="40"/>
                    </a:cubicBezTo>
                    <a:cubicBezTo>
                      <a:pt x="41" y="40"/>
                      <a:pt x="41" y="40"/>
                      <a:pt x="42" y="40"/>
                    </a:cubicBezTo>
                    <a:cubicBezTo>
                      <a:pt x="42" y="40"/>
                      <a:pt x="42" y="40"/>
                      <a:pt x="42" y="40"/>
                    </a:cubicBezTo>
                    <a:cubicBezTo>
                      <a:pt x="43" y="40"/>
                      <a:pt x="43" y="40"/>
                      <a:pt x="43" y="40"/>
                    </a:cubicBezTo>
                    <a:cubicBezTo>
                      <a:pt x="44" y="40"/>
                      <a:pt x="44" y="40"/>
                      <a:pt x="44" y="40"/>
                    </a:cubicBezTo>
                    <a:cubicBezTo>
                      <a:pt x="44" y="41"/>
                      <a:pt x="44" y="41"/>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4" y="42"/>
                      <a:pt x="44" y="42"/>
                      <a:pt x="44" y="42"/>
                    </a:cubicBezTo>
                    <a:cubicBezTo>
                      <a:pt x="44" y="42"/>
                      <a:pt x="44" y="42"/>
                      <a:pt x="44" y="42"/>
                    </a:cubicBezTo>
                    <a:cubicBezTo>
                      <a:pt x="44" y="42"/>
                      <a:pt x="44" y="42"/>
                      <a:pt x="44" y="42"/>
                    </a:cubicBezTo>
                    <a:cubicBezTo>
                      <a:pt x="44" y="42"/>
                      <a:pt x="45" y="42"/>
                      <a:pt x="45" y="42"/>
                    </a:cubicBezTo>
                    <a:cubicBezTo>
                      <a:pt x="45" y="42"/>
                      <a:pt x="45" y="42"/>
                      <a:pt x="45" y="42"/>
                    </a:cubicBezTo>
                    <a:cubicBezTo>
                      <a:pt x="46" y="42"/>
                      <a:pt x="46" y="42"/>
                      <a:pt x="46" y="42"/>
                    </a:cubicBezTo>
                    <a:cubicBezTo>
                      <a:pt x="46" y="42"/>
                      <a:pt x="46" y="42"/>
                      <a:pt x="46" y="42"/>
                    </a:cubicBezTo>
                    <a:cubicBezTo>
                      <a:pt x="46" y="43"/>
                      <a:pt x="46" y="43"/>
                      <a:pt x="46" y="43"/>
                    </a:cubicBezTo>
                    <a:cubicBezTo>
                      <a:pt x="46" y="43"/>
                      <a:pt x="47" y="43"/>
                      <a:pt x="47" y="43"/>
                    </a:cubicBezTo>
                    <a:cubicBezTo>
                      <a:pt x="47" y="43"/>
                      <a:pt x="47" y="43"/>
                      <a:pt x="47" y="43"/>
                    </a:cubicBezTo>
                    <a:cubicBezTo>
                      <a:pt x="48" y="43"/>
                      <a:pt x="48" y="43"/>
                      <a:pt x="48" y="43"/>
                    </a:cubicBezTo>
                    <a:cubicBezTo>
                      <a:pt x="48" y="43"/>
                      <a:pt x="48" y="43"/>
                      <a:pt x="48" y="43"/>
                    </a:cubicBezTo>
                    <a:cubicBezTo>
                      <a:pt x="48" y="43"/>
                      <a:pt x="49" y="43"/>
                      <a:pt x="49" y="43"/>
                    </a:cubicBezTo>
                    <a:cubicBezTo>
                      <a:pt x="49" y="43"/>
                      <a:pt x="49" y="42"/>
                      <a:pt x="49" y="41"/>
                    </a:cubicBezTo>
                    <a:cubicBezTo>
                      <a:pt x="49" y="40"/>
                      <a:pt x="49" y="40"/>
                      <a:pt x="49" y="40"/>
                    </a:cubicBezTo>
                    <a:cubicBezTo>
                      <a:pt x="50" y="40"/>
                      <a:pt x="50" y="40"/>
                      <a:pt x="50" y="40"/>
                    </a:cubicBezTo>
                    <a:cubicBezTo>
                      <a:pt x="50" y="40"/>
                      <a:pt x="50" y="41"/>
                      <a:pt x="51" y="41"/>
                    </a:cubicBezTo>
                    <a:cubicBezTo>
                      <a:pt x="51" y="41"/>
                      <a:pt x="51" y="41"/>
                      <a:pt x="51" y="41"/>
                    </a:cubicBezTo>
                    <a:cubicBezTo>
                      <a:pt x="52" y="41"/>
                      <a:pt x="52" y="41"/>
                      <a:pt x="52" y="41"/>
                    </a:cubicBezTo>
                    <a:cubicBezTo>
                      <a:pt x="52" y="42"/>
                      <a:pt x="52" y="42"/>
                      <a:pt x="52" y="42"/>
                    </a:cubicBezTo>
                    <a:cubicBezTo>
                      <a:pt x="52" y="42"/>
                      <a:pt x="52" y="42"/>
                      <a:pt x="52" y="42"/>
                    </a:cubicBezTo>
                    <a:cubicBezTo>
                      <a:pt x="52" y="42"/>
                      <a:pt x="52" y="42"/>
                      <a:pt x="53" y="42"/>
                    </a:cubicBezTo>
                    <a:cubicBezTo>
                      <a:pt x="53" y="42"/>
                      <a:pt x="53" y="42"/>
                      <a:pt x="53" y="42"/>
                    </a:cubicBezTo>
                    <a:cubicBezTo>
                      <a:pt x="53" y="42"/>
                      <a:pt x="53" y="42"/>
                      <a:pt x="54" y="42"/>
                    </a:cubicBezTo>
                    <a:cubicBezTo>
                      <a:pt x="54" y="42"/>
                      <a:pt x="55" y="42"/>
                      <a:pt x="55" y="43"/>
                    </a:cubicBezTo>
                    <a:cubicBezTo>
                      <a:pt x="55" y="43"/>
                      <a:pt x="55" y="43"/>
                      <a:pt x="55" y="43"/>
                    </a:cubicBezTo>
                    <a:cubicBezTo>
                      <a:pt x="55" y="43"/>
                      <a:pt x="55" y="43"/>
                      <a:pt x="56" y="43"/>
                    </a:cubicBezTo>
                    <a:cubicBezTo>
                      <a:pt x="56" y="43"/>
                      <a:pt x="56" y="43"/>
                      <a:pt x="56" y="43"/>
                    </a:cubicBezTo>
                    <a:cubicBezTo>
                      <a:pt x="56" y="42"/>
                      <a:pt x="56" y="42"/>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1"/>
                      <a:pt x="58" y="41"/>
                      <a:pt x="58" y="41"/>
                    </a:cubicBezTo>
                    <a:cubicBezTo>
                      <a:pt x="58" y="41"/>
                      <a:pt x="58" y="41"/>
                      <a:pt x="58" y="41"/>
                    </a:cubicBezTo>
                    <a:cubicBezTo>
                      <a:pt x="57" y="41"/>
                      <a:pt x="57" y="41"/>
                      <a:pt x="57" y="41"/>
                    </a:cubicBezTo>
                    <a:cubicBezTo>
                      <a:pt x="57" y="40"/>
                      <a:pt x="57" y="40"/>
                      <a:pt x="57" y="40"/>
                    </a:cubicBezTo>
                    <a:cubicBezTo>
                      <a:pt x="57" y="40"/>
                      <a:pt x="57" y="40"/>
                      <a:pt x="57" y="40"/>
                    </a:cubicBezTo>
                    <a:cubicBezTo>
                      <a:pt x="57" y="39"/>
                      <a:pt x="57" y="39"/>
                      <a:pt x="57" y="39"/>
                    </a:cubicBezTo>
                    <a:cubicBezTo>
                      <a:pt x="57" y="39"/>
                      <a:pt x="57" y="39"/>
                      <a:pt x="57" y="39"/>
                    </a:cubicBezTo>
                    <a:cubicBezTo>
                      <a:pt x="57" y="39"/>
                      <a:pt x="57" y="39"/>
                      <a:pt x="57" y="39"/>
                    </a:cubicBezTo>
                    <a:cubicBezTo>
                      <a:pt x="56" y="39"/>
                      <a:pt x="56" y="38"/>
                      <a:pt x="56" y="38"/>
                    </a:cubicBezTo>
                    <a:cubicBezTo>
                      <a:pt x="56" y="38"/>
                      <a:pt x="56" y="38"/>
                      <a:pt x="56" y="38"/>
                    </a:cubicBezTo>
                    <a:cubicBezTo>
                      <a:pt x="56" y="37"/>
                      <a:pt x="56" y="37"/>
                      <a:pt x="56" y="37"/>
                    </a:cubicBezTo>
                    <a:cubicBezTo>
                      <a:pt x="56" y="36"/>
                      <a:pt x="56" y="36"/>
                      <a:pt x="56" y="36"/>
                    </a:cubicBezTo>
                    <a:cubicBezTo>
                      <a:pt x="56" y="36"/>
                      <a:pt x="56" y="36"/>
                      <a:pt x="56" y="36"/>
                    </a:cubicBezTo>
                    <a:cubicBezTo>
                      <a:pt x="56" y="36"/>
                      <a:pt x="56" y="36"/>
                      <a:pt x="56" y="36"/>
                    </a:cubicBezTo>
                    <a:cubicBezTo>
                      <a:pt x="55" y="36"/>
                      <a:pt x="55" y="36"/>
                      <a:pt x="55" y="36"/>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6"/>
                      <a:pt x="55" y="36"/>
                      <a:pt x="55" y="36"/>
                    </a:cubicBezTo>
                    <a:cubicBezTo>
                      <a:pt x="54" y="36"/>
                      <a:pt x="54" y="36"/>
                      <a:pt x="54" y="36"/>
                    </a:cubicBezTo>
                    <a:cubicBezTo>
                      <a:pt x="54" y="36"/>
                      <a:pt x="54" y="36"/>
                      <a:pt x="54" y="36"/>
                    </a:cubicBezTo>
                    <a:cubicBezTo>
                      <a:pt x="53" y="36"/>
                      <a:pt x="53" y="36"/>
                      <a:pt x="52" y="36"/>
                    </a:cubicBezTo>
                    <a:cubicBezTo>
                      <a:pt x="52" y="35"/>
                      <a:pt x="52" y="35"/>
                      <a:pt x="51" y="35"/>
                    </a:cubicBezTo>
                    <a:cubicBezTo>
                      <a:pt x="51" y="35"/>
                      <a:pt x="51" y="35"/>
                      <a:pt x="51" y="35"/>
                    </a:cubicBezTo>
                    <a:cubicBezTo>
                      <a:pt x="51" y="34"/>
                      <a:pt x="51" y="34"/>
                      <a:pt x="51" y="34"/>
                    </a:cubicBezTo>
                    <a:cubicBezTo>
                      <a:pt x="51" y="34"/>
                      <a:pt x="51" y="34"/>
                      <a:pt x="51" y="34"/>
                    </a:cubicBezTo>
                    <a:cubicBezTo>
                      <a:pt x="51" y="34"/>
                      <a:pt x="50" y="34"/>
                      <a:pt x="50" y="34"/>
                    </a:cubicBezTo>
                    <a:cubicBezTo>
                      <a:pt x="50" y="34"/>
                      <a:pt x="50" y="34"/>
                      <a:pt x="50" y="34"/>
                    </a:cubicBezTo>
                    <a:cubicBezTo>
                      <a:pt x="49" y="34"/>
                      <a:pt x="49" y="33"/>
                      <a:pt x="49" y="33"/>
                    </a:cubicBezTo>
                    <a:cubicBezTo>
                      <a:pt x="49" y="33"/>
                      <a:pt x="49" y="32"/>
                      <a:pt x="49" y="32"/>
                    </a:cubicBezTo>
                    <a:cubicBezTo>
                      <a:pt x="49" y="32"/>
                      <a:pt x="49" y="32"/>
                      <a:pt x="49" y="32"/>
                    </a:cubicBezTo>
                    <a:cubicBezTo>
                      <a:pt x="48" y="32"/>
                      <a:pt x="48" y="32"/>
                      <a:pt x="48" y="32"/>
                    </a:cubicBezTo>
                    <a:cubicBezTo>
                      <a:pt x="48" y="31"/>
                      <a:pt x="48" y="31"/>
                      <a:pt x="48" y="31"/>
                    </a:cubicBezTo>
                    <a:cubicBezTo>
                      <a:pt x="47" y="31"/>
                      <a:pt x="47" y="30"/>
                      <a:pt x="47" y="29"/>
                    </a:cubicBezTo>
                    <a:cubicBezTo>
                      <a:pt x="47" y="28"/>
                      <a:pt x="47" y="28"/>
                      <a:pt x="47"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7"/>
                      <a:pt x="49" y="27"/>
                    </a:cubicBezTo>
                    <a:cubicBezTo>
                      <a:pt x="51" y="27"/>
                      <a:pt x="51" y="27"/>
                      <a:pt x="51" y="27"/>
                    </a:cubicBezTo>
                    <a:cubicBezTo>
                      <a:pt x="51" y="27"/>
                      <a:pt x="51" y="27"/>
                      <a:pt x="50" y="27"/>
                    </a:cubicBezTo>
                    <a:cubicBezTo>
                      <a:pt x="50" y="26"/>
                      <a:pt x="50" y="26"/>
                      <a:pt x="50" y="26"/>
                    </a:cubicBezTo>
                    <a:cubicBezTo>
                      <a:pt x="50" y="26"/>
                      <a:pt x="49" y="25"/>
                      <a:pt x="49" y="25"/>
                    </a:cubicBezTo>
                    <a:cubicBezTo>
                      <a:pt x="49" y="25"/>
                      <a:pt x="49" y="25"/>
                      <a:pt x="48" y="25"/>
                    </a:cubicBezTo>
                    <a:cubicBezTo>
                      <a:pt x="48" y="25"/>
                      <a:pt x="48" y="24"/>
                      <a:pt x="48" y="24"/>
                    </a:cubicBezTo>
                    <a:cubicBezTo>
                      <a:pt x="48" y="24"/>
                      <a:pt x="48" y="24"/>
                      <a:pt x="48" y="24"/>
                    </a:cubicBezTo>
                    <a:cubicBezTo>
                      <a:pt x="48" y="24"/>
                      <a:pt x="47" y="24"/>
                      <a:pt x="47" y="24"/>
                    </a:cubicBezTo>
                    <a:cubicBezTo>
                      <a:pt x="47" y="23"/>
                      <a:pt x="47" y="23"/>
                      <a:pt x="47" y="23"/>
                    </a:cubicBezTo>
                    <a:cubicBezTo>
                      <a:pt x="46" y="23"/>
                      <a:pt x="46" y="23"/>
                      <a:pt x="45" y="23"/>
                    </a:cubicBezTo>
                    <a:cubicBezTo>
                      <a:pt x="45" y="22"/>
                      <a:pt x="44" y="22"/>
                      <a:pt x="44" y="22"/>
                    </a:cubicBezTo>
                    <a:cubicBezTo>
                      <a:pt x="43" y="22"/>
                      <a:pt x="43" y="22"/>
                      <a:pt x="43" y="22"/>
                    </a:cubicBezTo>
                    <a:cubicBezTo>
                      <a:pt x="43" y="22"/>
                      <a:pt x="43" y="22"/>
                      <a:pt x="43" y="22"/>
                    </a:cubicBezTo>
                    <a:cubicBezTo>
                      <a:pt x="43" y="23"/>
                      <a:pt x="43" y="23"/>
                      <a:pt x="43" y="23"/>
                    </a:cubicBezTo>
                    <a:cubicBezTo>
                      <a:pt x="43" y="23"/>
                      <a:pt x="43" y="23"/>
                      <a:pt x="43" y="23"/>
                    </a:cubicBezTo>
                    <a:cubicBezTo>
                      <a:pt x="43" y="23"/>
                      <a:pt x="43" y="24"/>
                      <a:pt x="43" y="24"/>
                    </a:cubicBezTo>
                    <a:cubicBezTo>
                      <a:pt x="44" y="24"/>
                      <a:pt x="44" y="24"/>
                      <a:pt x="44" y="24"/>
                    </a:cubicBezTo>
                    <a:cubicBezTo>
                      <a:pt x="44" y="26"/>
                      <a:pt x="45" y="27"/>
                      <a:pt x="45" y="28"/>
                    </a:cubicBezTo>
                    <a:cubicBezTo>
                      <a:pt x="45" y="29"/>
                      <a:pt x="45" y="30"/>
                      <a:pt x="45" y="31"/>
                    </a:cubicBezTo>
                    <a:cubicBezTo>
                      <a:pt x="45" y="31"/>
                      <a:pt x="45" y="31"/>
                      <a:pt x="44" y="31"/>
                    </a:cubicBezTo>
                    <a:cubicBezTo>
                      <a:pt x="45" y="31"/>
                      <a:pt x="44" y="31"/>
                      <a:pt x="44" y="32"/>
                    </a:cubicBezTo>
                    <a:cubicBezTo>
                      <a:pt x="44" y="32"/>
                      <a:pt x="44" y="32"/>
                      <a:pt x="43" y="32"/>
                    </a:cubicBezTo>
                    <a:cubicBezTo>
                      <a:pt x="43" y="32"/>
                      <a:pt x="43" y="32"/>
                      <a:pt x="43" y="32"/>
                    </a:cubicBezTo>
                    <a:cubicBezTo>
                      <a:pt x="43" y="32"/>
                      <a:pt x="42" y="32"/>
                      <a:pt x="42" y="32"/>
                    </a:cubicBezTo>
                    <a:cubicBezTo>
                      <a:pt x="42" y="32"/>
                      <a:pt x="42" y="32"/>
                      <a:pt x="42" y="32"/>
                    </a:cubicBezTo>
                    <a:cubicBezTo>
                      <a:pt x="42" y="32"/>
                      <a:pt x="42" y="31"/>
                      <a:pt x="42" y="31"/>
                    </a:cubicBezTo>
                    <a:cubicBezTo>
                      <a:pt x="42" y="31"/>
                      <a:pt x="42" y="31"/>
                      <a:pt x="42" y="31"/>
                    </a:cubicBezTo>
                    <a:cubicBezTo>
                      <a:pt x="41" y="31"/>
                      <a:pt x="41" y="30"/>
                      <a:pt x="41" y="30"/>
                    </a:cubicBezTo>
                    <a:cubicBezTo>
                      <a:pt x="41" y="30"/>
                      <a:pt x="41" y="30"/>
                      <a:pt x="41" y="30"/>
                    </a:cubicBezTo>
                    <a:cubicBezTo>
                      <a:pt x="40" y="30"/>
                      <a:pt x="40" y="30"/>
                      <a:pt x="40" y="30"/>
                    </a:cubicBezTo>
                    <a:cubicBezTo>
                      <a:pt x="40" y="30"/>
                      <a:pt x="40" y="30"/>
                      <a:pt x="40" y="30"/>
                    </a:cubicBezTo>
                    <a:cubicBezTo>
                      <a:pt x="40" y="29"/>
                      <a:pt x="40" y="29"/>
                      <a:pt x="40" y="28"/>
                    </a:cubicBezTo>
                    <a:cubicBezTo>
                      <a:pt x="40" y="28"/>
                      <a:pt x="40" y="28"/>
                      <a:pt x="40" y="28"/>
                    </a:cubicBezTo>
                    <a:cubicBezTo>
                      <a:pt x="40" y="28"/>
                      <a:pt x="40" y="28"/>
                      <a:pt x="40" y="28"/>
                    </a:cubicBezTo>
                    <a:cubicBezTo>
                      <a:pt x="40" y="28"/>
                      <a:pt x="40" y="28"/>
                      <a:pt x="40" y="28"/>
                    </a:cubicBezTo>
                    <a:cubicBezTo>
                      <a:pt x="40" y="28"/>
                      <a:pt x="39" y="28"/>
                      <a:pt x="39" y="28"/>
                    </a:cubicBezTo>
                    <a:cubicBezTo>
                      <a:pt x="39" y="28"/>
                      <a:pt x="39" y="28"/>
                      <a:pt x="39" y="28"/>
                    </a:cubicBezTo>
                    <a:cubicBezTo>
                      <a:pt x="38" y="28"/>
                      <a:pt x="38" y="28"/>
                      <a:pt x="38" y="28"/>
                    </a:cubicBezTo>
                    <a:cubicBezTo>
                      <a:pt x="38" y="28"/>
                      <a:pt x="38" y="28"/>
                      <a:pt x="38" y="28"/>
                    </a:cubicBezTo>
                    <a:cubicBezTo>
                      <a:pt x="38" y="27"/>
                      <a:pt x="38" y="27"/>
                      <a:pt x="38" y="27"/>
                    </a:cubicBezTo>
                    <a:cubicBezTo>
                      <a:pt x="38" y="27"/>
                      <a:pt x="38" y="27"/>
                      <a:pt x="38" y="27"/>
                    </a:cubicBezTo>
                    <a:cubicBezTo>
                      <a:pt x="38" y="27"/>
                      <a:pt x="38" y="27"/>
                      <a:pt x="38" y="27"/>
                    </a:cubicBezTo>
                    <a:cubicBezTo>
                      <a:pt x="38" y="27"/>
                      <a:pt x="38" y="27"/>
                      <a:pt x="37" y="27"/>
                    </a:cubicBezTo>
                    <a:cubicBezTo>
                      <a:pt x="37" y="27"/>
                      <a:pt x="37" y="27"/>
                      <a:pt x="37" y="27"/>
                    </a:cubicBezTo>
                    <a:cubicBezTo>
                      <a:pt x="37" y="27"/>
                      <a:pt x="37" y="27"/>
                      <a:pt x="36" y="27"/>
                    </a:cubicBezTo>
                    <a:cubicBezTo>
                      <a:pt x="37" y="27"/>
                      <a:pt x="37" y="28"/>
                      <a:pt x="38" y="28"/>
                    </a:cubicBezTo>
                    <a:cubicBezTo>
                      <a:pt x="38" y="28"/>
                      <a:pt x="38" y="28"/>
                      <a:pt x="38" y="28"/>
                    </a:cubicBezTo>
                    <a:cubicBezTo>
                      <a:pt x="38" y="28"/>
                      <a:pt x="39" y="28"/>
                      <a:pt x="39" y="29"/>
                    </a:cubicBezTo>
                    <a:cubicBezTo>
                      <a:pt x="39" y="33"/>
                      <a:pt x="39" y="33"/>
                      <a:pt x="39" y="33"/>
                    </a:cubicBezTo>
                    <a:cubicBezTo>
                      <a:pt x="39" y="33"/>
                      <a:pt x="39" y="33"/>
                      <a:pt x="39" y="33"/>
                    </a:cubicBezTo>
                    <a:cubicBezTo>
                      <a:pt x="39" y="33"/>
                      <a:pt x="39" y="33"/>
                      <a:pt x="38" y="34"/>
                    </a:cubicBezTo>
                    <a:cubicBezTo>
                      <a:pt x="38" y="34"/>
                      <a:pt x="38" y="34"/>
                      <a:pt x="38" y="34"/>
                    </a:cubicBezTo>
                    <a:cubicBezTo>
                      <a:pt x="38" y="34"/>
                      <a:pt x="38" y="34"/>
                      <a:pt x="38" y="34"/>
                    </a:cubicBezTo>
                    <a:cubicBezTo>
                      <a:pt x="38" y="35"/>
                      <a:pt x="38" y="35"/>
                      <a:pt x="38" y="35"/>
                    </a:cubicBezTo>
                    <a:cubicBezTo>
                      <a:pt x="36" y="35"/>
                      <a:pt x="36" y="35"/>
                      <a:pt x="36" y="35"/>
                    </a:cubicBezTo>
                    <a:cubicBezTo>
                      <a:pt x="36" y="34"/>
                      <a:pt x="36" y="34"/>
                      <a:pt x="36" y="34"/>
                    </a:cubicBezTo>
                    <a:cubicBezTo>
                      <a:pt x="36" y="34"/>
                      <a:pt x="36" y="34"/>
                      <a:pt x="36" y="34"/>
                    </a:cubicBezTo>
                    <a:cubicBezTo>
                      <a:pt x="36" y="34"/>
                      <a:pt x="36" y="34"/>
                      <a:pt x="36" y="34"/>
                    </a:cubicBezTo>
                    <a:cubicBezTo>
                      <a:pt x="36" y="34"/>
                      <a:pt x="36" y="34"/>
                      <a:pt x="35" y="34"/>
                    </a:cubicBezTo>
                    <a:cubicBezTo>
                      <a:pt x="35" y="34"/>
                      <a:pt x="35" y="34"/>
                      <a:pt x="35" y="34"/>
                    </a:cubicBezTo>
                    <a:cubicBezTo>
                      <a:pt x="35" y="31"/>
                      <a:pt x="35" y="31"/>
                      <a:pt x="35" y="31"/>
                    </a:cubicBezTo>
                    <a:cubicBezTo>
                      <a:pt x="35" y="31"/>
                      <a:pt x="35" y="30"/>
                      <a:pt x="34" y="30"/>
                    </a:cubicBezTo>
                    <a:cubicBezTo>
                      <a:pt x="34" y="30"/>
                      <a:pt x="34" y="29"/>
                      <a:pt x="33" y="29"/>
                    </a:cubicBezTo>
                    <a:cubicBezTo>
                      <a:pt x="32" y="29"/>
                      <a:pt x="32" y="29"/>
                      <a:pt x="32" y="29"/>
                    </a:cubicBezTo>
                    <a:cubicBezTo>
                      <a:pt x="32" y="29"/>
                      <a:pt x="32" y="29"/>
                      <a:pt x="32" y="29"/>
                    </a:cubicBezTo>
                    <a:cubicBezTo>
                      <a:pt x="32" y="29"/>
                      <a:pt x="32" y="29"/>
                      <a:pt x="32" y="29"/>
                    </a:cubicBezTo>
                    <a:cubicBezTo>
                      <a:pt x="32" y="29"/>
                      <a:pt x="32" y="29"/>
                      <a:pt x="31" y="29"/>
                    </a:cubicBezTo>
                    <a:cubicBezTo>
                      <a:pt x="31" y="29"/>
                      <a:pt x="31" y="29"/>
                      <a:pt x="31" y="29"/>
                    </a:cubicBezTo>
                    <a:cubicBezTo>
                      <a:pt x="31" y="29"/>
                      <a:pt x="30" y="28"/>
                      <a:pt x="30" y="28"/>
                    </a:cubicBezTo>
                    <a:cubicBezTo>
                      <a:pt x="30" y="28"/>
                      <a:pt x="30" y="28"/>
                      <a:pt x="30" y="28"/>
                    </a:cubicBezTo>
                    <a:cubicBezTo>
                      <a:pt x="30" y="27"/>
                      <a:pt x="30" y="27"/>
                      <a:pt x="29" y="27"/>
                    </a:cubicBezTo>
                    <a:cubicBezTo>
                      <a:pt x="29" y="27"/>
                      <a:pt x="29" y="27"/>
                      <a:pt x="29" y="27"/>
                    </a:cubicBezTo>
                    <a:cubicBezTo>
                      <a:pt x="28" y="27"/>
                      <a:pt x="28" y="27"/>
                      <a:pt x="28" y="27"/>
                    </a:cubicBezTo>
                    <a:cubicBezTo>
                      <a:pt x="28" y="27"/>
                      <a:pt x="28" y="27"/>
                      <a:pt x="28" y="27"/>
                    </a:cubicBezTo>
                    <a:cubicBezTo>
                      <a:pt x="28" y="27"/>
                      <a:pt x="28" y="27"/>
                      <a:pt x="27" y="26"/>
                    </a:cubicBezTo>
                    <a:cubicBezTo>
                      <a:pt x="27" y="26"/>
                      <a:pt x="27" y="26"/>
                      <a:pt x="27" y="26"/>
                    </a:cubicBezTo>
                    <a:cubicBezTo>
                      <a:pt x="27" y="26"/>
                      <a:pt x="27" y="26"/>
                      <a:pt x="27" y="26"/>
                    </a:cubicBezTo>
                    <a:cubicBezTo>
                      <a:pt x="27" y="26"/>
                      <a:pt x="26" y="26"/>
                      <a:pt x="26" y="26"/>
                    </a:cubicBezTo>
                    <a:cubicBezTo>
                      <a:pt x="26" y="26"/>
                      <a:pt x="26" y="26"/>
                      <a:pt x="26" y="26"/>
                    </a:cubicBezTo>
                    <a:cubicBezTo>
                      <a:pt x="26" y="27"/>
                      <a:pt x="25" y="27"/>
                      <a:pt x="25" y="27"/>
                    </a:cubicBezTo>
                    <a:cubicBezTo>
                      <a:pt x="25" y="27"/>
                      <a:pt x="25" y="27"/>
                      <a:pt x="25" y="27"/>
                    </a:cubicBezTo>
                    <a:cubicBezTo>
                      <a:pt x="25" y="27"/>
                      <a:pt x="25" y="27"/>
                      <a:pt x="25" y="27"/>
                    </a:cubicBezTo>
                    <a:cubicBezTo>
                      <a:pt x="22" y="27"/>
                      <a:pt x="22" y="27"/>
                      <a:pt x="22" y="27"/>
                    </a:cubicBezTo>
                    <a:cubicBezTo>
                      <a:pt x="22" y="27"/>
                      <a:pt x="22" y="27"/>
                      <a:pt x="22" y="27"/>
                    </a:cubicBezTo>
                    <a:cubicBezTo>
                      <a:pt x="22" y="27"/>
                      <a:pt x="22" y="27"/>
                      <a:pt x="22" y="27"/>
                    </a:cubicBezTo>
                    <a:cubicBezTo>
                      <a:pt x="22" y="27"/>
                      <a:pt x="22" y="27"/>
                      <a:pt x="22" y="27"/>
                    </a:cubicBezTo>
                    <a:cubicBezTo>
                      <a:pt x="22" y="28"/>
                      <a:pt x="22" y="29"/>
                      <a:pt x="21" y="29"/>
                    </a:cubicBezTo>
                    <a:cubicBezTo>
                      <a:pt x="20" y="30"/>
                      <a:pt x="20" y="30"/>
                      <a:pt x="20" y="30"/>
                    </a:cubicBezTo>
                    <a:cubicBezTo>
                      <a:pt x="20" y="29"/>
                      <a:pt x="20" y="29"/>
                      <a:pt x="20" y="29"/>
                    </a:cubicBezTo>
                    <a:cubicBezTo>
                      <a:pt x="20" y="27"/>
                      <a:pt x="19" y="25"/>
                      <a:pt x="17" y="23"/>
                    </a:cubicBezTo>
                    <a:cubicBezTo>
                      <a:pt x="17" y="23"/>
                      <a:pt x="16" y="22"/>
                      <a:pt x="16" y="22"/>
                    </a:cubicBezTo>
                    <a:cubicBezTo>
                      <a:pt x="15" y="21"/>
                      <a:pt x="13" y="20"/>
                      <a:pt x="13" y="18"/>
                    </a:cubicBezTo>
                    <a:cubicBezTo>
                      <a:pt x="12" y="17"/>
                      <a:pt x="12" y="17"/>
                      <a:pt x="12" y="17"/>
                    </a:cubicBezTo>
                    <a:cubicBezTo>
                      <a:pt x="13" y="17"/>
                      <a:pt x="13" y="17"/>
                      <a:pt x="13" y="17"/>
                    </a:cubicBezTo>
                    <a:cubicBezTo>
                      <a:pt x="13" y="17"/>
                      <a:pt x="14" y="17"/>
                      <a:pt x="14" y="16"/>
                    </a:cubicBezTo>
                    <a:cubicBezTo>
                      <a:pt x="14" y="16"/>
                      <a:pt x="14" y="16"/>
                      <a:pt x="14" y="16"/>
                    </a:cubicBezTo>
                    <a:cubicBezTo>
                      <a:pt x="14" y="16"/>
                      <a:pt x="15" y="15"/>
                      <a:pt x="15" y="15"/>
                    </a:cubicBezTo>
                    <a:cubicBezTo>
                      <a:pt x="15" y="15"/>
                      <a:pt x="15" y="14"/>
                      <a:pt x="16" y="14"/>
                    </a:cubicBezTo>
                    <a:cubicBezTo>
                      <a:pt x="16" y="13"/>
                      <a:pt x="17" y="13"/>
                      <a:pt x="17" y="13"/>
                    </a:cubicBezTo>
                    <a:cubicBezTo>
                      <a:pt x="17" y="13"/>
                      <a:pt x="17" y="13"/>
                      <a:pt x="17" y="13"/>
                    </a:cubicBezTo>
                    <a:cubicBezTo>
                      <a:pt x="18" y="13"/>
                      <a:pt x="18" y="13"/>
                      <a:pt x="18" y="13"/>
                    </a:cubicBezTo>
                    <a:cubicBezTo>
                      <a:pt x="18" y="13"/>
                      <a:pt x="18" y="13"/>
                      <a:pt x="18" y="13"/>
                    </a:cubicBezTo>
                    <a:cubicBezTo>
                      <a:pt x="18" y="13"/>
                      <a:pt x="18" y="12"/>
                      <a:pt x="19" y="12"/>
                    </a:cubicBezTo>
                    <a:cubicBezTo>
                      <a:pt x="20" y="12"/>
                      <a:pt x="20" y="12"/>
                      <a:pt x="20" y="12"/>
                    </a:cubicBezTo>
                    <a:cubicBezTo>
                      <a:pt x="20" y="12"/>
                      <a:pt x="20" y="12"/>
                      <a:pt x="20" y="12"/>
                    </a:cubicBezTo>
                    <a:cubicBezTo>
                      <a:pt x="20" y="13"/>
                      <a:pt x="21" y="13"/>
                      <a:pt x="21" y="13"/>
                    </a:cubicBezTo>
                    <a:cubicBezTo>
                      <a:pt x="21" y="13"/>
                      <a:pt x="21" y="13"/>
                      <a:pt x="21" y="13"/>
                    </a:cubicBezTo>
                    <a:cubicBezTo>
                      <a:pt x="21" y="12"/>
                      <a:pt x="21" y="12"/>
                      <a:pt x="21" y="12"/>
                    </a:cubicBezTo>
                    <a:cubicBezTo>
                      <a:pt x="21" y="12"/>
                      <a:pt x="21" y="12"/>
                      <a:pt x="22" y="12"/>
                    </a:cubicBezTo>
                    <a:cubicBezTo>
                      <a:pt x="22" y="12"/>
                      <a:pt x="22" y="12"/>
                      <a:pt x="22" y="12"/>
                    </a:cubicBezTo>
                    <a:cubicBezTo>
                      <a:pt x="22" y="12"/>
                      <a:pt x="22" y="12"/>
                      <a:pt x="22" y="12"/>
                    </a:cubicBezTo>
                    <a:cubicBezTo>
                      <a:pt x="25" y="12"/>
                      <a:pt x="25" y="12"/>
                      <a:pt x="25" y="12"/>
                    </a:cubicBezTo>
                    <a:cubicBezTo>
                      <a:pt x="25" y="12"/>
                      <a:pt x="25" y="12"/>
                      <a:pt x="25" y="12"/>
                    </a:cubicBezTo>
                    <a:cubicBezTo>
                      <a:pt x="25" y="12"/>
                      <a:pt x="25" y="12"/>
                      <a:pt x="25" y="12"/>
                    </a:cubicBezTo>
                    <a:cubicBezTo>
                      <a:pt x="26" y="12"/>
                      <a:pt x="26" y="12"/>
                      <a:pt x="26" y="12"/>
                    </a:cubicBezTo>
                    <a:cubicBezTo>
                      <a:pt x="26" y="12"/>
                      <a:pt x="26" y="11"/>
                      <a:pt x="26" y="11"/>
                    </a:cubicBezTo>
                    <a:cubicBezTo>
                      <a:pt x="26" y="11"/>
                      <a:pt x="25" y="11"/>
                      <a:pt x="25" y="11"/>
                    </a:cubicBezTo>
                    <a:cubicBezTo>
                      <a:pt x="25" y="11"/>
                      <a:pt x="25" y="10"/>
                      <a:pt x="24" y="10"/>
                    </a:cubicBezTo>
                    <a:cubicBezTo>
                      <a:pt x="24" y="10"/>
                      <a:pt x="24" y="10"/>
                      <a:pt x="24" y="10"/>
                    </a:cubicBezTo>
                    <a:cubicBezTo>
                      <a:pt x="24" y="9"/>
                      <a:pt x="24" y="9"/>
                      <a:pt x="23" y="9"/>
                    </a:cubicBezTo>
                    <a:cubicBezTo>
                      <a:pt x="23" y="9"/>
                      <a:pt x="23" y="8"/>
                      <a:pt x="23" y="8"/>
                    </a:cubicBezTo>
                    <a:cubicBezTo>
                      <a:pt x="23" y="8"/>
                      <a:pt x="23" y="8"/>
                      <a:pt x="23" y="7"/>
                    </a:cubicBezTo>
                    <a:cubicBezTo>
                      <a:pt x="23" y="6"/>
                      <a:pt x="23" y="6"/>
                      <a:pt x="23" y="6"/>
                    </a:cubicBezTo>
                    <a:cubicBezTo>
                      <a:pt x="24" y="6"/>
                      <a:pt x="24" y="6"/>
                      <a:pt x="24" y="6"/>
                    </a:cubicBezTo>
                    <a:cubicBezTo>
                      <a:pt x="24" y="6"/>
                      <a:pt x="24" y="6"/>
                      <a:pt x="24" y="6"/>
                    </a:cubicBezTo>
                    <a:cubicBezTo>
                      <a:pt x="24" y="6"/>
                      <a:pt x="24" y="6"/>
                      <a:pt x="24" y="6"/>
                    </a:cubicBezTo>
                    <a:cubicBezTo>
                      <a:pt x="24" y="6"/>
                      <a:pt x="24" y="5"/>
                      <a:pt x="24" y="5"/>
                    </a:cubicBezTo>
                    <a:cubicBezTo>
                      <a:pt x="24" y="5"/>
                      <a:pt x="24" y="5"/>
                      <a:pt x="24" y="4"/>
                    </a:cubicBezTo>
                    <a:cubicBezTo>
                      <a:pt x="24" y="4"/>
                      <a:pt x="24" y="4"/>
                      <a:pt x="23" y="4"/>
                    </a:cubicBezTo>
                    <a:cubicBezTo>
                      <a:pt x="23" y="4"/>
                      <a:pt x="23" y="4"/>
                      <a:pt x="23" y="4"/>
                    </a:cubicBezTo>
                    <a:cubicBezTo>
                      <a:pt x="23" y="4"/>
                      <a:pt x="23" y="4"/>
                      <a:pt x="23" y="3"/>
                    </a:cubicBezTo>
                    <a:cubicBezTo>
                      <a:pt x="23" y="3"/>
                      <a:pt x="23" y="3"/>
                      <a:pt x="23" y="3"/>
                    </a:cubicBezTo>
                    <a:cubicBezTo>
                      <a:pt x="23" y="3"/>
                      <a:pt x="23" y="3"/>
                      <a:pt x="23" y="3"/>
                    </a:cubicBezTo>
                    <a:cubicBezTo>
                      <a:pt x="23" y="3"/>
                      <a:pt x="23" y="3"/>
                      <a:pt x="23" y="3"/>
                    </a:cubicBezTo>
                    <a:cubicBezTo>
                      <a:pt x="23" y="3"/>
                      <a:pt x="23" y="3"/>
                      <a:pt x="23" y="3"/>
                    </a:cubicBezTo>
                    <a:cubicBezTo>
                      <a:pt x="23" y="3"/>
                      <a:pt x="23" y="3"/>
                      <a:pt x="23" y="3"/>
                    </a:cubicBezTo>
                    <a:cubicBezTo>
                      <a:pt x="22" y="3"/>
                      <a:pt x="22" y="2"/>
                      <a:pt x="22" y="2"/>
                    </a:cubicBezTo>
                    <a:cubicBezTo>
                      <a:pt x="22" y="0"/>
                      <a:pt x="22" y="0"/>
                      <a:pt x="22" y="0"/>
                    </a:cubicBezTo>
                    <a:cubicBezTo>
                      <a:pt x="23" y="1"/>
                      <a:pt x="23" y="1"/>
                      <a:pt x="23" y="1"/>
                    </a:cubicBezTo>
                    <a:cubicBezTo>
                      <a:pt x="24" y="1"/>
                      <a:pt x="26" y="2"/>
                      <a:pt x="27" y="2"/>
                    </a:cubicBezTo>
                    <a:cubicBezTo>
                      <a:pt x="28" y="3"/>
                      <a:pt x="30" y="4"/>
                      <a:pt x="32" y="5"/>
                    </a:cubicBezTo>
                    <a:cubicBezTo>
                      <a:pt x="33" y="6"/>
                      <a:pt x="35" y="7"/>
                      <a:pt x="36" y="8"/>
                    </a:cubicBezTo>
                    <a:cubicBezTo>
                      <a:pt x="36" y="8"/>
                      <a:pt x="36" y="8"/>
                      <a:pt x="37" y="9"/>
                    </a:cubicBezTo>
                    <a:cubicBezTo>
                      <a:pt x="37" y="9"/>
                      <a:pt x="37" y="9"/>
                      <a:pt x="37" y="9"/>
                    </a:cubicBezTo>
                    <a:cubicBezTo>
                      <a:pt x="37" y="9"/>
                      <a:pt x="38" y="9"/>
                      <a:pt x="38" y="9"/>
                    </a:cubicBezTo>
                    <a:cubicBezTo>
                      <a:pt x="38" y="9"/>
                      <a:pt x="38" y="9"/>
                      <a:pt x="38" y="9"/>
                    </a:cubicBezTo>
                    <a:cubicBezTo>
                      <a:pt x="38" y="10"/>
                      <a:pt x="38" y="10"/>
                      <a:pt x="39" y="10"/>
                    </a:cubicBezTo>
                    <a:cubicBezTo>
                      <a:pt x="39" y="11"/>
                      <a:pt x="39" y="11"/>
                      <a:pt x="40" y="11"/>
                    </a:cubicBezTo>
                    <a:cubicBezTo>
                      <a:pt x="41" y="11"/>
                      <a:pt x="41" y="11"/>
                      <a:pt x="41" y="11"/>
                    </a:cubicBezTo>
                    <a:cubicBezTo>
                      <a:pt x="41" y="11"/>
                      <a:pt x="41" y="11"/>
                      <a:pt x="41" y="11"/>
                    </a:cubicBezTo>
                    <a:cubicBezTo>
                      <a:pt x="41" y="11"/>
                      <a:pt x="41" y="12"/>
                      <a:pt x="41" y="12"/>
                    </a:cubicBezTo>
                    <a:cubicBezTo>
                      <a:pt x="41" y="12"/>
                      <a:pt x="42" y="13"/>
                      <a:pt x="42" y="13"/>
                    </a:cubicBezTo>
                    <a:cubicBezTo>
                      <a:pt x="43" y="13"/>
                      <a:pt x="43" y="13"/>
                      <a:pt x="43" y="13"/>
                    </a:cubicBezTo>
                    <a:cubicBezTo>
                      <a:pt x="44" y="13"/>
                      <a:pt x="44" y="13"/>
                      <a:pt x="44" y="13"/>
                    </a:cubicBezTo>
                    <a:cubicBezTo>
                      <a:pt x="44" y="14"/>
                      <a:pt x="44" y="14"/>
                      <a:pt x="44" y="14"/>
                    </a:cubicBezTo>
                    <a:cubicBezTo>
                      <a:pt x="44" y="14"/>
                      <a:pt x="45" y="14"/>
                      <a:pt x="45" y="14"/>
                    </a:cubicBezTo>
                    <a:cubicBezTo>
                      <a:pt x="45" y="15"/>
                      <a:pt x="45" y="15"/>
                      <a:pt x="46" y="16"/>
                    </a:cubicBezTo>
                    <a:cubicBezTo>
                      <a:pt x="46" y="16"/>
                      <a:pt x="46" y="16"/>
                      <a:pt x="47" y="16"/>
                    </a:cubicBezTo>
                    <a:cubicBezTo>
                      <a:pt x="47" y="16"/>
                      <a:pt x="47" y="16"/>
                      <a:pt x="48" y="16"/>
                    </a:cubicBezTo>
                    <a:cubicBezTo>
                      <a:pt x="48" y="17"/>
                      <a:pt x="49" y="17"/>
                      <a:pt x="49" y="18"/>
                    </a:cubicBezTo>
                    <a:cubicBezTo>
                      <a:pt x="49" y="18"/>
                      <a:pt x="49" y="18"/>
                      <a:pt x="49" y="18"/>
                    </a:cubicBezTo>
                    <a:cubicBezTo>
                      <a:pt x="50" y="19"/>
                      <a:pt x="51" y="20"/>
                      <a:pt x="51" y="20"/>
                    </a:cubicBezTo>
                    <a:cubicBezTo>
                      <a:pt x="52" y="20"/>
                      <a:pt x="52" y="20"/>
                      <a:pt x="52" y="20"/>
                    </a:cubicBezTo>
                    <a:cubicBezTo>
                      <a:pt x="52" y="20"/>
                      <a:pt x="52" y="20"/>
                      <a:pt x="52" y="20"/>
                    </a:cubicBezTo>
                    <a:cubicBezTo>
                      <a:pt x="53" y="22"/>
                      <a:pt x="54" y="23"/>
                      <a:pt x="55" y="24"/>
                    </a:cubicBezTo>
                    <a:cubicBezTo>
                      <a:pt x="56" y="25"/>
                      <a:pt x="56" y="25"/>
                      <a:pt x="57" y="26"/>
                    </a:cubicBezTo>
                    <a:cubicBezTo>
                      <a:pt x="57" y="26"/>
                      <a:pt x="58" y="26"/>
                      <a:pt x="58" y="26"/>
                    </a:cubicBezTo>
                    <a:cubicBezTo>
                      <a:pt x="58" y="27"/>
                      <a:pt x="58" y="27"/>
                      <a:pt x="58" y="27"/>
                    </a:cubicBezTo>
                    <a:cubicBezTo>
                      <a:pt x="59" y="27"/>
                      <a:pt x="59" y="27"/>
                      <a:pt x="59" y="27"/>
                    </a:cubicBezTo>
                    <a:cubicBezTo>
                      <a:pt x="59" y="28"/>
                      <a:pt x="59" y="28"/>
                      <a:pt x="60" y="28"/>
                    </a:cubicBezTo>
                    <a:cubicBezTo>
                      <a:pt x="60" y="29"/>
                      <a:pt x="60" y="29"/>
                      <a:pt x="61" y="30"/>
                    </a:cubicBezTo>
                    <a:cubicBezTo>
                      <a:pt x="61" y="30"/>
                      <a:pt x="61" y="30"/>
                      <a:pt x="61" y="31"/>
                    </a:cubicBezTo>
                    <a:cubicBezTo>
                      <a:pt x="61" y="31"/>
                      <a:pt x="61" y="31"/>
                      <a:pt x="62" y="31"/>
                    </a:cubicBezTo>
                    <a:cubicBezTo>
                      <a:pt x="62" y="32"/>
                      <a:pt x="62" y="32"/>
                      <a:pt x="63" y="33"/>
                    </a:cubicBezTo>
                    <a:cubicBezTo>
                      <a:pt x="63" y="33"/>
                      <a:pt x="63" y="33"/>
                      <a:pt x="63" y="33"/>
                    </a:cubicBezTo>
                    <a:cubicBezTo>
                      <a:pt x="64" y="33"/>
                      <a:pt x="64" y="33"/>
                      <a:pt x="64" y="33"/>
                    </a:cubicBezTo>
                    <a:cubicBezTo>
                      <a:pt x="64" y="33"/>
                      <a:pt x="64" y="34"/>
                      <a:pt x="64" y="34"/>
                    </a:cubicBezTo>
                    <a:cubicBezTo>
                      <a:pt x="64" y="34"/>
                      <a:pt x="64" y="34"/>
                      <a:pt x="64" y="34"/>
                    </a:cubicBezTo>
                    <a:cubicBezTo>
                      <a:pt x="64" y="34"/>
                      <a:pt x="64" y="34"/>
                      <a:pt x="64" y="34"/>
                    </a:cubicBezTo>
                    <a:cubicBezTo>
                      <a:pt x="65" y="34"/>
                      <a:pt x="65" y="35"/>
                      <a:pt x="65" y="35"/>
                    </a:cubicBezTo>
                    <a:cubicBezTo>
                      <a:pt x="65" y="35"/>
                      <a:pt x="65" y="36"/>
                      <a:pt x="65" y="36"/>
                    </a:cubicBezTo>
                    <a:cubicBezTo>
                      <a:pt x="65" y="36"/>
                      <a:pt x="65" y="36"/>
                      <a:pt x="66" y="36"/>
                    </a:cubicBezTo>
                    <a:cubicBezTo>
                      <a:pt x="66" y="36"/>
                      <a:pt x="66" y="36"/>
                      <a:pt x="66" y="36"/>
                    </a:cubicBezTo>
                    <a:cubicBezTo>
                      <a:pt x="66" y="37"/>
                      <a:pt x="67" y="37"/>
                      <a:pt x="67" y="37"/>
                    </a:cubicBezTo>
                    <a:cubicBezTo>
                      <a:pt x="67" y="37"/>
                      <a:pt x="67" y="37"/>
                      <a:pt x="67" y="38"/>
                    </a:cubicBezTo>
                    <a:cubicBezTo>
                      <a:pt x="67" y="38"/>
                      <a:pt x="68" y="38"/>
                      <a:pt x="68" y="39"/>
                    </a:cubicBezTo>
                    <a:cubicBezTo>
                      <a:pt x="68" y="39"/>
                      <a:pt x="68" y="39"/>
                      <a:pt x="68" y="39"/>
                    </a:cubicBezTo>
                    <a:cubicBezTo>
                      <a:pt x="68" y="39"/>
                      <a:pt x="68" y="39"/>
                      <a:pt x="68" y="39"/>
                    </a:cubicBezTo>
                    <a:cubicBezTo>
                      <a:pt x="68" y="39"/>
                      <a:pt x="68" y="39"/>
                      <a:pt x="68" y="39"/>
                    </a:cubicBezTo>
                    <a:cubicBezTo>
                      <a:pt x="68" y="39"/>
                      <a:pt x="69" y="40"/>
                      <a:pt x="69" y="40"/>
                    </a:cubicBezTo>
                    <a:cubicBezTo>
                      <a:pt x="69" y="40"/>
                      <a:pt x="69" y="40"/>
                      <a:pt x="69" y="40"/>
                    </a:cubicBezTo>
                    <a:cubicBezTo>
                      <a:pt x="69" y="40"/>
                      <a:pt x="69" y="40"/>
                      <a:pt x="69" y="40"/>
                    </a:cubicBezTo>
                    <a:cubicBezTo>
                      <a:pt x="69" y="41"/>
                      <a:pt x="69" y="41"/>
                      <a:pt x="69" y="41"/>
                    </a:cubicBezTo>
                    <a:cubicBezTo>
                      <a:pt x="70" y="41"/>
                      <a:pt x="70" y="42"/>
                      <a:pt x="70" y="42"/>
                    </a:cubicBezTo>
                    <a:cubicBezTo>
                      <a:pt x="70" y="42"/>
                      <a:pt x="70" y="42"/>
                      <a:pt x="70" y="42"/>
                    </a:cubicBezTo>
                    <a:cubicBezTo>
                      <a:pt x="70" y="42"/>
                      <a:pt x="70" y="42"/>
                      <a:pt x="70" y="42"/>
                    </a:cubicBezTo>
                    <a:cubicBezTo>
                      <a:pt x="70" y="42"/>
                      <a:pt x="70" y="42"/>
                      <a:pt x="70" y="42"/>
                    </a:cubicBezTo>
                    <a:cubicBezTo>
                      <a:pt x="71" y="42"/>
                      <a:pt x="71" y="42"/>
                      <a:pt x="71" y="42"/>
                    </a:cubicBezTo>
                    <a:cubicBezTo>
                      <a:pt x="71" y="44"/>
                      <a:pt x="71" y="44"/>
                      <a:pt x="71" y="44"/>
                    </a:cubicBezTo>
                    <a:cubicBezTo>
                      <a:pt x="71" y="44"/>
                      <a:pt x="70" y="44"/>
                      <a:pt x="70" y="44"/>
                    </a:cubicBezTo>
                    <a:cubicBezTo>
                      <a:pt x="70" y="44"/>
                      <a:pt x="70" y="44"/>
                      <a:pt x="70" y="44"/>
                    </a:cubicBezTo>
                    <a:cubicBezTo>
                      <a:pt x="71" y="44"/>
                      <a:pt x="71" y="44"/>
                      <a:pt x="71" y="44"/>
                    </a:cubicBezTo>
                    <a:cubicBezTo>
                      <a:pt x="71" y="44"/>
                      <a:pt x="71" y="44"/>
                      <a:pt x="71" y="44"/>
                    </a:cubicBezTo>
                    <a:cubicBezTo>
                      <a:pt x="71" y="45"/>
                      <a:pt x="71" y="45"/>
                      <a:pt x="71" y="45"/>
                    </a:cubicBezTo>
                    <a:cubicBezTo>
                      <a:pt x="71" y="45"/>
                      <a:pt x="72" y="45"/>
                      <a:pt x="72" y="45"/>
                    </a:cubicBezTo>
                    <a:cubicBezTo>
                      <a:pt x="72" y="45"/>
                      <a:pt x="72" y="46"/>
                      <a:pt x="72" y="46"/>
                    </a:cubicBezTo>
                    <a:cubicBezTo>
                      <a:pt x="72" y="46"/>
                      <a:pt x="72" y="46"/>
                      <a:pt x="72" y="47"/>
                    </a:cubicBezTo>
                    <a:cubicBezTo>
                      <a:pt x="72" y="47"/>
                      <a:pt x="72" y="47"/>
                      <a:pt x="72" y="47"/>
                    </a:cubicBezTo>
                    <a:cubicBezTo>
                      <a:pt x="72" y="47"/>
                      <a:pt x="72" y="47"/>
                      <a:pt x="72" y="47"/>
                    </a:cubicBezTo>
                    <a:cubicBezTo>
                      <a:pt x="73" y="47"/>
                      <a:pt x="73" y="47"/>
                      <a:pt x="73" y="47"/>
                    </a:cubicBezTo>
                    <a:cubicBezTo>
                      <a:pt x="73" y="47"/>
                      <a:pt x="73" y="47"/>
                      <a:pt x="73" y="48"/>
                    </a:cubicBezTo>
                    <a:cubicBezTo>
                      <a:pt x="73" y="48"/>
                      <a:pt x="73" y="48"/>
                      <a:pt x="73" y="48"/>
                    </a:cubicBezTo>
                    <a:cubicBezTo>
                      <a:pt x="73" y="49"/>
                      <a:pt x="73" y="49"/>
                      <a:pt x="73" y="49"/>
                    </a:cubicBezTo>
                    <a:cubicBezTo>
                      <a:pt x="73" y="49"/>
                      <a:pt x="73" y="49"/>
                      <a:pt x="73" y="49"/>
                    </a:cubicBezTo>
                    <a:cubicBezTo>
                      <a:pt x="73" y="49"/>
                      <a:pt x="73" y="49"/>
                      <a:pt x="73" y="49"/>
                    </a:cubicBezTo>
                    <a:cubicBezTo>
                      <a:pt x="73" y="49"/>
                      <a:pt x="73" y="49"/>
                      <a:pt x="74" y="49"/>
                    </a:cubicBezTo>
                    <a:cubicBezTo>
                      <a:pt x="74" y="49"/>
                      <a:pt x="74" y="49"/>
                      <a:pt x="74" y="49"/>
                    </a:cubicBezTo>
                    <a:cubicBezTo>
                      <a:pt x="74" y="49"/>
                      <a:pt x="74" y="49"/>
                      <a:pt x="74" y="49"/>
                    </a:cubicBezTo>
                    <a:cubicBezTo>
                      <a:pt x="74" y="49"/>
                      <a:pt x="74" y="50"/>
                      <a:pt x="74" y="50"/>
                    </a:cubicBezTo>
                    <a:cubicBezTo>
                      <a:pt x="74" y="50"/>
                      <a:pt x="74" y="50"/>
                      <a:pt x="74" y="51"/>
                    </a:cubicBezTo>
                    <a:cubicBezTo>
                      <a:pt x="74" y="51"/>
                      <a:pt x="74" y="51"/>
                      <a:pt x="75" y="51"/>
                    </a:cubicBezTo>
                    <a:cubicBezTo>
                      <a:pt x="75" y="51"/>
                      <a:pt x="75" y="51"/>
                      <a:pt x="75" y="51"/>
                    </a:cubicBezTo>
                    <a:cubicBezTo>
                      <a:pt x="75" y="52"/>
                      <a:pt x="75" y="52"/>
                      <a:pt x="75" y="52"/>
                    </a:cubicBezTo>
                    <a:cubicBezTo>
                      <a:pt x="75" y="52"/>
                      <a:pt x="75" y="52"/>
                      <a:pt x="75" y="52"/>
                    </a:cubicBezTo>
                    <a:cubicBezTo>
                      <a:pt x="75" y="52"/>
                      <a:pt x="75" y="52"/>
                      <a:pt x="75" y="52"/>
                    </a:cubicBezTo>
                    <a:cubicBezTo>
                      <a:pt x="75" y="52"/>
                      <a:pt x="75" y="52"/>
                      <a:pt x="75" y="52"/>
                    </a:cubicBezTo>
                    <a:cubicBezTo>
                      <a:pt x="76" y="53"/>
                      <a:pt x="76" y="53"/>
                      <a:pt x="76" y="53"/>
                    </a:cubicBezTo>
                    <a:cubicBezTo>
                      <a:pt x="76" y="53"/>
                      <a:pt x="76" y="53"/>
                      <a:pt x="76" y="53"/>
                    </a:cubicBezTo>
                    <a:cubicBezTo>
                      <a:pt x="76" y="53"/>
                      <a:pt x="76" y="53"/>
                      <a:pt x="76" y="54"/>
                    </a:cubicBezTo>
                    <a:cubicBezTo>
                      <a:pt x="76" y="54"/>
                      <a:pt x="76" y="54"/>
                      <a:pt x="76" y="54"/>
                    </a:cubicBezTo>
                    <a:cubicBezTo>
                      <a:pt x="76" y="54"/>
                      <a:pt x="76" y="54"/>
                      <a:pt x="76" y="54"/>
                    </a:cubicBezTo>
                    <a:cubicBezTo>
                      <a:pt x="76" y="54"/>
                      <a:pt x="76" y="54"/>
                      <a:pt x="76" y="54"/>
                    </a:cubicBezTo>
                    <a:cubicBezTo>
                      <a:pt x="77" y="54"/>
                      <a:pt x="77" y="54"/>
                      <a:pt x="77" y="55"/>
                    </a:cubicBezTo>
                    <a:cubicBezTo>
                      <a:pt x="77" y="55"/>
                      <a:pt x="77" y="55"/>
                      <a:pt x="77" y="55"/>
                    </a:cubicBezTo>
                    <a:cubicBezTo>
                      <a:pt x="77" y="55"/>
                      <a:pt x="77" y="55"/>
                      <a:pt x="77" y="55"/>
                    </a:cubicBezTo>
                    <a:cubicBezTo>
                      <a:pt x="77" y="56"/>
                      <a:pt x="77" y="56"/>
                      <a:pt x="77" y="57"/>
                    </a:cubicBezTo>
                    <a:cubicBezTo>
                      <a:pt x="77" y="57"/>
                      <a:pt x="77" y="57"/>
                      <a:pt x="77" y="57"/>
                    </a:cubicBezTo>
                    <a:cubicBezTo>
                      <a:pt x="77" y="58"/>
                      <a:pt x="77" y="58"/>
                      <a:pt x="77" y="59"/>
                    </a:cubicBezTo>
                    <a:cubicBezTo>
                      <a:pt x="77" y="60"/>
                      <a:pt x="77" y="61"/>
                      <a:pt x="77" y="63"/>
                    </a:cubicBezTo>
                    <a:cubicBezTo>
                      <a:pt x="77" y="66"/>
                      <a:pt x="78" y="68"/>
                      <a:pt x="79" y="71"/>
                    </a:cubicBezTo>
                    <a:cubicBezTo>
                      <a:pt x="79" y="72"/>
                      <a:pt x="79" y="72"/>
                      <a:pt x="79" y="72"/>
                    </a:cubicBezTo>
                    <a:cubicBezTo>
                      <a:pt x="78" y="71"/>
                      <a:pt x="78" y="71"/>
                      <a:pt x="78" y="71"/>
                    </a:cubicBezTo>
                    <a:cubicBezTo>
                      <a:pt x="77" y="71"/>
                      <a:pt x="77" y="71"/>
                      <a:pt x="76" y="70"/>
                    </a:cubicBezTo>
                    <a:cubicBezTo>
                      <a:pt x="76" y="70"/>
                      <a:pt x="76" y="69"/>
                      <a:pt x="76" y="69"/>
                    </a:cubicBezTo>
                    <a:cubicBezTo>
                      <a:pt x="76" y="69"/>
                      <a:pt x="76" y="69"/>
                      <a:pt x="76" y="69"/>
                    </a:cubicBezTo>
                    <a:cubicBezTo>
                      <a:pt x="75" y="69"/>
                      <a:pt x="75" y="68"/>
                      <a:pt x="75" y="68"/>
                    </a:cubicBezTo>
                    <a:cubicBezTo>
                      <a:pt x="75" y="66"/>
                      <a:pt x="75" y="66"/>
                      <a:pt x="75" y="66"/>
                    </a:cubicBezTo>
                    <a:cubicBezTo>
                      <a:pt x="75" y="66"/>
                      <a:pt x="75" y="66"/>
                      <a:pt x="75" y="66"/>
                    </a:cubicBezTo>
                    <a:cubicBezTo>
                      <a:pt x="75" y="66"/>
                      <a:pt x="75" y="66"/>
                      <a:pt x="75" y="66"/>
                    </a:cubicBezTo>
                    <a:cubicBezTo>
                      <a:pt x="75" y="66"/>
                      <a:pt x="75" y="66"/>
                      <a:pt x="75" y="66"/>
                    </a:cubicBezTo>
                    <a:cubicBezTo>
                      <a:pt x="74" y="66"/>
                      <a:pt x="74" y="65"/>
                      <a:pt x="74" y="64"/>
                    </a:cubicBezTo>
                    <a:cubicBezTo>
                      <a:pt x="74" y="64"/>
                      <a:pt x="74" y="64"/>
                      <a:pt x="74" y="64"/>
                    </a:cubicBezTo>
                    <a:cubicBezTo>
                      <a:pt x="74" y="64"/>
                      <a:pt x="74" y="64"/>
                      <a:pt x="74" y="64"/>
                    </a:cubicBezTo>
                    <a:cubicBezTo>
                      <a:pt x="74" y="64"/>
                      <a:pt x="73" y="64"/>
                      <a:pt x="73" y="63"/>
                    </a:cubicBezTo>
                    <a:cubicBezTo>
                      <a:pt x="73" y="63"/>
                      <a:pt x="73" y="63"/>
                      <a:pt x="73" y="63"/>
                    </a:cubicBezTo>
                    <a:cubicBezTo>
                      <a:pt x="72" y="63"/>
                      <a:pt x="72" y="62"/>
                      <a:pt x="72" y="62"/>
                    </a:cubicBezTo>
                    <a:cubicBezTo>
                      <a:pt x="72" y="62"/>
                      <a:pt x="72" y="61"/>
                      <a:pt x="72" y="61"/>
                    </a:cubicBezTo>
                    <a:cubicBezTo>
                      <a:pt x="72" y="61"/>
                      <a:pt x="72" y="61"/>
                      <a:pt x="72" y="61"/>
                    </a:cubicBezTo>
                    <a:cubicBezTo>
                      <a:pt x="72" y="61"/>
                      <a:pt x="72" y="61"/>
                      <a:pt x="72" y="61"/>
                    </a:cubicBezTo>
                    <a:cubicBezTo>
                      <a:pt x="72" y="61"/>
                      <a:pt x="72" y="61"/>
                      <a:pt x="72" y="61"/>
                    </a:cubicBezTo>
                    <a:cubicBezTo>
                      <a:pt x="71" y="61"/>
                      <a:pt x="71" y="61"/>
                      <a:pt x="71" y="60"/>
                    </a:cubicBezTo>
                    <a:cubicBezTo>
                      <a:pt x="71" y="60"/>
                      <a:pt x="71" y="60"/>
                      <a:pt x="71" y="60"/>
                    </a:cubicBezTo>
                    <a:cubicBezTo>
                      <a:pt x="71" y="60"/>
                      <a:pt x="71" y="59"/>
                      <a:pt x="71" y="59"/>
                    </a:cubicBezTo>
                    <a:cubicBezTo>
                      <a:pt x="71" y="59"/>
                      <a:pt x="71" y="59"/>
                      <a:pt x="71" y="59"/>
                    </a:cubicBezTo>
                    <a:cubicBezTo>
                      <a:pt x="71" y="59"/>
                      <a:pt x="71" y="59"/>
                      <a:pt x="71" y="59"/>
                    </a:cubicBezTo>
                    <a:cubicBezTo>
                      <a:pt x="70" y="59"/>
                      <a:pt x="70" y="58"/>
                      <a:pt x="70" y="58"/>
                    </a:cubicBezTo>
                    <a:cubicBezTo>
                      <a:pt x="70" y="58"/>
                      <a:pt x="70" y="58"/>
                      <a:pt x="70" y="57"/>
                    </a:cubicBezTo>
                    <a:cubicBezTo>
                      <a:pt x="70" y="57"/>
                      <a:pt x="70" y="57"/>
                      <a:pt x="70" y="57"/>
                    </a:cubicBezTo>
                    <a:cubicBezTo>
                      <a:pt x="69" y="57"/>
                      <a:pt x="69" y="57"/>
                      <a:pt x="69" y="57"/>
                    </a:cubicBezTo>
                    <a:cubicBezTo>
                      <a:pt x="69" y="56"/>
                      <a:pt x="69" y="56"/>
                      <a:pt x="69" y="56"/>
                    </a:cubicBezTo>
                    <a:cubicBezTo>
                      <a:pt x="69" y="55"/>
                      <a:pt x="69" y="55"/>
                      <a:pt x="68" y="55"/>
                    </a:cubicBezTo>
                    <a:cubicBezTo>
                      <a:pt x="68" y="55"/>
                      <a:pt x="68" y="55"/>
                      <a:pt x="68" y="55"/>
                    </a:cubicBezTo>
                    <a:cubicBezTo>
                      <a:pt x="68" y="55"/>
                      <a:pt x="67" y="55"/>
                      <a:pt x="67" y="54"/>
                    </a:cubicBezTo>
                    <a:cubicBezTo>
                      <a:pt x="67" y="53"/>
                      <a:pt x="67" y="53"/>
                      <a:pt x="67" y="53"/>
                    </a:cubicBezTo>
                    <a:cubicBezTo>
                      <a:pt x="67" y="53"/>
                      <a:pt x="67" y="53"/>
                      <a:pt x="66" y="53"/>
                    </a:cubicBezTo>
                    <a:cubicBezTo>
                      <a:pt x="66" y="53"/>
                      <a:pt x="66" y="53"/>
                      <a:pt x="66" y="53"/>
                    </a:cubicBezTo>
                    <a:cubicBezTo>
                      <a:pt x="66" y="53"/>
                      <a:pt x="66" y="53"/>
                      <a:pt x="66" y="53"/>
                    </a:cubicBezTo>
                    <a:cubicBezTo>
                      <a:pt x="66" y="53"/>
                      <a:pt x="66" y="53"/>
                      <a:pt x="66" y="53"/>
                    </a:cubicBezTo>
                    <a:cubicBezTo>
                      <a:pt x="66" y="51"/>
                      <a:pt x="66" y="51"/>
                      <a:pt x="66" y="51"/>
                    </a:cubicBezTo>
                    <a:cubicBezTo>
                      <a:pt x="66" y="51"/>
                      <a:pt x="66" y="50"/>
                      <a:pt x="66" y="50"/>
                    </a:cubicBezTo>
                    <a:cubicBezTo>
                      <a:pt x="66" y="50"/>
                      <a:pt x="66" y="50"/>
                      <a:pt x="66" y="50"/>
                    </a:cubicBezTo>
                    <a:cubicBezTo>
                      <a:pt x="66" y="50"/>
                      <a:pt x="65" y="50"/>
                      <a:pt x="65" y="50"/>
                    </a:cubicBezTo>
                    <a:cubicBezTo>
                      <a:pt x="64" y="50"/>
                      <a:pt x="64" y="50"/>
                      <a:pt x="64" y="50"/>
                    </a:cubicBezTo>
                    <a:cubicBezTo>
                      <a:pt x="65" y="49"/>
                      <a:pt x="65" y="49"/>
                      <a:pt x="65" y="49"/>
                    </a:cubicBezTo>
                    <a:cubicBezTo>
                      <a:pt x="65" y="49"/>
                      <a:pt x="65" y="49"/>
                      <a:pt x="65" y="49"/>
                    </a:cubicBezTo>
                    <a:cubicBezTo>
                      <a:pt x="65" y="49"/>
                      <a:pt x="65" y="49"/>
                      <a:pt x="65" y="49"/>
                    </a:cubicBezTo>
                    <a:cubicBezTo>
                      <a:pt x="65" y="49"/>
                      <a:pt x="65" y="49"/>
                      <a:pt x="64" y="49"/>
                    </a:cubicBezTo>
                    <a:cubicBezTo>
                      <a:pt x="64" y="49"/>
                      <a:pt x="64" y="49"/>
                      <a:pt x="64" y="49"/>
                    </a:cubicBezTo>
                    <a:cubicBezTo>
                      <a:pt x="64" y="49"/>
                      <a:pt x="64" y="49"/>
                      <a:pt x="64" y="49"/>
                    </a:cubicBezTo>
                    <a:cubicBezTo>
                      <a:pt x="64" y="48"/>
                      <a:pt x="63" y="48"/>
                      <a:pt x="63" y="48"/>
                    </a:cubicBezTo>
                    <a:cubicBezTo>
                      <a:pt x="63" y="48"/>
                      <a:pt x="63" y="48"/>
                      <a:pt x="63" y="48"/>
                    </a:cubicBezTo>
                    <a:cubicBezTo>
                      <a:pt x="62" y="48"/>
                      <a:pt x="62" y="48"/>
                      <a:pt x="62" y="48"/>
                    </a:cubicBezTo>
                    <a:cubicBezTo>
                      <a:pt x="63" y="49"/>
                      <a:pt x="63" y="50"/>
                      <a:pt x="64" y="51"/>
                    </a:cubicBezTo>
                    <a:cubicBezTo>
                      <a:pt x="65" y="52"/>
                      <a:pt x="65" y="52"/>
                      <a:pt x="65" y="52"/>
                    </a:cubicBezTo>
                    <a:cubicBezTo>
                      <a:pt x="65" y="53"/>
                      <a:pt x="66" y="54"/>
                      <a:pt x="67" y="55"/>
                    </a:cubicBezTo>
                    <a:cubicBezTo>
                      <a:pt x="67" y="56"/>
                      <a:pt x="67" y="56"/>
                      <a:pt x="68" y="56"/>
                    </a:cubicBezTo>
                    <a:cubicBezTo>
                      <a:pt x="68" y="57"/>
                      <a:pt x="68" y="57"/>
                      <a:pt x="68" y="57"/>
                    </a:cubicBezTo>
                    <a:cubicBezTo>
                      <a:pt x="68" y="57"/>
                      <a:pt x="68" y="57"/>
                      <a:pt x="68" y="57"/>
                    </a:cubicBezTo>
                    <a:cubicBezTo>
                      <a:pt x="68" y="57"/>
                      <a:pt x="68" y="57"/>
                      <a:pt x="68" y="57"/>
                    </a:cubicBezTo>
                    <a:cubicBezTo>
                      <a:pt x="68" y="57"/>
                      <a:pt x="68" y="57"/>
                      <a:pt x="68" y="57"/>
                    </a:cubicBezTo>
                    <a:cubicBezTo>
                      <a:pt x="69" y="57"/>
                      <a:pt x="69" y="57"/>
                      <a:pt x="69" y="57"/>
                    </a:cubicBezTo>
                    <a:cubicBezTo>
                      <a:pt x="69" y="58"/>
                      <a:pt x="69" y="58"/>
                      <a:pt x="69" y="58"/>
                    </a:cubicBezTo>
                    <a:cubicBezTo>
                      <a:pt x="69" y="58"/>
                      <a:pt x="69" y="58"/>
                      <a:pt x="69" y="58"/>
                    </a:cubicBezTo>
                    <a:cubicBezTo>
                      <a:pt x="69" y="58"/>
                      <a:pt x="69" y="58"/>
                      <a:pt x="69" y="59"/>
                    </a:cubicBezTo>
                    <a:cubicBezTo>
                      <a:pt x="69" y="59"/>
                      <a:pt x="69" y="59"/>
                      <a:pt x="69" y="59"/>
                    </a:cubicBezTo>
                    <a:cubicBezTo>
                      <a:pt x="69" y="59"/>
                      <a:pt x="69" y="59"/>
                      <a:pt x="70" y="60"/>
                    </a:cubicBezTo>
                    <a:cubicBezTo>
                      <a:pt x="70" y="60"/>
                      <a:pt x="70" y="60"/>
                      <a:pt x="70" y="60"/>
                    </a:cubicBezTo>
                    <a:cubicBezTo>
                      <a:pt x="70" y="61"/>
                      <a:pt x="70" y="61"/>
                      <a:pt x="70" y="61"/>
                    </a:cubicBezTo>
                    <a:cubicBezTo>
                      <a:pt x="71" y="61"/>
                      <a:pt x="71" y="62"/>
                      <a:pt x="71" y="63"/>
                    </a:cubicBezTo>
                    <a:cubicBezTo>
                      <a:pt x="71" y="63"/>
                      <a:pt x="71" y="63"/>
                      <a:pt x="72" y="63"/>
                    </a:cubicBezTo>
                    <a:cubicBezTo>
                      <a:pt x="73" y="63"/>
                      <a:pt x="73" y="63"/>
                      <a:pt x="73" y="63"/>
                    </a:cubicBezTo>
                    <a:cubicBezTo>
                      <a:pt x="72" y="63"/>
                      <a:pt x="72" y="63"/>
                      <a:pt x="72" y="63"/>
                    </a:cubicBezTo>
                    <a:cubicBezTo>
                      <a:pt x="72" y="65"/>
                      <a:pt x="72" y="66"/>
                      <a:pt x="73" y="67"/>
                    </a:cubicBezTo>
                    <a:cubicBezTo>
                      <a:pt x="73" y="67"/>
                      <a:pt x="73" y="67"/>
                      <a:pt x="74" y="68"/>
                    </a:cubicBezTo>
                    <a:cubicBezTo>
                      <a:pt x="74" y="68"/>
                      <a:pt x="74" y="68"/>
                      <a:pt x="74" y="68"/>
                    </a:cubicBezTo>
                    <a:cubicBezTo>
                      <a:pt x="74" y="68"/>
                      <a:pt x="75" y="69"/>
                      <a:pt x="75" y="69"/>
                    </a:cubicBezTo>
                    <a:cubicBezTo>
                      <a:pt x="75" y="69"/>
                      <a:pt x="75" y="69"/>
                      <a:pt x="75" y="69"/>
                    </a:cubicBezTo>
                    <a:cubicBezTo>
                      <a:pt x="75" y="70"/>
                      <a:pt x="75" y="70"/>
                      <a:pt x="75" y="70"/>
                    </a:cubicBezTo>
                    <a:cubicBezTo>
                      <a:pt x="75" y="70"/>
                      <a:pt x="75" y="70"/>
                      <a:pt x="75" y="70"/>
                    </a:cubicBezTo>
                    <a:cubicBezTo>
                      <a:pt x="75" y="70"/>
                      <a:pt x="75" y="70"/>
                      <a:pt x="75" y="70"/>
                    </a:cubicBezTo>
                    <a:cubicBezTo>
                      <a:pt x="76" y="70"/>
                      <a:pt x="76" y="71"/>
                      <a:pt x="76" y="72"/>
                    </a:cubicBezTo>
                    <a:cubicBezTo>
                      <a:pt x="76" y="72"/>
                      <a:pt x="76" y="72"/>
                      <a:pt x="76" y="72"/>
                    </a:cubicBezTo>
                    <a:cubicBezTo>
                      <a:pt x="76" y="72"/>
                      <a:pt x="76" y="72"/>
                      <a:pt x="76" y="72"/>
                    </a:cubicBezTo>
                    <a:cubicBezTo>
                      <a:pt x="77" y="72"/>
                      <a:pt x="77" y="72"/>
                      <a:pt x="77" y="73"/>
                    </a:cubicBezTo>
                    <a:cubicBezTo>
                      <a:pt x="77" y="73"/>
                      <a:pt x="77" y="73"/>
                      <a:pt x="77" y="73"/>
                    </a:cubicBezTo>
                    <a:cubicBezTo>
                      <a:pt x="78" y="73"/>
                      <a:pt x="78" y="74"/>
                      <a:pt x="78" y="74"/>
                    </a:cubicBezTo>
                    <a:cubicBezTo>
                      <a:pt x="78" y="75"/>
                      <a:pt x="78" y="75"/>
                      <a:pt x="78" y="75"/>
                    </a:cubicBezTo>
                    <a:cubicBezTo>
                      <a:pt x="78" y="75"/>
                      <a:pt x="78" y="75"/>
                      <a:pt x="78" y="75"/>
                    </a:cubicBezTo>
                    <a:cubicBezTo>
                      <a:pt x="78" y="75"/>
                      <a:pt x="78" y="75"/>
                      <a:pt x="78" y="75"/>
                    </a:cubicBezTo>
                    <a:cubicBezTo>
                      <a:pt x="78" y="75"/>
                      <a:pt x="79" y="75"/>
                      <a:pt x="79" y="75"/>
                    </a:cubicBezTo>
                    <a:cubicBezTo>
                      <a:pt x="79" y="78"/>
                      <a:pt x="79" y="78"/>
                      <a:pt x="79" y="78"/>
                    </a:cubicBezTo>
                    <a:cubicBezTo>
                      <a:pt x="79" y="78"/>
                      <a:pt x="79" y="78"/>
                      <a:pt x="79" y="78"/>
                    </a:cubicBezTo>
                    <a:cubicBezTo>
                      <a:pt x="80" y="79"/>
                      <a:pt x="81" y="80"/>
                      <a:pt x="81" y="80"/>
                    </a:cubicBezTo>
                    <a:cubicBezTo>
                      <a:pt x="82" y="81"/>
                      <a:pt x="82" y="82"/>
                      <a:pt x="82" y="82"/>
                    </a:cubicBezTo>
                    <a:cubicBezTo>
                      <a:pt x="82" y="82"/>
                      <a:pt x="82" y="83"/>
                      <a:pt x="82" y="83"/>
                    </a:cubicBezTo>
                    <a:cubicBezTo>
                      <a:pt x="82" y="87"/>
                      <a:pt x="82" y="87"/>
                      <a:pt x="82" y="87"/>
                    </a:cubicBezTo>
                    <a:cubicBezTo>
                      <a:pt x="81" y="87"/>
                      <a:pt x="81" y="87"/>
                      <a:pt x="81" y="87"/>
                    </a:cubicBezTo>
                    <a:cubicBezTo>
                      <a:pt x="81" y="87"/>
                      <a:pt x="81" y="87"/>
                      <a:pt x="81" y="87"/>
                    </a:cubicBezTo>
                    <a:cubicBezTo>
                      <a:pt x="81" y="88"/>
                      <a:pt x="81" y="88"/>
                      <a:pt x="81" y="89"/>
                    </a:cubicBezTo>
                    <a:cubicBezTo>
                      <a:pt x="81" y="89"/>
                      <a:pt x="81" y="89"/>
                      <a:pt x="81" y="89"/>
                    </a:cubicBezTo>
                    <a:cubicBezTo>
                      <a:pt x="81" y="90"/>
                      <a:pt x="81" y="90"/>
                      <a:pt x="81" y="90"/>
                    </a:cubicBezTo>
                    <a:cubicBezTo>
                      <a:pt x="81" y="91"/>
                      <a:pt x="81" y="91"/>
                      <a:pt x="81" y="91"/>
                    </a:cubicBezTo>
                    <a:cubicBezTo>
                      <a:pt x="81" y="92"/>
                      <a:pt x="80" y="92"/>
                      <a:pt x="80" y="92"/>
                    </a:cubicBezTo>
                    <a:cubicBezTo>
                      <a:pt x="80" y="92"/>
                      <a:pt x="80" y="92"/>
                      <a:pt x="80" y="92"/>
                    </a:cubicBezTo>
                    <a:cubicBezTo>
                      <a:pt x="80" y="92"/>
                      <a:pt x="80" y="93"/>
                      <a:pt x="80" y="94"/>
                    </a:cubicBezTo>
                    <a:cubicBezTo>
                      <a:pt x="80" y="94"/>
                      <a:pt x="80" y="94"/>
                      <a:pt x="80" y="94"/>
                    </a:cubicBezTo>
                    <a:cubicBezTo>
                      <a:pt x="80" y="94"/>
                      <a:pt x="80" y="95"/>
                      <a:pt x="80" y="95"/>
                    </a:cubicBezTo>
                    <a:cubicBezTo>
                      <a:pt x="80" y="95"/>
                      <a:pt x="80" y="96"/>
                      <a:pt x="80" y="96"/>
                    </a:cubicBezTo>
                    <a:cubicBezTo>
                      <a:pt x="80" y="96"/>
                      <a:pt x="80" y="96"/>
                      <a:pt x="80" y="96"/>
                    </a:cubicBezTo>
                    <a:cubicBezTo>
                      <a:pt x="81" y="96"/>
                      <a:pt x="81" y="97"/>
                      <a:pt x="81" y="97"/>
                    </a:cubicBezTo>
                    <a:cubicBezTo>
                      <a:pt x="81" y="100"/>
                      <a:pt x="81" y="100"/>
                      <a:pt x="81" y="100"/>
                    </a:cubicBezTo>
                    <a:cubicBezTo>
                      <a:pt x="80" y="100"/>
                      <a:pt x="80" y="100"/>
                      <a:pt x="80" y="100"/>
                    </a:cubicBezTo>
                    <a:cubicBezTo>
                      <a:pt x="80" y="100"/>
                      <a:pt x="80" y="100"/>
                      <a:pt x="80" y="100"/>
                    </a:cubicBezTo>
                    <a:cubicBezTo>
                      <a:pt x="80" y="100"/>
                      <a:pt x="80" y="101"/>
                      <a:pt x="80" y="101"/>
                    </a:cubicBezTo>
                    <a:cubicBezTo>
                      <a:pt x="80" y="101"/>
                      <a:pt x="80" y="101"/>
                      <a:pt x="80" y="101"/>
                    </a:cubicBezTo>
                    <a:cubicBezTo>
                      <a:pt x="80" y="102"/>
                      <a:pt x="80" y="102"/>
                      <a:pt x="80" y="102"/>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3"/>
                      <a:pt x="79" y="103"/>
                      <a:pt x="79" y="103"/>
                    </a:cubicBezTo>
                    <a:cubicBezTo>
                      <a:pt x="79" y="103"/>
                      <a:pt x="79" y="103"/>
                      <a:pt x="79" y="103"/>
                    </a:cubicBezTo>
                    <a:cubicBezTo>
                      <a:pt x="79" y="103"/>
                      <a:pt x="78" y="103"/>
                      <a:pt x="78" y="104"/>
                    </a:cubicBezTo>
                    <a:cubicBezTo>
                      <a:pt x="78" y="105"/>
                      <a:pt x="78" y="106"/>
                      <a:pt x="78" y="107"/>
                    </a:cubicBezTo>
                    <a:cubicBezTo>
                      <a:pt x="78" y="108"/>
                      <a:pt x="78" y="109"/>
                      <a:pt x="78" y="110"/>
                    </a:cubicBezTo>
                    <a:cubicBezTo>
                      <a:pt x="78" y="112"/>
                      <a:pt x="78" y="114"/>
                      <a:pt x="78" y="115"/>
                    </a:cubicBezTo>
                    <a:cubicBezTo>
                      <a:pt x="78" y="116"/>
                      <a:pt x="78" y="116"/>
                      <a:pt x="78"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7"/>
                      <a:pt x="77" y="117"/>
                    </a:cubicBezTo>
                    <a:cubicBezTo>
                      <a:pt x="77" y="117"/>
                      <a:pt x="77" y="117"/>
                      <a:pt x="76" y="117"/>
                    </a:cubicBezTo>
                    <a:cubicBezTo>
                      <a:pt x="76" y="118"/>
                      <a:pt x="76" y="119"/>
                      <a:pt x="76" y="119"/>
                    </a:cubicBezTo>
                    <a:cubicBezTo>
                      <a:pt x="76" y="120"/>
                      <a:pt x="76" y="121"/>
                      <a:pt x="76" y="122"/>
                    </a:cubicBezTo>
                    <a:cubicBezTo>
                      <a:pt x="76" y="122"/>
                      <a:pt x="76" y="122"/>
                      <a:pt x="76" y="123"/>
                    </a:cubicBezTo>
                    <a:cubicBezTo>
                      <a:pt x="76" y="123"/>
                      <a:pt x="76" y="124"/>
                      <a:pt x="76" y="124"/>
                    </a:cubicBezTo>
                    <a:cubicBezTo>
                      <a:pt x="76" y="125"/>
                      <a:pt x="76" y="125"/>
                      <a:pt x="76" y="125"/>
                    </a:cubicBezTo>
                    <a:cubicBezTo>
                      <a:pt x="75" y="126"/>
                      <a:pt x="75" y="126"/>
                      <a:pt x="75" y="126"/>
                    </a:cubicBezTo>
                    <a:cubicBezTo>
                      <a:pt x="74" y="126"/>
                      <a:pt x="73" y="127"/>
                      <a:pt x="72" y="128"/>
                    </a:cubicBezTo>
                    <a:cubicBezTo>
                      <a:pt x="72" y="129"/>
                      <a:pt x="72" y="129"/>
                      <a:pt x="71" y="129"/>
                    </a:cubicBezTo>
                    <a:cubicBezTo>
                      <a:pt x="71" y="130"/>
                      <a:pt x="71" y="130"/>
                      <a:pt x="71" y="130"/>
                    </a:cubicBezTo>
                    <a:cubicBezTo>
                      <a:pt x="71" y="130"/>
                      <a:pt x="71" y="130"/>
                      <a:pt x="71" y="131"/>
                    </a:cubicBezTo>
                    <a:cubicBezTo>
                      <a:pt x="71" y="131"/>
                      <a:pt x="71" y="132"/>
                      <a:pt x="71" y="132"/>
                    </a:cubicBezTo>
                    <a:cubicBezTo>
                      <a:pt x="71" y="133"/>
                      <a:pt x="70" y="133"/>
                      <a:pt x="70" y="133"/>
                    </a:cubicBezTo>
                    <a:cubicBezTo>
                      <a:pt x="70" y="133"/>
                      <a:pt x="70" y="133"/>
                      <a:pt x="70" y="133"/>
                    </a:cubicBezTo>
                    <a:cubicBezTo>
                      <a:pt x="69" y="133"/>
                      <a:pt x="69" y="133"/>
                      <a:pt x="69" y="134"/>
                    </a:cubicBezTo>
                    <a:cubicBezTo>
                      <a:pt x="69" y="134"/>
                      <a:pt x="69" y="134"/>
                      <a:pt x="69" y="135"/>
                    </a:cubicBezTo>
                    <a:cubicBezTo>
                      <a:pt x="69" y="136"/>
                      <a:pt x="69" y="136"/>
                      <a:pt x="69" y="136"/>
                    </a:cubicBezTo>
                    <a:cubicBezTo>
                      <a:pt x="68" y="136"/>
                      <a:pt x="68" y="136"/>
                      <a:pt x="68" y="136"/>
                    </a:cubicBezTo>
                    <a:cubicBezTo>
                      <a:pt x="68" y="135"/>
                      <a:pt x="68" y="135"/>
                      <a:pt x="68" y="135"/>
                    </a:cubicBezTo>
                    <a:cubicBezTo>
                      <a:pt x="68" y="136"/>
                      <a:pt x="68" y="136"/>
                      <a:pt x="68" y="137"/>
                    </a:cubicBezTo>
                    <a:cubicBezTo>
                      <a:pt x="68" y="137"/>
                      <a:pt x="68" y="137"/>
                      <a:pt x="68" y="137"/>
                    </a:cubicBezTo>
                    <a:cubicBezTo>
                      <a:pt x="68" y="138"/>
                      <a:pt x="68" y="139"/>
                      <a:pt x="68" y="140"/>
                    </a:cubicBezTo>
                    <a:cubicBezTo>
                      <a:pt x="67" y="141"/>
                      <a:pt x="67" y="142"/>
                      <a:pt x="66" y="142"/>
                    </a:cubicBezTo>
                    <a:cubicBezTo>
                      <a:pt x="66" y="142"/>
                      <a:pt x="66" y="142"/>
                      <a:pt x="65" y="142"/>
                    </a:cubicBezTo>
                    <a:cubicBezTo>
                      <a:pt x="65" y="142"/>
                      <a:pt x="65" y="142"/>
                      <a:pt x="65" y="142"/>
                    </a:cubicBezTo>
                    <a:cubicBezTo>
                      <a:pt x="65" y="142"/>
                      <a:pt x="65" y="142"/>
                      <a:pt x="65" y="142"/>
                    </a:cubicBezTo>
                    <a:cubicBezTo>
                      <a:pt x="65" y="142"/>
                      <a:pt x="65" y="142"/>
                      <a:pt x="65" y="142"/>
                    </a:cubicBezTo>
                    <a:cubicBezTo>
                      <a:pt x="65" y="143"/>
                      <a:pt x="65" y="143"/>
                      <a:pt x="65"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4"/>
                      <a:pt x="63" y="144"/>
                    </a:cubicBezTo>
                    <a:cubicBezTo>
                      <a:pt x="63" y="144"/>
                      <a:pt x="63" y="144"/>
                      <a:pt x="63" y="144"/>
                    </a:cubicBezTo>
                    <a:cubicBezTo>
                      <a:pt x="63" y="144"/>
                      <a:pt x="63" y="145"/>
                      <a:pt x="63" y="145"/>
                    </a:cubicBezTo>
                    <a:cubicBezTo>
                      <a:pt x="63" y="145"/>
                      <a:pt x="63" y="145"/>
                      <a:pt x="63" y="145"/>
                    </a:cubicBezTo>
                    <a:cubicBezTo>
                      <a:pt x="64" y="145"/>
                      <a:pt x="64" y="146"/>
                      <a:pt x="64" y="146"/>
                    </a:cubicBezTo>
                    <a:cubicBezTo>
                      <a:pt x="64" y="147"/>
                      <a:pt x="64" y="147"/>
                      <a:pt x="64" y="147"/>
                    </a:cubicBezTo>
                    <a:cubicBezTo>
                      <a:pt x="64" y="147"/>
                      <a:pt x="64" y="148"/>
                      <a:pt x="64" y="148"/>
                    </a:cubicBezTo>
                    <a:cubicBezTo>
                      <a:pt x="64" y="148"/>
                      <a:pt x="64" y="149"/>
                      <a:pt x="64" y="149"/>
                    </a:cubicBezTo>
                    <a:cubicBezTo>
                      <a:pt x="64" y="150"/>
                      <a:pt x="64" y="150"/>
                      <a:pt x="63" y="150"/>
                    </a:cubicBezTo>
                    <a:cubicBezTo>
                      <a:pt x="63" y="150"/>
                      <a:pt x="62" y="150"/>
                      <a:pt x="62" y="150"/>
                    </a:cubicBezTo>
                    <a:cubicBezTo>
                      <a:pt x="62" y="150"/>
                      <a:pt x="61" y="150"/>
                      <a:pt x="61" y="150"/>
                    </a:cubicBezTo>
                    <a:cubicBezTo>
                      <a:pt x="61" y="150"/>
                      <a:pt x="61" y="150"/>
                      <a:pt x="60" y="150"/>
                    </a:cubicBezTo>
                    <a:cubicBezTo>
                      <a:pt x="60" y="150"/>
                      <a:pt x="60" y="150"/>
                      <a:pt x="60" y="150"/>
                    </a:cubicBezTo>
                    <a:cubicBezTo>
                      <a:pt x="59" y="150"/>
                      <a:pt x="58" y="151"/>
                      <a:pt x="58" y="151"/>
                    </a:cubicBezTo>
                    <a:cubicBezTo>
                      <a:pt x="57" y="152"/>
                      <a:pt x="57" y="153"/>
                      <a:pt x="57" y="154"/>
                    </a:cubicBezTo>
                    <a:cubicBezTo>
                      <a:pt x="57" y="155"/>
                      <a:pt x="57" y="155"/>
                      <a:pt x="57" y="155"/>
                    </a:cubicBezTo>
                    <a:cubicBezTo>
                      <a:pt x="56" y="155"/>
                      <a:pt x="56" y="155"/>
                      <a:pt x="56" y="155"/>
                    </a:cubicBezTo>
                    <a:cubicBezTo>
                      <a:pt x="56" y="155"/>
                      <a:pt x="55" y="156"/>
                      <a:pt x="55" y="156"/>
                    </a:cubicBezTo>
                    <a:cubicBezTo>
                      <a:pt x="55" y="156"/>
                      <a:pt x="55" y="156"/>
                      <a:pt x="55" y="156"/>
                    </a:cubicBezTo>
                    <a:cubicBezTo>
                      <a:pt x="55" y="157"/>
                      <a:pt x="54" y="157"/>
                      <a:pt x="54" y="157"/>
                    </a:cubicBezTo>
                    <a:cubicBezTo>
                      <a:pt x="54" y="157"/>
                      <a:pt x="54" y="157"/>
                      <a:pt x="54" y="157"/>
                    </a:cubicBezTo>
                    <a:cubicBezTo>
                      <a:pt x="54" y="157"/>
                      <a:pt x="54" y="157"/>
                      <a:pt x="54" y="157"/>
                    </a:cubicBezTo>
                    <a:cubicBezTo>
                      <a:pt x="52" y="157"/>
                      <a:pt x="52" y="157"/>
                      <a:pt x="52" y="157"/>
                    </a:cubicBezTo>
                    <a:cubicBezTo>
                      <a:pt x="51" y="158"/>
                      <a:pt x="50" y="158"/>
                      <a:pt x="49" y="158"/>
                    </a:cubicBezTo>
                    <a:cubicBezTo>
                      <a:pt x="49" y="158"/>
                      <a:pt x="49" y="158"/>
                      <a:pt x="48" y="158"/>
                    </a:cubicBezTo>
                    <a:cubicBezTo>
                      <a:pt x="48" y="158"/>
                      <a:pt x="47" y="158"/>
                      <a:pt x="46" y="158"/>
                    </a:cubicBezTo>
                    <a:cubicBezTo>
                      <a:pt x="46" y="158"/>
                      <a:pt x="46" y="158"/>
                      <a:pt x="46" y="158"/>
                    </a:cubicBezTo>
                    <a:cubicBezTo>
                      <a:pt x="45" y="158"/>
                      <a:pt x="45" y="159"/>
                      <a:pt x="45" y="159"/>
                    </a:cubicBezTo>
                    <a:close/>
                    <a:moveTo>
                      <a:pt x="33" y="25"/>
                    </a:moveTo>
                    <a:cubicBezTo>
                      <a:pt x="33" y="25"/>
                      <a:pt x="33" y="26"/>
                      <a:pt x="34" y="26"/>
                    </a:cubicBezTo>
                    <a:cubicBezTo>
                      <a:pt x="34" y="25"/>
                      <a:pt x="34" y="25"/>
                      <a:pt x="34" y="25"/>
                    </a:cubicBezTo>
                    <a:cubicBezTo>
                      <a:pt x="34" y="25"/>
                      <a:pt x="34" y="25"/>
                      <a:pt x="34" y="25"/>
                    </a:cubicBezTo>
                    <a:cubicBezTo>
                      <a:pt x="34" y="25"/>
                      <a:pt x="34" y="25"/>
                      <a:pt x="33" y="24"/>
                    </a:cubicBezTo>
                    <a:cubicBezTo>
                      <a:pt x="33" y="24"/>
                      <a:pt x="33" y="24"/>
                      <a:pt x="33" y="24"/>
                    </a:cubicBezTo>
                    <a:cubicBezTo>
                      <a:pt x="32" y="24"/>
                      <a:pt x="32" y="24"/>
                      <a:pt x="32" y="24"/>
                    </a:cubicBezTo>
                    <a:cubicBezTo>
                      <a:pt x="32" y="24"/>
                      <a:pt x="32" y="23"/>
                      <a:pt x="32" y="23"/>
                    </a:cubicBezTo>
                    <a:cubicBezTo>
                      <a:pt x="31" y="23"/>
                      <a:pt x="31" y="23"/>
                      <a:pt x="31" y="23"/>
                    </a:cubicBezTo>
                    <a:cubicBezTo>
                      <a:pt x="30" y="23"/>
                      <a:pt x="30" y="23"/>
                      <a:pt x="30" y="23"/>
                    </a:cubicBezTo>
                    <a:cubicBezTo>
                      <a:pt x="30" y="22"/>
                      <a:pt x="30" y="22"/>
                      <a:pt x="30" y="22"/>
                    </a:cubicBezTo>
                    <a:cubicBezTo>
                      <a:pt x="30" y="22"/>
                      <a:pt x="30" y="22"/>
                      <a:pt x="30" y="22"/>
                    </a:cubicBezTo>
                    <a:cubicBezTo>
                      <a:pt x="30" y="22"/>
                      <a:pt x="30" y="22"/>
                      <a:pt x="30" y="22"/>
                    </a:cubicBezTo>
                    <a:cubicBezTo>
                      <a:pt x="30" y="22"/>
                      <a:pt x="29" y="22"/>
                      <a:pt x="29" y="22"/>
                    </a:cubicBezTo>
                    <a:cubicBezTo>
                      <a:pt x="29" y="22"/>
                      <a:pt x="30" y="22"/>
                      <a:pt x="30" y="22"/>
                    </a:cubicBezTo>
                    <a:cubicBezTo>
                      <a:pt x="30" y="23"/>
                      <a:pt x="30" y="24"/>
                      <a:pt x="31" y="24"/>
                    </a:cubicBezTo>
                    <a:cubicBezTo>
                      <a:pt x="32" y="24"/>
                      <a:pt x="32" y="24"/>
                      <a:pt x="32" y="24"/>
                    </a:cubicBezTo>
                    <a:cubicBezTo>
                      <a:pt x="31" y="24"/>
                      <a:pt x="31" y="24"/>
                      <a:pt x="31" y="24"/>
                    </a:cubicBezTo>
                    <a:cubicBezTo>
                      <a:pt x="31" y="24"/>
                      <a:pt x="31" y="24"/>
                      <a:pt x="31" y="24"/>
                    </a:cubicBezTo>
                    <a:cubicBezTo>
                      <a:pt x="31" y="24"/>
                      <a:pt x="31" y="24"/>
                      <a:pt x="31" y="24"/>
                    </a:cubicBezTo>
                    <a:cubicBezTo>
                      <a:pt x="31" y="24"/>
                      <a:pt x="32" y="25"/>
                      <a:pt x="32" y="25"/>
                    </a:cubicBezTo>
                    <a:cubicBezTo>
                      <a:pt x="32" y="25"/>
                      <a:pt x="32" y="25"/>
                      <a:pt x="32" y="25"/>
                    </a:cubicBezTo>
                    <a:cubicBezTo>
                      <a:pt x="33" y="25"/>
                      <a:pt x="33" y="25"/>
                      <a:pt x="33" y="25"/>
                    </a:cubicBezTo>
                    <a:cubicBezTo>
                      <a:pt x="33" y="25"/>
                      <a:pt x="33" y="25"/>
                      <a:pt x="33" y="25"/>
                    </a:cubicBezTo>
                    <a:cubicBezTo>
                      <a:pt x="33" y="25"/>
                      <a:pt x="33" y="25"/>
                      <a:pt x="33" y="25"/>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2" name="Freeform 15">
                <a:extLst>
                  <a:ext uri="{FF2B5EF4-FFF2-40B4-BE49-F238E27FC236}">
                    <a16:creationId xmlns:a16="http://schemas.microsoft.com/office/drawing/2014/main" id="{7533BABF-9EBB-5F95-5A24-F07DC111A7B2}"/>
                  </a:ext>
                </a:extLst>
              </p:cNvPr>
              <p:cNvSpPr/>
              <p:nvPr/>
            </p:nvSpPr>
            <p:spPr bwMode="auto">
              <a:xfrm>
                <a:off x="3436" y="1498"/>
                <a:ext cx="388" cy="810"/>
              </a:xfrm>
              <a:custGeom>
                <a:avLst/>
                <a:gdLst>
                  <a:gd name="T0" fmla="*/ 50 w 88"/>
                  <a:gd name="T1" fmla="*/ 182 h 184"/>
                  <a:gd name="T2" fmla="*/ 46 w 88"/>
                  <a:gd name="T3" fmla="*/ 177 h 184"/>
                  <a:gd name="T4" fmla="*/ 40 w 88"/>
                  <a:gd name="T5" fmla="*/ 170 h 184"/>
                  <a:gd name="T6" fmla="*/ 36 w 88"/>
                  <a:gd name="T7" fmla="*/ 159 h 184"/>
                  <a:gd name="T8" fmla="*/ 34 w 88"/>
                  <a:gd name="T9" fmla="*/ 143 h 184"/>
                  <a:gd name="T10" fmla="*/ 33 w 88"/>
                  <a:gd name="T11" fmla="*/ 139 h 184"/>
                  <a:gd name="T12" fmla="*/ 29 w 88"/>
                  <a:gd name="T13" fmla="*/ 133 h 184"/>
                  <a:gd name="T14" fmla="*/ 23 w 88"/>
                  <a:gd name="T15" fmla="*/ 127 h 184"/>
                  <a:gd name="T16" fmla="*/ 20 w 88"/>
                  <a:gd name="T17" fmla="*/ 119 h 184"/>
                  <a:gd name="T18" fmla="*/ 17 w 88"/>
                  <a:gd name="T19" fmla="*/ 113 h 184"/>
                  <a:gd name="T20" fmla="*/ 15 w 88"/>
                  <a:gd name="T21" fmla="*/ 102 h 184"/>
                  <a:gd name="T22" fmla="*/ 17 w 88"/>
                  <a:gd name="T23" fmla="*/ 95 h 184"/>
                  <a:gd name="T24" fmla="*/ 15 w 88"/>
                  <a:gd name="T25" fmla="*/ 84 h 184"/>
                  <a:gd name="T26" fmla="*/ 11 w 88"/>
                  <a:gd name="T27" fmla="*/ 79 h 184"/>
                  <a:gd name="T28" fmla="*/ 8 w 88"/>
                  <a:gd name="T29" fmla="*/ 74 h 184"/>
                  <a:gd name="T30" fmla="*/ 3 w 88"/>
                  <a:gd name="T31" fmla="*/ 71 h 184"/>
                  <a:gd name="T32" fmla="*/ 2 w 88"/>
                  <a:gd name="T33" fmla="*/ 54 h 184"/>
                  <a:gd name="T34" fmla="*/ 55 w 88"/>
                  <a:gd name="T35" fmla="*/ 0 h 184"/>
                  <a:gd name="T36" fmla="*/ 53 w 88"/>
                  <a:gd name="T37" fmla="*/ 6 h 184"/>
                  <a:gd name="T38" fmla="*/ 49 w 88"/>
                  <a:gd name="T39" fmla="*/ 10 h 184"/>
                  <a:gd name="T40" fmla="*/ 48 w 88"/>
                  <a:gd name="T41" fmla="*/ 15 h 184"/>
                  <a:gd name="T42" fmla="*/ 53 w 88"/>
                  <a:gd name="T43" fmla="*/ 8 h 184"/>
                  <a:gd name="T44" fmla="*/ 63 w 88"/>
                  <a:gd name="T45" fmla="*/ 8 h 184"/>
                  <a:gd name="T46" fmla="*/ 66 w 88"/>
                  <a:gd name="T47" fmla="*/ 16 h 184"/>
                  <a:gd name="T48" fmla="*/ 61 w 88"/>
                  <a:gd name="T49" fmla="*/ 17 h 184"/>
                  <a:gd name="T50" fmla="*/ 50 w 88"/>
                  <a:gd name="T51" fmla="*/ 20 h 184"/>
                  <a:gd name="T52" fmla="*/ 51 w 88"/>
                  <a:gd name="T53" fmla="*/ 23 h 184"/>
                  <a:gd name="T54" fmla="*/ 46 w 88"/>
                  <a:gd name="T55" fmla="*/ 26 h 184"/>
                  <a:gd name="T56" fmla="*/ 42 w 88"/>
                  <a:gd name="T57" fmla="*/ 30 h 184"/>
                  <a:gd name="T58" fmla="*/ 35 w 88"/>
                  <a:gd name="T59" fmla="*/ 38 h 184"/>
                  <a:gd name="T60" fmla="*/ 29 w 88"/>
                  <a:gd name="T61" fmla="*/ 44 h 184"/>
                  <a:gd name="T62" fmla="*/ 26 w 88"/>
                  <a:gd name="T63" fmla="*/ 48 h 184"/>
                  <a:gd name="T64" fmla="*/ 21 w 88"/>
                  <a:gd name="T65" fmla="*/ 53 h 184"/>
                  <a:gd name="T66" fmla="*/ 14 w 88"/>
                  <a:gd name="T67" fmla="*/ 48 h 184"/>
                  <a:gd name="T68" fmla="*/ 9 w 88"/>
                  <a:gd name="T69" fmla="*/ 54 h 184"/>
                  <a:gd name="T70" fmla="*/ 7 w 88"/>
                  <a:gd name="T71" fmla="*/ 60 h 184"/>
                  <a:gd name="T72" fmla="*/ 6 w 88"/>
                  <a:gd name="T73" fmla="*/ 64 h 184"/>
                  <a:gd name="T74" fmla="*/ 10 w 88"/>
                  <a:gd name="T75" fmla="*/ 62 h 184"/>
                  <a:gd name="T76" fmla="*/ 12 w 88"/>
                  <a:gd name="T77" fmla="*/ 65 h 184"/>
                  <a:gd name="T78" fmla="*/ 13 w 88"/>
                  <a:gd name="T79" fmla="*/ 69 h 184"/>
                  <a:gd name="T80" fmla="*/ 14 w 88"/>
                  <a:gd name="T81" fmla="*/ 79 h 184"/>
                  <a:gd name="T82" fmla="*/ 20 w 88"/>
                  <a:gd name="T83" fmla="*/ 82 h 184"/>
                  <a:gd name="T84" fmla="*/ 22 w 88"/>
                  <a:gd name="T85" fmla="*/ 79 h 184"/>
                  <a:gd name="T86" fmla="*/ 29 w 88"/>
                  <a:gd name="T87" fmla="*/ 77 h 184"/>
                  <a:gd name="T88" fmla="*/ 40 w 88"/>
                  <a:gd name="T89" fmla="*/ 79 h 184"/>
                  <a:gd name="T90" fmla="*/ 46 w 88"/>
                  <a:gd name="T91" fmla="*/ 84 h 184"/>
                  <a:gd name="T92" fmla="*/ 55 w 88"/>
                  <a:gd name="T93" fmla="*/ 89 h 184"/>
                  <a:gd name="T94" fmla="*/ 60 w 88"/>
                  <a:gd name="T95" fmla="*/ 94 h 184"/>
                  <a:gd name="T96" fmla="*/ 59 w 88"/>
                  <a:gd name="T97" fmla="*/ 100 h 184"/>
                  <a:gd name="T98" fmla="*/ 68 w 88"/>
                  <a:gd name="T99" fmla="*/ 102 h 184"/>
                  <a:gd name="T100" fmla="*/ 78 w 88"/>
                  <a:gd name="T101" fmla="*/ 104 h 184"/>
                  <a:gd name="T102" fmla="*/ 87 w 88"/>
                  <a:gd name="T103" fmla="*/ 107 h 184"/>
                  <a:gd name="T104" fmla="*/ 88 w 88"/>
                  <a:gd name="T105" fmla="*/ 115 h 184"/>
                  <a:gd name="T106" fmla="*/ 82 w 88"/>
                  <a:gd name="T107" fmla="*/ 121 h 184"/>
                  <a:gd name="T108" fmla="*/ 81 w 88"/>
                  <a:gd name="T109" fmla="*/ 133 h 184"/>
                  <a:gd name="T110" fmla="*/ 73 w 88"/>
                  <a:gd name="T111" fmla="*/ 141 h 184"/>
                  <a:gd name="T112" fmla="*/ 65 w 88"/>
                  <a:gd name="T113" fmla="*/ 145 h 184"/>
                  <a:gd name="T114" fmla="*/ 60 w 88"/>
                  <a:gd name="T115" fmla="*/ 159 h 184"/>
                  <a:gd name="T116" fmla="*/ 56 w 88"/>
                  <a:gd name="T117" fmla="*/ 165 h 184"/>
                  <a:gd name="T118" fmla="*/ 51 w 88"/>
                  <a:gd name="T119" fmla="*/ 169 h 184"/>
                  <a:gd name="T120" fmla="*/ 54 w 88"/>
                  <a:gd name="T121" fmla="*/ 178 h 184"/>
                  <a:gd name="T122" fmla="*/ 55 w 88"/>
                  <a:gd name="T1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84">
                    <a:moveTo>
                      <a:pt x="54" y="184"/>
                    </a:moveTo>
                    <a:cubicBezTo>
                      <a:pt x="54" y="184"/>
                      <a:pt x="53" y="184"/>
                      <a:pt x="53" y="184"/>
                    </a:cubicBezTo>
                    <a:cubicBezTo>
                      <a:pt x="53" y="184"/>
                      <a:pt x="53" y="184"/>
                      <a:pt x="53" y="184"/>
                    </a:cubicBezTo>
                    <a:cubicBezTo>
                      <a:pt x="52" y="184"/>
                      <a:pt x="52" y="184"/>
                      <a:pt x="52" y="184"/>
                    </a:cubicBezTo>
                    <a:cubicBezTo>
                      <a:pt x="52" y="183"/>
                      <a:pt x="52" y="183"/>
                      <a:pt x="52" y="183"/>
                    </a:cubicBezTo>
                    <a:cubicBezTo>
                      <a:pt x="52" y="183"/>
                      <a:pt x="52" y="183"/>
                      <a:pt x="52" y="183"/>
                    </a:cubicBezTo>
                    <a:cubicBezTo>
                      <a:pt x="52" y="183"/>
                      <a:pt x="52" y="183"/>
                      <a:pt x="52" y="183"/>
                    </a:cubicBezTo>
                    <a:cubicBezTo>
                      <a:pt x="52" y="183"/>
                      <a:pt x="52" y="183"/>
                      <a:pt x="52" y="183"/>
                    </a:cubicBezTo>
                    <a:cubicBezTo>
                      <a:pt x="52" y="183"/>
                      <a:pt x="51" y="183"/>
                      <a:pt x="51" y="183"/>
                    </a:cubicBezTo>
                    <a:cubicBezTo>
                      <a:pt x="51" y="183"/>
                      <a:pt x="51" y="183"/>
                      <a:pt x="51" y="183"/>
                    </a:cubicBezTo>
                    <a:cubicBezTo>
                      <a:pt x="50" y="183"/>
                      <a:pt x="50" y="183"/>
                      <a:pt x="50" y="183"/>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49" y="182"/>
                      <a:pt x="49" y="181"/>
                    </a:cubicBezTo>
                    <a:cubicBezTo>
                      <a:pt x="48" y="181"/>
                      <a:pt x="48" y="181"/>
                      <a:pt x="48" y="181"/>
                    </a:cubicBezTo>
                    <a:cubicBezTo>
                      <a:pt x="48" y="181"/>
                      <a:pt x="48" y="181"/>
                      <a:pt x="48" y="180"/>
                    </a:cubicBezTo>
                    <a:cubicBezTo>
                      <a:pt x="48" y="180"/>
                      <a:pt x="48" y="180"/>
                      <a:pt x="48" y="180"/>
                    </a:cubicBezTo>
                    <a:cubicBezTo>
                      <a:pt x="47" y="180"/>
                      <a:pt x="47" y="180"/>
                      <a:pt x="47" y="180"/>
                    </a:cubicBezTo>
                    <a:cubicBezTo>
                      <a:pt x="47" y="179"/>
                      <a:pt x="46" y="179"/>
                      <a:pt x="46" y="179"/>
                    </a:cubicBezTo>
                    <a:cubicBezTo>
                      <a:pt x="46" y="179"/>
                      <a:pt x="46" y="178"/>
                      <a:pt x="46" y="178"/>
                    </a:cubicBezTo>
                    <a:cubicBezTo>
                      <a:pt x="46" y="178"/>
                      <a:pt x="46" y="178"/>
                      <a:pt x="46" y="178"/>
                    </a:cubicBezTo>
                    <a:cubicBezTo>
                      <a:pt x="46" y="178"/>
                      <a:pt x="46" y="178"/>
                      <a:pt x="46" y="178"/>
                    </a:cubicBezTo>
                    <a:cubicBezTo>
                      <a:pt x="46" y="178"/>
                      <a:pt x="46" y="178"/>
                      <a:pt x="46" y="177"/>
                    </a:cubicBezTo>
                    <a:cubicBezTo>
                      <a:pt x="46" y="177"/>
                      <a:pt x="46" y="177"/>
                      <a:pt x="46" y="177"/>
                    </a:cubicBezTo>
                    <a:cubicBezTo>
                      <a:pt x="46" y="177"/>
                      <a:pt x="46" y="177"/>
                      <a:pt x="46" y="177"/>
                    </a:cubicBezTo>
                    <a:cubicBezTo>
                      <a:pt x="46" y="176"/>
                      <a:pt x="45" y="176"/>
                      <a:pt x="45" y="175"/>
                    </a:cubicBezTo>
                    <a:cubicBezTo>
                      <a:pt x="44" y="175"/>
                      <a:pt x="44" y="175"/>
                      <a:pt x="44" y="175"/>
                    </a:cubicBezTo>
                    <a:cubicBezTo>
                      <a:pt x="43" y="174"/>
                      <a:pt x="43" y="174"/>
                      <a:pt x="43" y="173"/>
                    </a:cubicBezTo>
                    <a:cubicBezTo>
                      <a:pt x="43" y="173"/>
                      <a:pt x="43" y="173"/>
                      <a:pt x="43" y="173"/>
                    </a:cubicBezTo>
                    <a:cubicBezTo>
                      <a:pt x="43" y="173"/>
                      <a:pt x="43" y="173"/>
                      <a:pt x="43" y="173"/>
                    </a:cubicBezTo>
                    <a:cubicBezTo>
                      <a:pt x="43" y="173"/>
                      <a:pt x="42" y="173"/>
                      <a:pt x="42" y="172"/>
                    </a:cubicBezTo>
                    <a:cubicBezTo>
                      <a:pt x="42" y="172"/>
                      <a:pt x="42" y="172"/>
                      <a:pt x="42" y="171"/>
                    </a:cubicBezTo>
                    <a:cubicBezTo>
                      <a:pt x="42" y="171"/>
                      <a:pt x="41" y="171"/>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0" y="170"/>
                      <a:pt x="40" y="170"/>
                      <a:pt x="40" y="170"/>
                    </a:cubicBezTo>
                    <a:cubicBezTo>
                      <a:pt x="40" y="169"/>
                      <a:pt x="40" y="169"/>
                      <a:pt x="40" y="169"/>
                    </a:cubicBezTo>
                    <a:cubicBezTo>
                      <a:pt x="40" y="169"/>
                      <a:pt x="40" y="168"/>
                      <a:pt x="39" y="168"/>
                    </a:cubicBezTo>
                    <a:cubicBezTo>
                      <a:pt x="39" y="168"/>
                      <a:pt x="39" y="168"/>
                      <a:pt x="39" y="168"/>
                    </a:cubicBezTo>
                    <a:cubicBezTo>
                      <a:pt x="38" y="167"/>
                      <a:pt x="37" y="166"/>
                      <a:pt x="37" y="165"/>
                    </a:cubicBezTo>
                    <a:cubicBezTo>
                      <a:pt x="37" y="165"/>
                      <a:pt x="37" y="164"/>
                      <a:pt x="37" y="164"/>
                    </a:cubicBezTo>
                    <a:cubicBezTo>
                      <a:pt x="37" y="164"/>
                      <a:pt x="37" y="164"/>
                      <a:pt x="37" y="163"/>
                    </a:cubicBezTo>
                    <a:cubicBezTo>
                      <a:pt x="37" y="163"/>
                      <a:pt x="37" y="163"/>
                      <a:pt x="37" y="163"/>
                    </a:cubicBezTo>
                    <a:cubicBezTo>
                      <a:pt x="37" y="162"/>
                      <a:pt x="37" y="162"/>
                      <a:pt x="38" y="162"/>
                    </a:cubicBezTo>
                    <a:cubicBezTo>
                      <a:pt x="38" y="161"/>
                      <a:pt x="37" y="161"/>
                      <a:pt x="37" y="161"/>
                    </a:cubicBezTo>
                    <a:cubicBezTo>
                      <a:pt x="37" y="161"/>
                      <a:pt x="37" y="161"/>
                      <a:pt x="37" y="161"/>
                    </a:cubicBezTo>
                    <a:cubicBezTo>
                      <a:pt x="37" y="161"/>
                      <a:pt x="37" y="161"/>
                      <a:pt x="37" y="161"/>
                    </a:cubicBezTo>
                    <a:cubicBezTo>
                      <a:pt x="36" y="161"/>
                      <a:pt x="36" y="161"/>
                      <a:pt x="36" y="161"/>
                    </a:cubicBezTo>
                    <a:cubicBezTo>
                      <a:pt x="36" y="160"/>
                      <a:pt x="36" y="160"/>
                      <a:pt x="36" y="160"/>
                    </a:cubicBezTo>
                    <a:cubicBezTo>
                      <a:pt x="36" y="160"/>
                      <a:pt x="36" y="160"/>
                      <a:pt x="36" y="159"/>
                    </a:cubicBezTo>
                    <a:cubicBezTo>
                      <a:pt x="36" y="158"/>
                      <a:pt x="36" y="158"/>
                      <a:pt x="37" y="157"/>
                    </a:cubicBezTo>
                    <a:cubicBezTo>
                      <a:pt x="37" y="157"/>
                      <a:pt x="37" y="156"/>
                      <a:pt x="36" y="156"/>
                    </a:cubicBezTo>
                    <a:cubicBezTo>
                      <a:pt x="36" y="156"/>
                      <a:pt x="36" y="156"/>
                      <a:pt x="36" y="156"/>
                    </a:cubicBezTo>
                    <a:cubicBezTo>
                      <a:pt x="36" y="156"/>
                      <a:pt x="36" y="156"/>
                      <a:pt x="36" y="155"/>
                    </a:cubicBezTo>
                    <a:cubicBezTo>
                      <a:pt x="36" y="154"/>
                      <a:pt x="36" y="154"/>
                      <a:pt x="36" y="154"/>
                    </a:cubicBezTo>
                    <a:cubicBezTo>
                      <a:pt x="36" y="154"/>
                      <a:pt x="36" y="154"/>
                      <a:pt x="36" y="154"/>
                    </a:cubicBezTo>
                    <a:cubicBezTo>
                      <a:pt x="36" y="154"/>
                      <a:pt x="36" y="154"/>
                      <a:pt x="36" y="154"/>
                    </a:cubicBezTo>
                    <a:cubicBezTo>
                      <a:pt x="35" y="154"/>
                      <a:pt x="35" y="154"/>
                      <a:pt x="35" y="154"/>
                    </a:cubicBezTo>
                    <a:cubicBezTo>
                      <a:pt x="35" y="154"/>
                      <a:pt x="35" y="154"/>
                      <a:pt x="35" y="154"/>
                    </a:cubicBezTo>
                    <a:cubicBezTo>
                      <a:pt x="35" y="154"/>
                      <a:pt x="35" y="154"/>
                      <a:pt x="35" y="154"/>
                    </a:cubicBezTo>
                    <a:cubicBezTo>
                      <a:pt x="35" y="146"/>
                      <a:pt x="35" y="146"/>
                      <a:pt x="35" y="146"/>
                    </a:cubicBezTo>
                    <a:cubicBezTo>
                      <a:pt x="35" y="146"/>
                      <a:pt x="35" y="146"/>
                      <a:pt x="35" y="145"/>
                    </a:cubicBezTo>
                    <a:cubicBezTo>
                      <a:pt x="35" y="145"/>
                      <a:pt x="35" y="145"/>
                      <a:pt x="35" y="144"/>
                    </a:cubicBezTo>
                    <a:cubicBezTo>
                      <a:pt x="35" y="144"/>
                      <a:pt x="35" y="143"/>
                      <a:pt x="34" y="143"/>
                    </a:cubicBezTo>
                    <a:cubicBezTo>
                      <a:pt x="34" y="143"/>
                      <a:pt x="34" y="143"/>
                      <a:pt x="34" y="143"/>
                    </a:cubicBezTo>
                    <a:cubicBezTo>
                      <a:pt x="34" y="143"/>
                      <a:pt x="34" y="143"/>
                      <a:pt x="34" y="143"/>
                    </a:cubicBezTo>
                    <a:cubicBezTo>
                      <a:pt x="34" y="142"/>
                      <a:pt x="34" y="142"/>
                      <a:pt x="34" y="142"/>
                    </a:cubicBezTo>
                    <a:cubicBezTo>
                      <a:pt x="34" y="142"/>
                      <a:pt x="34" y="142"/>
                      <a:pt x="34" y="142"/>
                    </a:cubicBezTo>
                    <a:cubicBezTo>
                      <a:pt x="34" y="142"/>
                      <a:pt x="34" y="141"/>
                      <a:pt x="34" y="141"/>
                    </a:cubicBezTo>
                    <a:cubicBezTo>
                      <a:pt x="34" y="141"/>
                      <a:pt x="34" y="141"/>
                      <a:pt x="34" y="141"/>
                    </a:cubicBezTo>
                    <a:cubicBezTo>
                      <a:pt x="34" y="141"/>
                      <a:pt x="34" y="141"/>
                      <a:pt x="33" y="141"/>
                    </a:cubicBezTo>
                    <a:cubicBezTo>
                      <a:pt x="33" y="141"/>
                      <a:pt x="33" y="141"/>
                      <a:pt x="33" y="141"/>
                    </a:cubicBezTo>
                    <a:cubicBezTo>
                      <a:pt x="33" y="141"/>
                      <a:pt x="33" y="140"/>
                      <a:pt x="33" y="140"/>
                    </a:cubicBezTo>
                    <a:cubicBezTo>
                      <a:pt x="33" y="140"/>
                      <a:pt x="33" y="140"/>
                      <a:pt x="33" y="140"/>
                    </a:cubicBezTo>
                    <a:cubicBezTo>
                      <a:pt x="33" y="140"/>
                      <a:pt x="33" y="140"/>
                      <a:pt x="33" y="140"/>
                    </a:cubicBezTo>
                    <a:cubicBezTo>
                      <a:pt x="33" y="140"/>
                      <a:pt x="33" y="139"/>
                      <a:pt x="33" y="139"/>
                    </a:cubicBezTo>
                    <a:cubicBezTo>
                      <a:pt x="33" y="139"/>
                      <a:pt x="33" y="139"/>
                      <a:pt x="33" y="139"/>
                    </a:cubicBezTo>
                    <a:cubicBezTo>
                      <a:pt x="33" y="139"/>
                      <a:pt x="33" y="139"/>
                      <a:pt x="33" y="139"/>
                    </a:cubicBezTo>
                    <a:cubicBezTo>
                      <a:pt x="32" y="139"/>
                      <a:pt x="32" y="138"/>
                      <a:pt x="32" y="138"/>
                    </a:cubicBezTo>
                    <a:cubicBezTo>
                      <a:pt x="32" y="138"/>
                      <a:pt x="32" y="138"/>
                      <a:pt x="32" y="138"/>
                    </a:cubicBezTo>
                    <a:cubicBezTo>
                      <a:pt x="32" y="138"/>
                      <a:pt x="32" y="137"/>
                      <a:pt x="32" y="137"/>
                    </a:cubicBezTo>
                    <a:cubicBezTo>
                      <a:pt x="32" y="137"/>
                      <a:pt x="32" y="136"/>
                      <a:pt x="32" y="136"/>
                    </a:cubicBezTo>
                    <a:cubicBezTo>
                      <a:pt x="32" y="135"/>
                      <a:pt x="32" y="135"/>
                      <a:pt x="32" y="134"/>
                    </a:cubicBezTo>
                    <a:cubicBezTo>
                      <a:pt x="32" y="134"/>
                      <a:pt x="32" y="134"/>
                      <a:pt x="32" y="134"/>
                    </a:cubicBezTo>
                    <a:cubicBezTo>
                      <a:pt x="32" y="134"/>
                      <a:pt x="32" y="134"/>
                      <a:pt x="32" y="134"/>
                    </a:cubicBezTo>
                    <a:cubicBezTo>
                      <a:pt x="31" y="134"/>
                      <a:pt x="31" y="134"/>
                      <a:pt x="31" y="134"/>
                    </a:cubicBezTo>
                    <a:cubicBezTo>
                      <a:pt x="31" y="134"/>
                      <a:pt x="31" y="134"/>
                      <a:pt x="31" y="134"/>
                    </a:cubicBezTo>
                    <a:cubicBezTo>
                      <a:pt x="31" y="134"/>
                      <a:pt x="31" y="134"/>
                      <a:pt x="31" y="134"/>
                    </a:cubicBezTo>
                    <a:cubicBezTo>
                      <a:pt x="31" y="134"/>
                      <a:pt x="31" y="134"/>
                      <a:pt x="31" y="134"/>
                    </a:cubicBezTo>
                    <a:cubicBezTo>
                      <a:pt x="30" y="134"/>
                      <a:pt x="30" y="133"/>
                      <a:pt x="30" y="133"/>
                    </a:cubicBezTo>
                    <a:cubicBezTo>
                      <a:pt x="30" y="133"/>
                      <a:pt x="30" y="133"/>
                      <a:pt x="29" y="133"/>
                    </a:cubicBezTo>
                    <a:cubicBezTo>
                      <a:pt x="29" y="133"/>
                      <a:pt x="29" y="133"/>
                      <a:pt x="29" y="133"/>
                    </a:cubicBezTo>
                    <a:cubicBezTo>
                      <a:pt x="29" y="133"/>
                      <a:pt x="29" y="133"/>
                      <a:pt x="28" y="133"/>
                    </a:cubicBezTo>
                    <a:cubicBezTo>
                      <a:pt x="28" y="133"/>
                      <a:pt x="28" y="133"/>
                      <a:pt x="28" y="133"/>
                    </a:cubicBezTo>
                    <a:cubicBezTo>
                      <a:pt x="28" y="133"/>
                      <a:pt x="28" y="133"/>
                      <a:pt x="28" y="133"/>
                    </a:cubicBezTo>
                    <a:cubicBezTo>
                      <a:pt x="28" y="133"/>
                      <a:pt x="28" y="133"/>
                      <a:pt x="28" y="133"/>
                    </a:cubicBezTo>
                    <a:cubicBezTo>
                      <a:pt x="28" y="133"/>
                      <a:pt x="27" y="133"/>
                      <a:pt x="27" y="132"/>
                    </a:cubicBezTo>
                    <a:cubicBezTo>
                      <a:pt x="27" y="131"/>
                      <a:pt x="27" y="131"/>
                      <a:pt x="27" y="131"/>
                    </a:cubicBezTo>
                    <a:cubicBezTo>
                      <a:pt x="27" y="130"/>
                      <a:pt x="27" y="130"/>
                      <a:pt x="27" y="130"/>
                    </a:cubicBezTo>
                    <a:cubicBezTo>
                      <a:pt x="27" y="130"/>
                      <a:pt x="27" y="130"/>
                      <a:pt x="27" y="130"/>
                    </a:cubicBezTo>
                    <a:cubicBezTo>
                      <a:pt x="27" y="130"/>
                      <a:pt x="27" y="130"/>
                      <a:pt x="27" y="130"/>
                    </a:cubicBezTo>
                    <a:cubicBezTo>
                      <a:pt x="23" y="130"/>
                      <a:pt x="23" y="130"/>
                      <a:pt x="23" y="130"/>
                    </a:cubicBezTo>
                    <a:cubicBezTo>
                      <a:pt x="23" y="129"/>
                      <a:pt x="23" y="129"/>
                      <a:pt x="23" y="129"/>
                    </a:cubicBezTo>
                    <a:cubicBezTo>
                      <a:pt x="24" y="129"/>
                      <a:pt x="24" y="128"/>
                      <a:pt x="23" y="128"/>
                    </a:cubicBezTo>
                    <a:cubicBezTo>
                      <a:pt x="23" y="128"/>
                      <a:pt x="23" y="128"/>
                      <a:pt x="23" y="128"/>
                    </a:cubicBezTo>
                    <a:cubicBezTo>
                      <a:pt x="23" y="128"/>
                      <a:pt x="22" y="128"/>
                      <a:pt x="23" y="127"/>
                    </a:cubicBezTo>
                    <a:cubicBezTo>
                      <a:pt x="23" y="127"/>
                      <a:pt x="23" y="127"/>
                      <a:pt x="23" y="127"/>
                    </a:cubicBezTo>
                    <a:cubicBezTo>
                      <a:pt x="23" y="127"/>
                      <a:pt x="23" y="127"/>
                      <a:pt x="22" y="126"/>
                    </a:cubicBezTo>
                    <a:cubicBezTo>
                      <a:pt x="22" y="126"/>
                      <a:pt x="22" y="126"/>
                      <a:pt x="22" y="125"/>
                    </a:cubicBezTo>
                    <a:cubicBezTo>
                      <a:pt x="21" y="125"/>
                      <a:pt x="21" y="125"/>
                      <a:pt x="21" y="125"/>
                    </a:cubicBezTo>
                    <a:cubicBezTo>
                      <a:pt x="21" y="125"/>
                      <a:pt x="21" y="125"/>
                      <a:pt x="21" y="125"/>
                    </a:cubicBezTo>
                    <a:cubicBezTo>
                      <a:pt x="21" y="124"/>
                      <a:pt x="21" y="124"/>
                      <a:pt x="21" y="124"/>
                    </a:cubicBezTo>
                    <a:cubicBezTo>
                      <a:pt x="21" y="124"/>
                      <a:pt x="21" y="124"/>
                      <a:pt x="21" y="124"/>
                    </a:cubicBezTo>
                    <a:cubicBezTo>
                      <a:pt x="21" y="124"/>
                      <a:pt x="21" y="124"/>
                      <a:pt x="21" y="124"/>
                    </a:cubicBezTo>
                    <a:cubicBezTo>
                      <a:pt x="21" y="123"/>
                      <a:pt x="21" y="123"/>
                      <a:pt x="21" y="122"/>
                    </a:cubicBezTo>
                    <a:cubicBezTo>
                      <a:pt x="21" y="121"/>
                      <a:pt x="21" y="120"/>
                      <a:pt x="21" y="120"/>
                    </a:cubicBezTo>
                    <a:cubicBezTo>
                      <a:pt x="21" y="120"/>
                      <a:pt x="21" y="120"/>
                      <a:pt x="20" y="120"/>
                    </a:cubicBezTo>
                    <a:cubicBezTo>
                      <a:pt x="20" y="120"/>
                      <a:pt x="20" y="120"/>
                      <a:pt x="20" y="120"/>
                    </a:cubicBezTo>
                    <a:cubicBezTo>
                      <a:pt x="20" y="120"/>
                      <a:pt x="20" y="120"/>
                      <a:pt x="20" y="120"/>
                    </a:cubicBezTo>
                    <a:cubicBezTo>
                      <a:pt x="20" y="119"/>
                      <a:pt x="20" y="119"/>
                      <a:pt x="20" y="119"/>
                    </a:cubicBezTo>
                    <a:cubicBezTo>
                      <a:pt x="20" y="119"/>
                      <a:pt x="20" y="119"/>
                      <a:pt x="20" y="119"/>
                    </a:cubicBezTo>
                    <a:cubicBezTo>
                      <a:pt x="20" y="119"/>
                      <a:pt x="20" y="118"/>
                      <a:pt x="20" y="118"/>
                    </a:cubicBezTo>
                    <a:cubicBezTo>
                      <a:pt x="20" y="118"/>
                      <a:pt x="20" y="118"/>
                      <a:pt x="20" y="118"/>
                    </a:cubicBezTo>
                    <a:cubicBezTo>
                      <a:pt x="19" y="118"/>
                      <a:pt x="19" y="118"/>
                      <a:pt x="19" y="118"/>
                    </a:cubicBezTo>
                    <a:cubicBezTo>
                      <a:pt x="19" y="117"/>
                      <a:pt x="19" y="117"/>
                      <a:pt x="19" y="117"/>
                    </a:cubicBezTo>
                    <a:cubicBezTo>
                      <a:pt x="19" y="117"/>
                      <a:pt x="19" y="117"/>
                      <a:pt x="19" y="117"/>
                    </a:cubicBezTo>
                    <a:cubicBezTo>
                      <a:pt x="19" y="117"/>
                      <a:pt x="19" y="117"/>
                      <a:pt x="19" y="116"/>
                    </a:cubicBezTo>
                    <a:cubicBezTo>
                      <a:pt x="19" y="116"/>
                      <a:pt x="19" y="116"/>
                      <a:pt x="19" y="116"/>
                    </a:cubicBezTo>
                    <a:cubicBezTo>
                      <a:pt x="19" y="116"/>
                      <a:pt x="19" y="116"/>
                      <a:pt x="19" y="116"/>
                    </a:cubicBezTo>
                    <a:cubicBezTo>
                      <a:pt x="19" y="116"/>
                      <a:pt x="19" y="116"/>
                      <a:pt x="19" y="116"/>
                    </a:cubicBezTo>
                    <a:cubicBezTo>
                      <a:pt x="18" y="116"/>
                      <a:pt x="18" y="116"/>
                      <a:pt x="18" y="115"/>
                    </a:cubicBezTo>
                    <a:cubicBezTo>
                      <a:pt x="18" y="115"/>
                      <a:pt x="18" y="115"/>
                      <a:pt x="18" y="115"/>
                    </a:cubicBezTo>
                    <a:cubicBezTo>
                      <a:pt x="17" y="115"/>
                      <a:pt x="17" y="114"/>
                      <a:pt x="17" y="114"/>
                    </a:cubicBezTo>
                    <a:cubicBezTo>
                      <a:pt x="17" y="114"/>
                      <a:pt x="17" y="113"/>
                      <a:pt x="17" y="113"/>
                    </a:cubicBezTo>
                    <a:cubicBezTo>
                      <a:pt x="16" y="113"/>
                      <a:pt x="16" y="112"/>
                      <a:pt x="16" y="112"/>
                    </a:cubicBezTo>
                    <a:cubicBezTo>
                      <a:pt x="16" y="111"/>
                      <a:pt x="15" y="111"/>
                      <a:pt x="15" y="110"/>
                    </a:cubicBezTo>
                    <a:cubicBezTo>
                      <a:pt x="14" y="110"/>
                      <a:pt x="14" y="110"/>
                      <a:pt x="14" y="110"/>
                    </a:cubicBezTo>
                    <a:cubicBezTo>
                      <a:pt x="13" y="109"/>
                      <a:pt x="13" y="108"/>
                      <a:pt x="13" y="108"/>
                    </a:cubicBezTo>
                    <a:cubicBezTo>
                      <a:pt x="13" y="108"/>
                      <a:pt x="13" y="108"/>
                      <a:pt x="13" y="108"/>
                    </a:cubicBezTo>
                    <a:cubicBezTo>
                      <a:pt x="13" y="104"/>
                      <a:pt x="13" y="104"/>
                      <a:pt x="13" y="104"/>
                    </a:cubicBezTo>
                    <a:cubicBezTo>
                      <a:pt x="14" y="105"/>
                      <a:pt x="14" y="105"/>
                      <a:pt x="14" y="105"/>
                    </a:cubicBezTo>
                    <a:cubicBezTo>
                      <a:pt x="14" y="105"/>
                      <a:pt x="14" y="105"/>
                      <a:pt x="14" y="105"/>
                    </a:cubicBezTo>
                    <a:cubicBezTo>
                      <a:pt x="14" y="105"/>
                      <a:pt x="14" y="105"/>
                      <a:pt x="14" y="105"/>
                    </a:cubicBezTo>
                    <a:cubicBezTo>
                      <a:pt x="14" y="105"/>
                      <a:pt x="14" y="104"/>
                      <a:pt x="14" y="104"/>
                    </a:cubicBezTo>
                    <a:cubicBezTo>
                      <a:pt x="14" y="104"/>
                      <a:pt x="14" y="104"/>
                      <a:pt x="14" y="104"/>
                    </a:cubicBezTo>
                    <a:cubicBezTo>
                      <a:pt x="14" y="103"/>
                      <a:pt x="14" y="103"/>
                      <a:pt x="15" y="103"/>
                    </a:cubicBezTo>
                    <a:cubicBezTo>
                      <a:pt x="15" y="103"/>
                      <a:pt x="15" y="103"/>
                      <a:pt x="15" y="103"/>
                    </a:cubicBezTo>
                    <a:cubicBezTo>
                      <a:pt x="15" y="103"/>
                      <a:pt x="15" y="103"/>
                      <a:pt x="15" y="102"/>
                    </a:cubicBezTo>
                    <a:cubicBezTo>
                      <a:pt x="15" y="102"/>
                      <a:pt x="15" y="102"/>
                      <a:pt x="15" y="102"/>
                    </a:cubicBezTo>
                    <a:cubicBezTo>
                      <a:pt x="14" y="102"/>
                      <a:pt x="14" y="101"/>
                      <a:pt x="14" y="100"/>
                    </a:cubicBezTo>
                    <a:cubicBezTo>
                      <a:pt x="14" y="100"/>
                      <a:pt x="14" y="100"/>
                      <a:pt x="14" y="100"/>
                    </a:cubicBezTo>
                    <a:cubicBezTo>
                      <a:pt x="14" y="98"/>
                      <a:pt x="14" y="98"/>
                      <a:pt x="14" y="98"/>
                    </a:cubicBezTo>
                    <a:cubicBezTo>
                      <a:pt x="15" y="98"/>
                      <a:pt x="15" y="98"/>
                      <a:pt x="15" y="98"/>
                    </a:cubicBezTo>
                    <a:cubicBezTo>
                      <a:pt x="15" y="98"/>
                      <a:pt x="15" y="98"/>
                      <a:pt x="15" y="98"/>
                    </a:cubicBezTo>
                    <a:cubicBezTo>
                      <a:pt x="15" y="98"/>
                      <a:pt x="15" y="98"/>
                      <a:pt x="15" y="98"/>
                    </a:cubicBezTo>
                    <a:cubicBezTo>
                      <a:pt x="15" y="98"/>
                      <a:pt x="15" y="97"/>
                      <a:pt x="15" y="97"/>
                    </a:cubicBezTo>
                    <a:cubicBezTo>
                      <a:pt x="15" y="97"/>
                      <a:pt x="16" y="97"/>
                      <a:pt x="16" y="97"/>
                    </a:cubicBezTo>
                    <a:cubicBezTo>
                      <a:pt x="16" y="96"/>
                      <a:pt x="16" y="96"/>
                      <a:pt x="16" y="96"/>
                    </a:cubicBezTo>
                    <a:cubicBezTo>
                      <a:pt x="16" y="95"/>
                      <a:pt x="16" y="95"/>
                      <a:pt x="16" y="95"/>
                    </a:cubicBezTo>
                    <a:cubicBezTo>
                      <a:pt x="17" y="95"/>
                      <a:pt x="17" y="95"/>
                      <a:pt x="17" y="95"/>
                    </a:cubicBezTo>
                    <a:cubicBezTo>
                      <a:pt x="17" y="95"/>
                      <a:pt x="17" y="95"/>
                      <a:pt x="17" y="95"/>
                    </a:cubicBezTo>
                    <a:cubicBezTo>
                      <a:pt x="17" y="95"/>
                      <a:pt x="17" y="95"/>
                      <a:pt x="17" y="95"/>
                    </a:cubicBezTo>
                    <a:cubicBezTo>
                      <a:pt x="17" y="95"/>
                      <a:pt x="17" y="95"/>
                      <a:pt x="17" y="95"/>
                    </a:cubicBezTo>
                    <a:cubicBezTo>
                      <a:pt x="17" y="91"/>
                      <a:pt x="17" y="91"/>
                      <a:pt x="17" y="91"/>
                    </a:cubicBezTo>
                    <a:cubicBezTo>
                      <a:pt x="18" y="92"/>
                      <a:pt x="18" y="92"/>
                      <a:pt x="18" y="92"/>
                    </a:cubicBezTo>
                    <a:cubicBezTo>
                      <a:pt x="18" y="92"/>
                      <a:pt x="18" y="91"/>
                      <a:pt x="18" y="90"/>
                    </a:cubicBezTo>
                    <a:cubicBezTo>
                      <a:pt x="18" y="90"/>
                      <a:pt x="18" y="89"/>
                      <a:pt x="18" y="89"/>
                    </a:cubicBezTo>
                    <a:cubicBezTo>
                      <a:pt x="17" y="89"/>
                      <a:pt x="17" y="89"/>
                      <a:pt x="17" y="89"/>
                    </a:cubicBezTo>
                    <a:cubicBezTo>
                      <a:pt x="17" y="88"/>
                      <a:pt x="17" y="88"/>
                      <a:pt x="17" y="88"/>
                    </a:cubicBezTo>
                    <a:cubicBezTo>
                      <a:pt x="17" y="88"/>
                      <a:pt x="17" y="88"/>
                      <a:pt x="17" y="88"/>
                    </a:cubicBezTo>
                    <a:cubicBezTo>
                      <a:pt x="17" y="87"/>
                      <a:pt x="17" y="87"/>
                      <a:pt x="17" y="86"/>
                    </a:cubicBezTo>
                    <a:cubicBezTo>
                      <a:pt x="17" y="86"/>
                      <a:pt x="17" y="86"/>
                      <a:pt x="17" y="86"/>
                    </a:cubicBezTo>
                    <a:cubicBezTo>
                      <a:pt x="16" y="86"/>
                      <a:pt x="16" y="86"/>
                      <a:pt x="16" y="85"/>
                    </a:cubicBezTo>
                    <a:cubicBezTo>
                      <a:pt x="16" y="84"/>
                      <a:pt x="16" y="84"/>
                      <a:pt x="16" y="84"/>
                    </a:cubicBezTo>
                    <a:cubicBezTo>
                      <a:pt x="16" y="84"/>
                      <a:pt x="16" y="84"/>
                      <a:pt x="16" y="84"/>
                    </a:cubicBezTo>
                    <a:cubicBezTo>
                      <a:pt x="15" y="84"/>
                      <a:pt x="15" y="84"/>
                      <a:pt x="15" y="84"/>
                    </a:cubicBezTo>
                    <a:cubicBezTo>
                      <a:pt x="15" y="84"/>
                      <a:pt x="15" y="84"/>
                      <a:pt x="15"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1" y="83"/>
                      <a:pt x="11" y="83"/>
                    </a:cubicBezTo>
                    <a:cubicBezTo>
                      <a:pt x="11" y="82"/>
                      <a:pt x="11" y="82"/>
                      <a:pt x="11" y="82"/>
                    </a:cubicBezTo>
                    <a:cubicBezTo>
                      <a:pt x="11" y="82"/>
                      <a:pt x="11" y="82"/>
                      <a:pt x="11" y="82"/>
                    </a:cubicBezTo>
                    <a:cubicBezTo>
                      <a:pt x="11" y="82"/>
                      <a:pt x="11" y="82"/>
                      <a:pt x="11" y="82"/>
                    </a:cubicBezTo>
                    <a:cubicBezTo>
                      <a:pt x="11" y="81"/>
                      <a:pt x="11" y="81"/>
                      <a:pt x="11" y="81"/>
                    </a:cubicBezTo>
                    <a:cubicBezTo>
                      <a:pt x="11" y="80"/>
                      <a:pt x="11" y="80"/>
                      <a:pt x="11" y="79"/>
                    </a:cubicBezTo>
                    <a:cubicBezTo>
                      <a:pt x="11" y="79"/>
                      <a:pt x="11" y="79"/>
                      <a:pt x="11" y="79"/>
                    </a:cubicBezTo>
                    <a:cubicBezTo>
                      <a:pt x="11" y="79"/>
                      <a:pt x="11" y="79"/>
                      <a:pt x="11" y="79"/>
                    </a:cubicBezTo>
                    <a:cubicBezTo>
                      <a:pt x="10" y="78"/>
                      <a:pt x="10" y="78"/>
                      <a:pt x="10" y="78"/>
                    </a:cubicBezTo>
                    <a:cubicBezTo>
                      <a:pt x="10" y="78"/>
                      <a:pt x="10" y="78"/>
                      <a:pt x="10" y="78"/>
                    </a:cubicBezTo>
                    <a:cubicBezTo>
                      <a:pt x="10" y="78"/>
                      <a:pt x="10" y="78"/>
                      <a:pt x="10" y="78"/>
                    </a:cubicBezTo>
                    <a:cubicBezTo>
                      <a:pt x="10" y="77"/>
                      <a:pt x="10" y="77"/>
                      <a:pt x="10" y="76"/>
                    </a:cubicBezTo>
                    <a:cubicBezTo>
                      <a:pt x="10" y="76"/>
                      <a:pt x="10" y="76"/>
                      <a:pt x="10" y="76"/>
                    </a:cubicBezTo>
                    <a:cubicBezTo>
                      <a:pt x="9" y="76"/>
                      <a:pt x="9" y="76"/>
                      <a:pt x="9" y="76"/>
                    </a:cubicBezTo>
                    <a:cubicBezTo>
                      <a:pt x="8" y="76"/>
                      <a:pt x="8" y="76"/>
                      <a:pt x="8" y="76"/>
                    </a:cubicBezTo>
                    <a:cubicBezTo>
                      <a:pt x="9" y="75"/>
                      <a:pt x="9" y="75"/>
                      <a:pt x="9" y="75"/>
                    </a:cubicBezTo>
                    <a:cubicBezTo>
                      <a:pt x="9" y="75"/>
                      <a:pt x="9" y="75"/>
                      <a:pt x="9" y="75"/>
                    </a:cubicBezTo>
                    <a:cubicBezTo>
                      <a:pt x="9" y="75"/>
                      <a:pt x="9" y="75"/>
                      <a:pt x="9" y="75"/>
                    </a:cubicBezTo>
                    <a:cubicBezTo>
                      <a:pt x="9" y="75"/>
                      <a:pt x="8" y="75"/>
                      <a:pt x="8" y="75"/>
                    </a:cubicBezTo>
                    <a:cubicBezTo>
                      <a:pt x="8" y="75"/>
                      <a:pt x="8" y="75"/>
                      <a:pt x="8" y="75"/>
                    </a:cubicBezTo>
                    <a:cubicBezTo>
                      <a:pt x="8" y="74"/>
                      <a:pt x="8" y="74"/>
                      <a:pt x="8" y="74"/>
                    </a:cubicBezTo>
                    <a:cubicBezTo>
                      <a:pt x="8" y="74"/>
                      <a:pt x="8" y="74"/>
                      <a:pt x="8" y="74"/>
                    </a:cubicBezTo>
                    <a:cubicBezTo>
                      <a:pt x="8" y="74"/>
                      <a:pt x="8" y="74"/>
                      <a:pt x="8" y="74"/>
                    </a:cubicBezTo>
                    <a:cubicBezTo>
                      <a:pt x="8" y="74"/>
                      <a:pt x="8" y="74"/>
                      <a:pt x="7" y="74"/>
                    </a:cubicBezTo>
                    <a:cubicBezTo>
                      <a:pt x="7" y="74"/>
                      <a:pt x="7" y="74"/>
                      <a:pt x="7" y="74"/>
                    </a:cubicBezTo>
                    <a:cubicBezTo>
                      <a:pt x="7" y="74"/>
                      <a:pt x="6" y="74"/>
                      <a:pt x="6" y="74"/>
                    </a:cubicBezTo>
                    <a:cubicBezTo>
                      <a:pt x="6" y="74"/>
                      <a:pt x="6" y="74"/>
                      <a:pt x="6" y="74"/>
                    </a:cubicBezTo>
                    <a:cubicBezTo>
                      <a:pt x="6" y="74"/>
                      <a:pt x="6" y="74"/>
                      <a:pt x="6" y="74"/>
                    </a:cubicBezTo>
                    <a:cubicBezTo>
                      <a:pt x="6" y="73"/>
                      <a:pt x="5" y="73"/>
                      <a:pt x="5" y="72"/>
                    </a:cubicBezTo>
                    <a:cubicBezTo>
                      <a:pt x="5" y="72"/>
                      <a:pt x="5" y="72"/>
                      <a:pt x="5" y="72"/>
                    </a:cubicBezTo>
                    <a:cubicBezTo>
                      <a:pt x="4" y="72"/>
                      <a:pt x="4" y="72"/>
                      <a:pt x="4" y="71"/>
                    </a:cubicBezTo>
                    <a:cubicBezTo>
                      <a:pt x="4" y="71"/>
                      <a:pt x="4" y="71"/>
                      <a:pt x="4" y="71"/>
                    </a:cubicBezTo>
                    <a:cubicBezTo>
                      <a:pt x="4" y="71"/>
                      <a:pt x="4" y="71"/>
                      <a:pt x="4" y="71"/>
                    </a:cubicBezTo>
                    <a:cubicBezTo>
                      <a:pt x="4" y="71"/>
                      <a:pt x="4" y="71"/>
                      <a:pt x="4" y="71"/>
                    </a:cubicBezTo>
                    <a:cubicBezTo>
                      <a:pt x="4" y="71"/>
                      <a:pt x="3" y="71"/>
                      <a:pt x="3" y="71"/>
                    </a:cubicBezTo>
                    <a:cubicBezTo>
                      <a:pt x="3" y="70"/>
                      <a:pt x="2" y="70"/>
                      <a:pt x="2" y="70"/>
                    </a:cubicBezTo>
                    <a:cubicBezTo>
                      <a:pt x="2" y="70"/>
                      <a:pt x="2" y="70"/>
                      <a:pt x="2" y="70"/>
                    </a:cubicBezTo>
                    <a:cubicBezTo>
                      <a:pt x="1" y="70"/>
                      <a:pt x="1" y="70"/>
                      <a:pt x="1" y="70"/>
                    </a:cubicBezTo>
                    <a:cubicBezTo>
                      <a:pt x="1" y="70"/>
                      <a:pt x="1" y="70"/>
                      <a:pt x="1" y="70"/>
                    </a:cubicBezTo>
                    <a:cubicBezTo>
                      <a:pt x="0" y="70"/>
                      <a:pt x="0" y="69"/>
                      <a:pt x="0" y="69"/>
                    </a:cubicBezTo>
                    <a:cubicBezTo>
                      <a:pt x="0" y="56"/>
                      <a:pt x="0" y="56"/>
                      <a:pt x="0" y="56"/>
                    </a:cubicBezTo>
                    <a:cubicBezTo>
                      <a:pt x="1" y="56"/>
                      <a:pt x="1" y="56"/>
                      <a:pt x="1" y="56"/>
                    </a:cubicBezTo>
                    <a:cubicBezTo>
                      <a:pt x="1" y="56"/>
                      <a:pt x="1" y="56"/>
                      <a:pt x="1" y="56"/>
                    </a:cubicBezTo>
                    <a:cubicBezTo>
                      <a:pt x="1" y="56"/>
                      <a:pt x="1" y="56"/>
                      <a:pt x="1" y="55"/>
                    </a:cubicBezTo>
                    <a:cubicBezTo>
                      <a:pt x="1" y="55"/>
                      <a:pt x="1" y="55"/>
                      <a:pt x="1" y="55"/>
                    </a:cubicBezTo>
                    <a:cubicBezTo>
                      <a:pt x="1" y="54"/>
                      <a:pt x="1" y="54"/>
                      <a:pt x="1" y="54"/>
                    </a:cubicBezTo>
                    <a:cubicBezTo>
                      <a:pt x="2" y="54"/>
                      <a:pt x="2" y="54"/>
                      <a:pt x="2" y="54"/>
                    </a:cubicBezTo>
                    <a:cubicBezTo>
                      <a:pt x="2" y="54"/>
                      <a:pt x="2" y="54"/>
                      <a:pt x="2" y="54"/>
                    </a:cubicBezTo>
                    <a:cubicBezTo>
                      <a:pt x="2" y="54"/>
                      <a:pt x="2" y="54"/>
                      <a:pt x="2" y="54"/>
                    </a:cubicBezTo>
                    <a:cubicBezTo>
                      <a:pt x="2" y="54"/>
                      <a:pt x="2" y="54"/>
                      <a:pt x="2" y="54"/>
                    </a:cubicBezTo>
                    <a:cubicBezTo>
                      <a:pt x="2" y="52"/>
                      <a:pt x="2" y="52"/>
                      <a:pt x="2" y="52"/>
                    </a:cubicBezTo>
                    <a:cubicBezTo>
                      <a:pt x="2" y="52"/>
                      <a:pt x="3" y="52"/>
                      <a:pt x="3" y="52"/>
                    </a:cubicBezTo>
                    <a:cubicBezTo>
                      <a:pt x="3" y="52"/>
                      <a:pt x="3" y="52"/>
                      <a:pt x="3" y="52"/>
                    </a:cubicBezTo>
                    <a:cubicBezTo>
                      <a:pt x="3" y="51"/>
                      <a:pt x="3" y="51"/>
                      <a:pt x="3" y="51"/>
                    </a:cubicBezTo>
                    <a:cubicBezTo>
                      <a:pt x="3" y="51"/>
                      <a:pt x="3" y="51"/>
                      <a:pt x="2" y="51"/>
                    </a:cubicBezTo>
                    <a:cubicBezTo>
                      <a:pt x="2" y="51"/>
                      <a:pt x="2" y="51"/>
                      <a:pt x="2" y="51"/>
                    </a:cubicBezTo>
                    <a:cubicBezTo>
                      <a:pt x="2" y="51"/>
                      <a:pt x="2" y="51"/>
                      <a:pt x="2" y="51"/>
                    </a:cubicBezTo>
                    <a:cubicBezTo>
                      <a:pt x="1" y="51"/>
                      <a:pt x="1" y="51"/>
                      <a:pt x="1" y="51"/>
                    </a:cubicBezTo>
                    <a:cubicBezTo>
                      <a:pt x="1" y="50"/>
                      <a:pt x="1" y="50"/>
                      <a:pt x="1" y="50"/>
                    </a:cubicBezTo>
                    <a:cubicBezTo>
                      <a:pt x="4" y="46"/>
                      <a:pt x="6" y="41"/>
                      <a:pt x="9" y="37"/>
                    </a:cubicBezTo>
                    <a:cubicBezTo>
                      <a:pt x="17" y="28"/>
                      <a:pt x="26" y="19"/>
                      <a:pt x="36" y="11"/>
                    </a:cubicBezTo>
                    <a:cubicBezTo>
                      <a:pt x="42" y="7"/>
                      <a:pt x="47" y="4"/>
                      <a:pt x="53" y="1"/>
                    </a:cubicBezTo>
                    <a:cubicBezTo>
                      <a:pt x="54" y="0"/>
                      <a:pt x="54" y="0"/>
                      <a:pt x="55" y="0"/>
                    </a:cubicBezTo>
                    <a:cubicBezTo>
                      <a:pt x="56" y="0"/>
                      <a:pt x="56" y="0"/>
                      <a:pt x="56" y="0"/>
                    </a:cubicBezTo>
                    <a:cubicBezTo>
                      <a:pt x="57" y="0"/>
                      <a:pt x="58" y="0"/>
                      <a:pt x="58" y="2"/>
                    </a:cubicBezTo>
                    <a:cubicBezTo>
                      <a:pt x="58" y="2"/>
                      <a:pt x="58" y="3"/>
                      <a:pt x="58" y="4"/>
                    </a:cubicBezTo>
                    <a:cubicBezTo>
                      <a:pt x="57" y="4"/>
                      <a:pt x="57" y="4"/>
                      <a:pt x="57" y="4"/>
                    </a:cubicBezTo>
                    <a:cubicBezTo>
                      <a:pt x="57" y="5"/>
                      <a:pt x="57" y="5"/>
                      <a:pt x="57" y="5"/>
                    </a:cubicBezTo>
                    <a:cubicBezTo>
                      <a:pt x="56" y="4"/>
                      <a:pt x="56" y="4"/>
                      <a:pt x="56" y="4"/>
                    </a:cubicBezTo>
                    <a:cubicBezTo>
                      <a:pt x="56" y="4"/>
                      <a:pt x="56" y="4"/>
                      <a:pt x="56" y="4"/>
                    </a:cubicBezTo>
                    <a:cubicBezTo>
                      <a:pt x="56" y="4"/>
                      <a:pt x="56" y="5"/>
                      <a:pt x="56" y="5"/>
                    </a:cubicBezTo>
                    <a:cubicBezTo>
                      <a:pt x="56" y="5"/>
                      <a:pt x="56" y="5"/>
                      <a:pt x="56" y="5"/>
                    </a:cubicBezTo>
                    <a:cubicBezTo>
                      <a:pt x="56" y="5"/>
                      <a:pt x="56" y="5"/>
                      <a:pt x="55" y="5"/>
                    </a:cubicBezTo>
                    <a:cubicBezTo>
                      <a:pt x="54" y="5"/>
                      <a:pt x="54" y="5"/>
                      <a:pt x="54" y="5"/>
                    </a:cubicBezTo>
                    <a:cubicBezTo>
                      <a:pt x="54" y="5"/>
                      <a:pt x="54" y="5"/>
                      <a:pt x="54" y="5"/>
                    </a:cubicBezTo>
                    <a:cubicBezTo>
                      <a:pt x="54" y="5"/>
                      <a:pt x="54" y="5"/>
                      <a:pt x="54" y="6"/>
                    </a:cubicBezTo>
                    <a:cubicBezTo>
                      <a:pt x="53" y="6"/>
                      <a:pt x="53" y="6"/>
                      <a:pt x="53" y="6"/>
                    </a:cubicBezTo>
                    <a:cubicBezTo>
                      <a:pt x="53" y="6"/>
                      <a:pt x="52" y="6"/>
                      <a:pt x="52" y="6"/>
                    </a:cubicBezTo>
                    <a:cubicBezTo>
                      <a:pt x="52" y="6"/>
                      <a:pt x="52" y="6"/>
                      <a:pt x="52"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7"/>
                    </a:cubicBezTo>
                    <a:cubicBezTo>
                      <a:pt x="50" y="7"/>
                      <a:pt x="50" y="7"/>
                      <a:pt x="50" y="7"/>
                    </a:cubicBezTo>
                    <a:cubicBezTo>
                      <a:pt x="49" y="7"/>
                      <a:pt x="49" y="7"/>
                      <a:pt x="49" y="7"/>
                    </a:cubicBezTo>
                    <a:cubicBezTo>
                      <a:pt x="49" y="7"/>
                      <a:pt x="49" y="7"/>
                      <a:pt x="49" y="7"/>
                    </a:cubicBezTo>
                    <a:cubicBezTo>
                      <a:pt x="49" y="7"/>
                      <a:pt x="49" y="8"/>
                      <a:pt x="49" y="8"/>
                    </a:cubicBezTo>
                    <a:cubicBezTo>
                      <a:pt x="49" y="9"/>
                      <a:pt x="49" y="9"/>
                      <a:pt x="49" y="9"/>
                    </a:cubicBezTo>
                    <a:cubicBezTo>
                      <a:pt x="49" y="9"/>
                      <a:pt x="49" y="9"/>
                      <a:pt x="49" y="9"/>
                    </a:cubicBezTo>
                    <a:cubicBezTo>
                      <a:pt x="49" y="9"/>
                      <a:pt x="49" y="10"/>
                      <a:pt x="49" y="10"/>
                    </a:cubicBezTo>
                    <a:cubicBezTo>
                      <a:pt x="48" y="10"/>
                      <a:pt x="48" y="10"/>
                      <a:pt x="48" y="10"/>
                    </a:cubicBezTo>
                    <a:cubicBezTo>
                      <a:pt x="48" y="10"/>
                      <a:pt x="48" y="10"/>
                      <a:pt x="48" y="10"/>
                    </a:cubicBezTo>
                    <a:cubicBezTo>
                      <a:pt x="48" y="11"/>
                      <a:pt x="48" y="11"/>
                      <a:pt x="48" y="11"/>
                    </a:cubicBezTo>
                    <a:cubicBezTo>
                      <a:pt x="47" y="11"/>
                      <a:pt x="47" y="11"/>
                      <a:pt x="47" y="11"/>
                    </a:cubicBezTo>
                    <a:cubicBezTo>
                      <a:pt x="47" y="11"/>
                      <a:pt x="47" y="11"/>
                      <a:pt x="47" y="11"/>
                    </a:cubicBezTo>
                    <a:cubicBezTo>
                      <a:pt x="47" y="11"/>
                      <a:pt x="47" y="12"/>
                      <a:pt x="47" y="12"/>
                    </a:cubicBezTo>
                    <a:cubicBezTo>
                      <a:pt x="47" y="12"/>
                      <a:pt x="47" y="12"/>
                      <a:pt x="47" y="12"/>
                    </a:cubicBezTo>
                    <a:cubicBezTo>
                      <a:pt x="47" y="12"/>
                      <a:pt x="47" y="12"/>
                      <a:pt x="47" y="13"/>
                    </a:cubicBezTo>
                    <a:cubicBezTo>
                      <a:pt x="47" y="13"/>
                      <a:pt x="48" y="14"/>
                      <a:pt x="48" y="14"/>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8" y="15"/>
                      <a:pt x="48" y="15"/>
                    </a:cubicBezTo>
                    <a:cubicBezTo>
                      <a:pt x="48" y="15"/>
                      <a:pt x="48" y="15"/>
                      <a:pt x="48" y="15"/>
                    </a:cubicBezTo>
                    <a:cubicBezTo>
                      <a:pt x="48" y="15"/>
                      <a:pt x="48" y="14"/>
                      <a:pt x="48" y="14"/>
                    </a:cubicBezTo>
                    <a:cubicBezTo>
                      <a:pt x="49" y="14"/>
                      <a:pt x="49" y="14"/>
                      <a:pt x="49" y="14"/>
                    </a:cubicBezTo>
                    <a:cubicBezTo>
                      <a:pt x="49" y="13"/>
                      <a:pt x="50" y="13"/>
                      <a:pt x="50" y="13"/>
                    </a:cubicBezTo>
                    <a:cubicBezTo>
                      <a:pt x="50" y="13"/>
                      <a:pt x="51" y="13"/>
                      <a:pt x="51" y="13"/>
                    </a:cubicBezTo>
                    <a:cubicBezTo>
                      <a:pt x="51" y="13"/>
                      <a:pt x="51" y="13"/>
                      <a:pt x="51" y="13"/>
                    </a:cubicBezTo>
                    <a:cubicBezTo>
                      <a:pt x="52" y="13"/>
                      <a:pt x="52" y="13"/>
                      <a:pt x="52" y="12"/>
                    </a:cubicBezTo>
                    <a:cubicBezTo>
                      <a:pt x="52" y="12"/>
                      <a:pt x="52" y="12"/>
                      <a:pt x="52" y="12"/>
                    </a:cubicBezTo>
                    <a:cubicBezTo>
                      <a:pt x="52" y="12"/>
                      <a:pt x="52" y="12"/>
                      <a:pt x="52" y="12"/>
                    </a:cubicBezTo>
                    <a:cubicBezTo>
                      <a:pt x="52" y="11"/>
                      <a:pt x="52" y="11"/>
                      <a:pt x="53" y="11"/>
                    </a:cubicBezTo>
                    <a:cubicBezTo>
                      <a:pt x="53" y="11"/>
                      <a:pt x="53" y="11"/>
                      <a:pt x="53" y="11"/>
                    </a:cubicBezTo>
                    <a:cubicBezTo>
                      <a:pt x="53" y="10"/>
                      <a:pt x="53" y="9"/>
                      <a:pt x="53" y="9"/>
                    </a:cubicBezTo>
                    <a:cubicBezTo>
                      <a:pt x="53" y="9"/>
                      <a:pt x="53" y="9"/>
                      <a:pt x="53" y="9"/>
                    </a:cubicBezTo>
                    <a:cubicBezTo>
                      <a:pt x="53" y="8"/>
                      <a:pt x="53" y="8"/>
                      <a:pt x="53" y="8"/>
                    </a:cubicBezTo>
                    <a:cubicBezTo>
                      <a:pt x="55" y="8"/>
                      <a:pt x="55" y="8"/>
                      <a:pt x="55" y="8"/>
                    </a:cubicBezTo>
                    <a:cubicBezTo>
                      <a:pt x="56" y="8"/>
                      <a:pt x="56" y="8"/>
                      <a:pt x="56" y="8"/>
                    </a:cubicBezTo>
                    <a:cubicBezTo>
                      <a:pt x="56" y="8"/>
                      <a:pt x="56" y="8"/>
                      <a:pt x="56" y="8"/>
                    </a:cubicBezTo>
                    <a:cubicBezTo>
                      <a:pt x="56" y="8"/>
                      <a:pt x="57" y="8"/>
                      <a:pt x="57" y="8"/>
                    </a:cubicBezTo>
                    <a:cubicBezTo>
                      <a:pt x="57" y="8"/>
                      <a:pt x="58" y="7"/>
                      <a:pt x="58" y="7"/>
                    </a:cubicBezTo>
                    <a:cubicBezTo>
                      <a:pt x="58" y="6"/>
                      <a:pt x="58" y="6"/>
                      <a:pt x="59" y="6"/>
                    </a:cubicBezTo>
                    <a:cubicBezTo>
                      <a:pt x="63" y="6"/>
                      <a:pt x="63" y="6"/>
                      <a:pt x="63" y="6"/>
                    </a:cubicBezTo>
                    <a:cubicBezTo>
                      <a:pt x="63" y="6"/>
                      <a:pt x="63" y="6"/>
                      <a:pt x="63" y="6"/>
                    </a:cubicBezTo>
                    <a:cubicBezTo>
                      <a:pt x="63" y="6"/>
                      <a:pt x="63" y="6"/>
                      <a:pt x="63" y="6"/>
                    </a:cubicBezTo>
                    <a:cubicBezTo>
                      <a:pt x="63" y="6"/>
                      <a:pt x="64" y="6"/>
                      <a:pt x="64" y="7"/>
                    </a:cubicBezTo>
                    <a:cubicBezTo>
                      <a:pt x="64" y="8"/>
                      <a:pt x="64" y="8"/>
                      <a:pt x="64" y="8"/>
                    </a:cubicBezTo>
                    <a:cubicBezTo>
                      <a:pt x="63" y="8"/>
                      <a:pt x="63" y="8"/>
                      <a:pt x="63"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4" y="9"/>
                    </a:cubicBezTo>
                    <a:cubicBezTo>
                      <a:pt x="64" y="9"/>
                      <a:pt x="64" y="9"/>
                      <a:pt x="64" y="9"/>
                    </a:cubicBezTo>
                    <a:cubicBezTo>
                      <a:pt x="64" y="9"/>
                      <a:pt x="64" y="9"/>
                      <a:pt x="64" y="9"/>
                    </a:cubicBezTo>
                    <a:cubicBezTo>
                      <a:pt x="65" y="9"/>
                      <a:pt x="65" y="9"/>
                      <a:pt x="65" y="8"/>
                    </a:cubicBezTo>
                    <a:cubicBezTo>
                      <a:pt x="65" y="8"/>
                      <a:pt x="65" y="8"/>
                      <a:pt x="66" y="8"/>
                    </a:cubicBezTo>
                    <a:cubicBezTo>
                      <a:pt x="67" y="8"/>
                      <a:pt x="67" y="8"/>
                      <a:pt x="67" y="8"/>
                    </a:cubicBezTo>
                    <a:cubicBezTo>
                      <a:pt x="67" y="11"/>
                      <a:pt x="67" y="11"/>
                      <a:pt x="67" y="11"/>
                    </a:cubicBezTo>
                    <a:cubicBezTo>
                      <a:pt x="67" y="11"/>
                      <a:pt x="67" y="12"/>
                      <a:pt x="67" y="12"/>
                    </a:cubicBezTo>
                    <a:cubicBezTo>
                      <a:pt x="67" y="12"/>
                      <a:pt x="67" y="12"/>
                      <a:pt x="67" y="12"/>
                    </a:cubicBezTo>
                    <a:cubicBezTo>
                      <a:pt x="67" y="13"/>
                      <a:pt x="67" y="13"/>
                      <a:pt x="68" y="14"/>
                    </a:cubicBezTo>
                    <a:cubicBezTo>
                      <a:pt x="68" y="14"/>
                      <a:pt x="68" y="15"/>
                      <a:pt x="68" y="15"/>
                    </a:cubicBezTo>
                    <a:cubicBezTo>
                      <a:pt x="67" y="15"/>
                      <a:pt x="67" y="16"/>
                      <a:pt x="66" y="16"/>
                    </a:cubicBezTo>
                    <a:cubicBezTo>
                      <a:pt x="66" y="16"/>
                      <a:pt x="66" y="16"/>
                      <a:pt x="66" y="16"/>
                    </a:cubicBezTo>
                    <a:cubicBezTo>
                      <a:pt x="66" y="16"/>
                      <a:pt x="66" y="16"/>
                      <a:pt x="66" y="16"/>
                    </a:cubicBezTo>
                    <a:cubicBezTo>
                      <a:pt x="66" y="16"/>
                      <a:pt x="66" y="16"/>
                      <a:pt x="66" y="16"/>
                    </a:cubicBezTo>
                    <a:cubicBezTo>
                      <a:pt x="65" y="16"/>
                      <a:pt x="65" y="16"/>
                      <a:pt x="65" y="16"/>
                    </a:cubicBezTo>
                    <a:cubicBezTo>
                      <a:pt x="65" y="16"/>
                      <a:pt x="64" y="16"/>
                      <a:pt x="64" y="16"/>
                    </a:cubicBezTo>
                    <a:cubicBezTo>
                      <a:pt x="64" y="16"/>
                      <a:pt x="63" y="16"/>
                      <a:pt x="63" y="16"/>
                    </a:cubicBezTo>
                    <a:cubicBezTo>
                      <a:pt x="63" y="16"/>
                      <a:pt x="63" y="16"/>
                      <a:pt x="63" y="16"/>
                    </a:cubicBezTo>
                    <a:cubicBezTo>
                      <a:pt x="63" y="16"/>
                      <a:pt x="63" y="16"/>
                      <a:pt x="63" y="16"/>
                    </a:cubicBezTo>
                    <a:cubicBezTo>
                      <a:pt x="63" y="16"/>
                      <a:pt x="62" y="17"/>
                      <a:pt x="62" y="17"/>
                    </a:cubicBezTo>
                    <a:cubicBezTo>
                      <a:pt x="62" y="17"/>
                      <a:pt x="62" y="17"/>
                      <a:pt x="62" y="17"/>
                    </a:cubicBezTo>
                    <a:cubicBezTo>
                      <a:pt x="62" y="17"/>
                      <a:pt x="62" y="17"/>
                      <a:pt x="62" y="17"/>
                    </a:cubicBezTo>
                    <a:cubicBezTo>
                      <a:pt x="62" y="18"/>
                      <a:pt x="62" y="18"/>
                      <a:pt x="62" y="18"/>
                    </a:cubicBezTo>
                    <a:cubicBezTo>
                      <a:pt x="61" y="17"/>
                      <a:pt x="61" y="17"/>
                      <a:pt x="61" y="17"/>
                    </a:cubicBezTo>
                    <a:cubicBezTo>
                      <a:pt x="61" y="17"/>
                      <a:pt x="61" y="17"/>
                      <a:pt x="61" y="17"/>
                    </a:cubicBezTo>
                    <a:cubicBezTo>
                      <a:pt x="61" y="18"/>
                      <a:pt x="61" y="18"/>
                      <a:pt x="61" y="18"/>
                    </a:cubicBezTo>
                    <a:cubicBezTo>
                      <a:pt x="61" y="18"/>
                      <a:pt x="61" y="18"/>
                      <a:pt x="61" y="18"/>
                    </a:cubicBezTo>
                    <a:cubicBezTo>
                      <a:pt x="54" y="18"/>
                      <a:pt x="54" y="18"/>
                      <a:pt x="54" y="18"/>
                    </a:cubicBezTo>
                    <a:cubicBezTo>
                      <a:pt x="54" y="18"/>
                      <a:pt x="54" y="18"/>
                      <a:pt x="53" y="18"/>
                    </a:cubicBezTo>
                    <a:cubicBezTo>
                      <a:pt x="53" y="18"/>
                      <a:pt x="53" y="18"/>
                      <a:pt x="53" y="18"/>
                    </a:cubicBezTo>
                    <a:cubicBezTo>
                      <a:pt x="53" y="18"/>
                      <a:pt x="53" y="18"/>
                      <a:pt x="53" y="18"/>
                    </a:cubicBezTo>
                    <a:cubicBezTo>
                      <a:pt x="53" y="18"/>
                      <a:pt x="53" y="19"/>
                      <a:pt x="53" y="19"/>
                    </a:cubicBezTo>
                    <a:cubicBezTo>
                      <a:pt x="52" y="19"/>
                      <a:pt x="52" y="19"/>
                      <a:pt x="52" y="19"/>
                    </a:cubicBezTo>
                    <a:cubicBezTo>
                      <a:pt x="52" y="19"/>
                      <a:pt x="52" y="19"/>
                      <a:pt x="52" y="19"/>
                    </a:cubicBezTo>
                    <a:cubicBezTo>
                      <a:pt x="51" y="19"/>
                      <a:pt x="51" y="19"/>
                      <a:pt x="51" y="19"/>
                    </a:cubicBezTo>
                    <a:cubicBezTo>
                      <a:pt x="51" y="19"/>
                      <a:pt x="51" y="19"/>
                      <a:pt x="51" y="19"/>
                    </a:cubicBezTo>
                    <a:cubicBezTo>
                      <a:pt x="51" y="19"/>
                      <a:pt x="51" y="20"/>
                      <a:pt x="51" y="20"/>
                    </a:cubicBezTo>
                    <a:cubicBezTo>
                      <a:pt x="50" y="20"/>
                      <a:pt x="50" y="20"/>
                      <a:pt x="50" y="20"/>
                    </a:cubicBezTo>
                    <a:cubicBezTo>
                      <a:pt x="50" y="20"/>
                      <a:pt x="50" y="20"/>
                      <a:pt x="50" y="20"/>
                    </a:cubicBezTo>
                    <a:cubicBezTo>
                      <a:pt x="50" y="20"/>
                      <a:pt x="50" y="20"/>
                      <a:pt x="50" y="20"/>
                    </a:cubicBezTo>
                    <a:cubicBezTo>
                      <a:pt x="50" y="21"/>
                      <a:pt x="50" y="21"/>
                      <a:pt x="50" y="21"/>
                    </a:cubicBezTo>
                    <a:cubicBezTo>
                      <a:pt x="50" y="21"/>
                      <a:pt x="51" y="21"/>
                      <a:pt x="51" y="21"/>
                    </a:cubicBezTo>
                    <a:cubicBezTo>
                      <a:pt x="51" y="21"/>
                      <a:pt x="51" y="21"/>
                      <a:pt x="51" y="21"/>
                    </a:cubicBezTo>
                    <a:cubicBezTo>
                      <a:pt x="51" y="21"/>
                      <a:pt x="51" y="21"/>
                      <a:pt x="51" y="21"/>
                    </a:cubicBezTo>
                    <a:cubicBezTo>
                      <a:pt x="51" y="20"/>
                      <a:pt x="52" y="20"/>
                      <a:pt x="52" y="20"/>
                    </a:cubicBezTo>
                    <a:cubicBezTo>
                      <a:pt x="54" y="20"/>
                      <a:pt x="54" y="20"/>
                      <a:pt x="54" y="20"/>
                    </a:cubicBezTo>
                    <a:cubicBezTo>
                      <a:pt x="54" y="21"/>
                      <a:pt x="54" y="21"/>
                      <a:pt x="54" y="21"/>
                    </a:cubicBezTo>
                    <a:cubicBezTo>
                      <a:pt x="54" y="21"/>
                      <a:pt x="54" y="22"/>
                      <a:pt x="54" y="22"/>
                    </a:cubicBezTo>
                    <a:cubicBezTo>
                      <a:pt x="54" y="22"/>
                      <a:pt x="54" y="22"/>
                      <a:pt x="54" y="22"/>
                    </a:cubicBezTo>
                    <a:cubicBezTo>
                      <a:pt x="53" y="23"/>
                      <a:pt x="53" y="23"/>
                      <a:pt x="53" y="23"/>
                    </a:cubicBezTo>
                    <a:cubicBezTo>
                      <a:pt x="52" y="23"/>
                      <a:pt x="52" y="23"/>
                      <a:pt x="52" y="23"/>
                    </a:cubicBezTo>
                    <a:cubicBezTo>
                      <a:pt x="51" y="23"/>
                      <a:pt x="51" y="23"/>
                      <a:pt x="51" y="23"/>
                    </a:cubicBezTo>
                    <a:cubicBezTo>
                      <a:pt x="51" y="23"/>
                      <a:pt x="51" y="23"/>
                      <a:pt x="51" y="23"/>
                    </a:cubicBezTo>
                    <a:cubicBezTo>
                      <a:pt x="51" y="23"/>
                      <a:pt x="51" y="23"/>
                      <a:pt x="51" y="23"/>
                    </a:cubicBezTo>
                    <a:cubicBezTo>
                      <a:pt x="51" y="23"/>
                      <a:pt x="51" y="23"/>
                      <a:pt x="51" y="23"/>
                    </a:cubicBezTo>
                    <a:cubicBezTo>
                      <a:pt x="51" y="23"/>
                      <a:pt x="51" y="23"/>
                      <a:pt x="51" y="23"/>
                    </a:cubicBezTo>
                    <a:cubicBezTo>
                      <a:pt x="51" y="24"/>
                      <a:pt x="51" y="24"/>
                      <a:pt x="50" y="24"/>
                    </a:cubicBezTo>
                    <a:cubicBezTo>
                      <a:pt x="50" y="24"/>
                      <a:pt x="49" y="24"/>
                      <a:pt x="49" y="24"/>
                    </a:cubicBezTo>
                    <a:cubicBezTo>
                      <a:pt x="49" y="24"/>
                      <a:pt x="49" y="24"/>
                      <a:pt x="49" y="24"/>
                    </a:cubicBezTo>
                    <a:cubicBezTo>
                      <a:pt x="49" y="24"/>
                      <a:pt x="49" y="24"/>
                      <a:pt x="49" y="24"/>
                    </a:cubicBezTo>
                    <a:cubicBezTo>
                      <a:pt x="49" y="24"/>
                      <a:pt x="49" y="25"/>
                      <a:pt x="49" y="25"/>
                    </a:cubicBezTo>
                    <a:cubicBezTo>
                      <a:pt x="48" y="25"/>
                      <a:pt x="48" y="25"/>
                      <a:pt x="48" y="25"/>
                    </a:cubicBezTo>
                    <a:cubicBezTo>
                      <a:pt x="48" y="25"/>
                      <a:pt x="48" y="25"/>
                      <a:pt x="48" y="25"/>
                    </a:cubicBezTo>
                    <a:cubicBezTo>
                      <a:pt x="48" y="25"/>
                      <a:pt x="47" y="25"/>
                      <a:pt x="47" y="25"/>
                    </a:cubicBezTo>
                    <a:cubicBezTo>
                      <a:pt x="47" y="25"/>
                      <a:pt x="47" y="25"/>
                      <a:pt x="47" y="25"/>
                    </a:cubicBezTo>
                    <a:cubicBezTo>
                      <a:pt x="47" y="25"/>
                      <a:pt x="47" y="26"/>
                      <a:pt x="47" y="26"/>
                    </a:cubicBezTo>
                    <a:cubicBezTo>
                      <a:pt x="46" y="26"/>
                      <a:pt x="46" y="26"/>
                      <a:pt x="46" y="26"/>
                    </a:cubicBezTo>
                    <a:cubicBezTo>
                      <a:pt x="46" y="26"/>
                      <a:pt x="46" y="26"/>
                      <a:pt x="46" y="26"/>
                    </a:cubicBezTo>
                    <a:cubicBezTo>
                      <a:pt x="46" y="26"/>
                      <a:pt x="46" y="26"/>
                      <a:pt x="46" y="26"/>
                    </a:cubicBezTo>
                    <a:cubicBezTo>
                      <a:pt x="46" y="26"/>
                      <a:pt x="46" y="26"/>
                      <a:pt x="46" y="26"/>
                    </a:cubicBezTo>
                    <a:cubicBezTo>
                      <a:pt x="46" y="27"/>
                      <a:pt x="46" y="27"/>
                      <a:pt x="46" y="27"/>
                    </a:cubicBezTo>
                    <a:cubicBezTo>
                      <a:pt x="45" y="27"/>
                      <a:pt x="45" y="27"/>
                      <a:pt x="45" y="27"/>
                    </a:cubicBezTo>
                    <a:cubicBezTo>
                      <a:pt x="45" y="27"/>
                      <a:pt x="45" y="27"/>
                      <a:pt x="45" y="27"/>
                    </a:cubicBezTo>
                    <a:cubicBezTo>
                      <a:pt x="45" y="27"/>
                      <a:pt x="45" y="27"/>
                      <a:pt x="45" y="28"/>
                    </a:cubicBezTo>
                    <a:cubicBezTo>
                      <a:pt x="45" y="28"/>
                      <a:pt x="45" y="29"/>
                      <a:pt x="45" y="29"/>
                    </a:cubicBezTo>
                    <a:cubicBezTo>
                      <a:pt x="45" y="29"/>
                      <a:pt x="45" y="29"/>
                      <a:pt x="45" y="30"/>
                    </a:cubicBezTo>
                    <a:cubicBezTo>
                      <a:pt x="44" y="30"/>
                      <a:pt x="44" y="30"/>
                      <a:pt x="44" y="30"/>
                    </a:cubicBezTo>
                    <a:cubicBezTo>
                      <a:pt x="44" y="30"/>
                      <a:pt x="44" y="30"/>
                      <a:pt x="44" y="30"/>
                    </a:cubicBezTo>
                    <a:cubicBezTo>
                      <a:pt x="44" y="30"/>
                      <a:pt x="44" y="30"/>
                      <a:pt x="43" y="30"/>
                    </a:cubicBezTo>
                    <a:cubicBezTo>
                      <a:pt x="42" y="30"/>
                      <a:pt x="42" y="30"/>
                      <a:pt x="42" y="30"/>
                    </a:cubicBezTo>
                    <a:cubicBezTo>
                      <a:pt x="42" y="30"/>
                      <a:pt x="42" y="30"/>
                      <a:pt x="42" y="30"/>
                    </a:cubicBezTo>
                    <a:cubicBezTo>
                      <a:pt x="42" y="30"/>
                      <a:pt x="42" y="30"/>
                      <a:pt x="41" y="30"/>
                    </a:cubicBezTo>
                    <a:cubicBezTo>
                      <a:pt x="41" y="30"/>
                      <a:pt x="41" y="30"/>
                      <a:pt x="41" y="30"/>
                    </a:cubicBezTo>
                    <a:cubicBezTo>
                      <a:pt x="41" y="31"/>
                      <a:pt x="41" y="31"/>
                      <a:pt x="41" y="31"/>
                    </a:cubicBezTo>
                    <a:cubicBezTo>
                      <a:pt x="41" y="31"/>
                      <a:pt x="41" y="31"/>
                      <a:pt x="40" y="31"/>
                    </a:cubicBezTo>
                    <a:cubicBezTo>
                      <a:pt x="40" y="31"/>
                      <a:pt x="40" y="31"/>
                      <a:pt x="40" y="31"/>
                    </a:cubicBezTo>
                    <a:cubicBezTo>
                      <a:pt x="40" y="31"/>
                      <a:pt x="40" y="31"/>
                      <a:pt x="40" y="31"/>
                    </a:cubicBezTo>
                    <a:cubicBezTo>
                      <a:pt x="39" y="32"/>
                      <a:pt x="38" y="33"/>
                      <a:pt x="37" y="34"/>
                    </a:cubicBezTo>
                    <a:cubicBezTo>
                      <a:pt x="37" y="34"/>
                      <a:pt x="37" y="34"/>
                      <a:pt x="37" y="35"/>
                    </a:cubicBezTo>
                    <a:cubicBezTo>
                      <a:pt x="37" y="36"/>
                      <a:pt x="37" y="36"/>
                      <a:pt x="37" y="36"/>
                    </a:cubicBezTo>
                    <a:cubicBezTo>
                      <a:pt x="37" y="36"/>
                      <a:pt x="37" y="36"/>
                      <a:pt x="37" y="36"/>
                    </a:cubicBezTo>
                    <a:cubicBezTo>
                      <a:pt x="37" y="37"/>
                      <a:pt x="36" y="37"/>
                      <a:pt x="36" y="37"/>
                    </a:cubicBezTo>
                    <a:cubicBezTo>
                      <a:pt x="36" y="37"/>
                      <a:pt x="36" y="37"/>
                      <a:pt x="36" y="37"/>
                    </a:cubicBezTo>
                    <a:cubicBezTo>
                      <a:pt x="36" y="37"/>
                      <a:pt x="36" y="37"/>
                      <a:pt x="35" y="38"/>
                    </a:cubicBezTo>
                    <a:cubicBezTo>
                      <a:pt x="35" y="38"/>
                      <a:pt x="35" y="38"/>
                      <a:pt x="35" y="38"/>
                    </a:cubicBezTo>
                    <a:cubicBezTo>
                      <a:pt x="35" y="38"/>
                      <a:pt x="35" y="38"/>
                      <a:pt x="35" y="38"/>
                    </a:cubicBezTo>
                    <a:cubicBezTo>
                      <a:pt x="35" y="39"/>
                      <a:pt x="34" y="39"/>
                      <a:pt x="34" y="39"/>
                    </a:cubicBezTo>
                    <a:cubicBezTo>
                      <a:pt x="33" y="39"/>
                      <a:pt x="33" y="39"/>
                      <a:pt x="33" y="39"/>
                    </a:cubicBezTo>
                    <a:cubicBezTo>
                      <a:pt x="33" y="39"/>
                      <a:pt x="33" y="39"/>
                      <a:pt x="32" y="40"/>
                    </a:cubicBezTo>
                    <a:cubicBezTo>
                      <a:pt x="32" y="40"/>
                      <a:pt x="31" y="41"/>
                      <a:pt x="31" y="41"/>
                    </a:cubicBezTo>
                    <a:cubicBezTo>
                      <a:pt x="31" y="42"/>
                      <a:pt x="31" y="42"/>
                      <a:pt x="30" y="42"/>
                    </a:cubicBezTo>
                    <a:cubicBezTo>
                      <a:pt x="30" y="42"/>
                      <a:pt x="30" y="42"/>
                      <a:pt x="30" y="42"/>
                    </a:cubicBezTo>
                    <a:cubicBezTo>
                      <a:pt x="30" y="42"/>
                      <a:pt x="29" y="42"/>
                      <a:pt x="29" y="42"/>
                    </a:cubicBezTo>
                    <a:cubicBezTo>
                      <a:pt x="28" y="42"/>
                      <a:pt x="28" y="42"/>
                      <a:pt x="28" y="42"/>
                    </a:cubicBezTo>
                    <a:cubicBezTo>
                      <a:pt x="28" y="42"/>
                      <a:pt x="28" y="42"/>
                      <a:pt x="28" y="42"/>
                    </a:cubicBezTo>
                    <a:cubicBezTo>
                      <a:pt x="28" y="42"/>
                      <a:pt x="28" y="42"/>
                      <a:pt x="29" y="42"/>
                    </a:cubicBezTo>
                    <a:cubicBezTo>
                      <a:pt x="29" y="42"/>
                      <a:pt x="29" y="42"/>
                      <a:pt x="29" y="42"/>
                    </a:cubicBezTo>
                    <a:cubicBezTo>
                      <a:pt x="29" y="43"/>
                      <a:pt x="29" y="43"/>
                      <a:pt x="29" y="44"/>
                    </a:cubicBezTo>
                    <a:cubicBezTo>
                      <a:pt x="29" y="44"/>
                      <a:pt x="29" y="44"/>
                      <a:pt x="29" y="44"/>
                    </a:cubicBezTo>
                    <a:cubicBezTo>
                      <a:pt x="29" y="45"/>
                      <a:pt x="29" y="45"/>
                      <a:pt x="29" y="45"/>
                    </a:cubicBezTo>
                    <a:cubicBezTo>
                      <a:pt x="29" y="44"/>
                      <a:pt x="29" y="44"/>
                      <a:pt x="29" y="44"/>
                    </a:cubicBezTo>
                    <a:cubicBezTo>
                      <a:pt x="29" y="44"/>
                      <a:pt x="28" y="44"/>
                      <a:pt x="28" y="44"/>
                    </a:cubicBezTo>
                    <a:cubicBezTo>
                      <a:pt x="28" y="44"/>
                      <a:pt x="28" y="44"/>
                      <a:pt x="28" y="45"/>
                    </a:cubicBezTo>
                    <a:cubicBezTo>
                      <a:pt x="28" y="45"/>
                      <a:pt x="28" y="45"/>
                      <a:pt x="27" y="45"/>
                    </a:cubicBezTo>
                    <a:cubicBezTo>
                      <a:pt x="27" y="45"/>
                      <a:pt x="27"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6"/>
                      <a:pt x="26" y="47"/>
                    </a:cubicBezTo>
                    <a:cubicBezTo>
                      <a:pt x="26" y="47"/>
                      <a:pt x="26" y="47"/>
                      <a:pt x="26" y="48"/>
                    </a:cubicBezTo>
                    <a:cubicBezTo>
                      <a:pt x="26" y="48"/>
                      <a:pt x="26" y="48"/>
                      <a:pt x="26" y="48"/>
                    </a:cubicBezTo>
                    <a:cubicBezTo>
                      <a:pt x="25" y="48"/>
                      <a:pt x="25" y="48"/>
                      <a:pt x="25" y="48"/>
                    </a:cubicBezTo>
                    <a:cubicBezTo>
                      <a:pt x="25" y="48"/>
                      <a:pt x="25" y="48"/>
                      <a:pt x="25" y="48"/>
                    </a:cubicBezTo>
                    <a:cubicBezTo>
                      <a:pt x="25" y="48"/>
                      <a:pt x="25" y="49"/>
                      <a:pt x="25" y="49"/>
                    </a:cubicBezTo>
                    <a:cubicBezTo>
                      <a:pt x="25" y="49"/>
                      <a:pt x="25" y="49"/>
                      <a:pt x="25" y="49"/>
                    </a:cubicBezTo>
                    <a:cubicBezTo>
                      <a:pt x="25" y="50"/>
                      <a:pt x="25" y="50"/>
                      <a:pt x="25" y="50"/>
                    </a:cubicBezTo>
                    <a:cubicBezTo>
                      <a:pt x="24" y="50"/>
                      <a:pt x="24" y="50"/>
                      <a:pt x="24" y="50"/>
                    </a:cubicBezTo>
                    <a:cubicBezTo>
                      <a:pt x="24" y="50"/>
                      <a:pt x="24" y="50"/>
                      <a:pt x="24" y="50"/>
                    </a:cubicBezTo>
                    <a:cubicBezTo>
                      <a:pt x="24" y="50"/>
                      <a:pt x="24" y="51"/>
                      <a:pt x="24" y="51"/>
                    </a:cubicBezTo>
                    <a:cubicBezTo>
                      <a:pt x="24" y="52"/>
                      <a:pt x="24" y="54"/>
                      <a:pt x="22" y="54"/>
                    </a:cubicBezTo>
                    <a:cubicBezTo>
                      <a:pt x="21" y="54"/>
                      <a:pt x="21" y="54"/>
                      <a:pt x="21" y="54"/>
                    </a:cubicBezTo>
                    <a:cubicBezTo>
                      <a:pt x="22" y="53"/>
                      <a:pt x="22" y="53"/>
                      <a:pt x="22" y="53"/>
                    </a:cubicBezTo>
                    <a:cubicBezTo>
                      <a:pt x="22" y="53"/>
                      <a:pt x="22" y="53"/>
                      <a:pt x="22" y="53"/>
                    </a:cubicBezTo>
                    <a:cubicBezTo>
                      <a:pt x="22" y="53"/>
                      <a:pt x="22" y="53"/>
                      <a:pt x="21" y="53"/>
                    </a:cubicBezTo>
                    <a:cubicBezTo>
                      <a:pt x="21" y="53"/>
                      <a:pt x="21" y="53"/>
                      <a:pt x="21" y="53"/>
                    </a:cubicBezTo>
                    <a:cubicBezTo>
                      <a:pt x="21" y="53"/>
                      <a:pt x="21" y="53"/>
                      <a:pt x="21" y="52"/>
                    </a:cubicBezTo>
                    <a:cubicBezTo>
                      <a:pt x="21" y="51"/>
                      <a:pt x="21" y="51"/>
                      <a:pt x="21" y="51"/>
                    </a:cubicBezTo>
                    <a:cubicBezTo>
                      <a:pt x="21" y="51"/>
                      <a:pt x="21" y="51"/>
                      <a:pt x="21" y="51"/>
                    </a:cubicBezTo>
                    <a:cubicBezTo>
                      <a:pt x="21" y="51"/>
                      <a:pt x="21" y="50"/>
                      <a:pt x="22" y="50"/>
                    </a:cubicBezTo>
                    <a:cubicBezTo>
                      <a:pt x="22" y="50"/>
                      <a:pt x="22" y="49"/>
                      <a:pt x="22" y="48"/>
                    </a:cubicBezTo>
                    <a:cubicBezTo>
                      <a:pt x="22" y="47"/>
                      <a:pt x="21" y="47"/>
                      <a:pt x="21" y="46"/>
                    </a:cubicBezTo>
                    <a:cubicBezTo>
                      <a:pt x="21" y="46"/>
                      <a:pt x="21" y="46"/>
                      <a:pt x="20" y="46"/>
                    </a:cubicBezTo>
                    <a:cubicBezTo>
                      <a:pt x="20" y="46"/>
                      <a:pt x="20" y="46"/>
                      <a:pt x="20" y="46"/>
                    </a:cubicBezTo>
                    <a:cubicBezTo>
                      <a:pt x="20" y="46"/>
                      <a:pt x="20" y="46"/>
                      <a:pt x="20" y="46"/>
                    </a:cubicBezTo>
                    <a:cubicBezTo>
                      <a:pt x="19" y="46"/>
                      <a:pt x="18" y="47"/>
                      <a:pt x="18" y="47"/>
                    </a:cubicBezTo>
                    <a:cubicBezTo>
                      <a:pt x="18" y="47"/>
                      <a:pt x="18" y="47"/>
                      <a:pt x="18" y="47"/>
                    </a:cubicBezTo>
                    <a:cubicBezTo>
                      <a:pt x="17" y="48"/>
                      <a:pt x="17" y="48"/>
                      <a:pt x="16" y="48"/>
                    </a:cubicBezTo>
                    <a:cubicBezTo>
                      <a:pt x="16" y="48"/>
                      <a:pt x="16" y="48"/>
                      <a:pt x="16" y="48"/>
                    </a:cubicBezTo>
                    <a:cubicBezTo>
                      <a:pt x="15" y="48"/>
                      <a:pt x="15" y="48"/>
                      <a:pt x="14" y="48"/>
                    </a:cubicBezTo>
                    <a:cubicBezTo>
                      <a:pt x="14" y="48"/>
                      <a:pt x="14" y="47"/>
                      <a:pt x="14" y="47"/>
                    </a:cubicBezTo>
                    <a:cubicBezTo>
                      <a:pt x="14" y="47"/>
                      <a:pt x="14" y="47"/>
                      <a:pt x="14" y="47"/>
                    </a:cubicBezTo>
                    <a:cubicBezTo>
                      <a:pt x="14" y="47"/>
                      <a:pt x="14" y="47"/>
                      <a:pt x="14" y="48"/>
                    </a:cubicBezTo>
                    <a:cubicBezTo>
                      <a:pt x="14" y="48"/>
                      <a:pt x="13" y="48"/>
                      <a:pt x="13" y="48"/>
                    </a:cubicBezTo>
                    <a:cubicBezTo>
                      <a:pt x="13" y="49"/>
                      <a:pt x="13" y="49"/>
                      <a:pt x="12" y="50"/>
                    </a:cubicBezTo>
                    <a:cubicBezTo>
                      <a:pt x="12" y="50"/>
                      <a:pt x="11" y="50"/>
                      <a:pt x="11" y="51"/>
                    </a:cubicBezTo>
                    <a:cubicBezTo>
                      <a:pt x="11" y="51"/>
                      <a:pt x="11" y="51"/>
                      <a:pt x="11" y="51"/>
                    </a:cubicBezTo>
                    <a:cubicBezTo>
                      <a:pt x="11" y="52"/>
                      <a:pt x="10" y="52"/>
                      <a:pt x="10" y="52"/>
                    </a:cubicBezTo>
                    <a:cubicBezTo>
                      <a:pt x="10" y="52"/>
                      <a:pt x="10" y="52"/>
                      <a:pt x="10" y="52"/>
                    </a:cubicBezTo>
                    <a:cubicBezTo>
                      <a:pt x="10" y="52"/>
                      <a:pt x="10" y="52"/>
                      <a:pt x="10" y="52"/>
                    </a:cubicBezTo>
                    <a:cubicBezTo>
                      <a:pt x="10" y="52"/>
                      <a:pt x="10" y="53"/>
                      <a:pt x="10" y="53"/>
                    </a:cubicBezTo>
                    <a:cubicBezTo>
                      <a:pt x="10" y="53"/>
                      <a:pt x="10" y="53"/>
                      <a:pt x="10" y="53"/>
                    </a:cubicBezTo>
                    <a:cubicBezTo>
                      <a:pt x="10" y="54"/>
                      <a:pt x="10" y="54"/>
                      <a:pt x="10" y="54"/>
                    </a:cubicBezTo>
                    <a:cubicBezTo>
                      <a:pt x="9" y="54"/>
                      <a:pt x="9" y="54"/>
                      <a:pt x="9" y="54"/>
                    </a:cubicBezTo>
                    <a:cubicBezTo>
                      <a:pt x="9" y="54"/>
                      <a:pt x="9" y="54"/>
                      <a:pt x="9" y="54"/>
                    </a:cubicBezTo>
                    <a:cubicBezTo>
                      <a:pt x="9" y="54"/>
                      <a:pt x="9" y="54"/>
                      <a:pt x="9" y="55"/>
                    </a:cubicBezTo>
                    <a:cubicBezTo>
                      <a:pt x="9" y="55"/>
                      <a:pt x="9" y="55"/>
                      <a:pt x="9" y="55"/>
                    </a:cubicBezTo>
                    <a:cubicBezTo>
                      <a:pt x="9" y="56"/>
                      <a:pt x="9" y="56"/>
                      <a:pt x="9" y="56"/>
                    </a:cubicBezTo>
                    <a:cubicBezTo>
                      <a:pt x="8" y="56"/>
                      <a:pt x="8" y="56"/>
                      <a:pt x="8" y="56"/>
                    </a:cubicBezTo>
                    <a:cubicBezTo>
                      <a:pt x="8" y="56"/>
                      <a:pt x="8" y="56"/>
                      <a:pt x="8" y="56"/>
                    </a:cubicBezTo>
                    <a:cubicBezTo>
                      <a:pt x="8" y="56"/>
                      <a:pt x="8" y="56"/>
                      <a:pt x="8" y="57"/>
                    </a:cubicBezTo>
                    <a:cubicBezTo>
                      <a:pt x="8" y="57"/>
                      <a:pt x="8" y="58"/>
                      <a:pt x="8" y="58"/>
                    </a:cubicBezTo>
                    <a:cubicBezTo>
                      <a:pt x="8" y="59"/>
                      <a:pt x="8" y="59"/>
                      <a:pt x="8" y="59"/>
                    </a:cubicBezTo>
                    <a:cubicBezTo>
                      <a:pt x="7" y="58"/>
                      <a:pt x="7" y="58"/>
                      <a:pt x="7" y="58"/>
                    </a:cubicBezTo>
                    <a:cubicBezTo>
                      <a:pt x="7" y="58"/>
                      <a:pt x="7" y="58"/>
                      <a:pt x="7" y="58"/>
                    </a:cubicBezTo>
                    <a:cubicBezTo>
                      <a:pt x="7" y="58"/>
                      <a:pt x="7" y="59"/>
                      <a:pt x="7" y="59"/>
                    </a:cubicBezTo>
                    <a:cubicBezTo>
                      <a:pt x="7" y="59"/>
                      <a:pt x="7" y="60"/>
                      <a:pt x="7" y="60"/>
                    </a:cubicBezTo>
                    <a:cubicBezTo>
                      <a:pt x="7" y="60"/>
                      <a:pt x="7" y="60"/>
                      <a:pt x="7" y="60"/>
                    </a:cubicBezTo>
                    <a:cubicBezTo>
                      <a:pt x="6" y="60"/>
                      <a:pt x="6" y="60"/>
                      <a:pt x="6" y="60"/>
                    </a:cubicBezTo>
                    <a:cubicBezTo>
                      <a:pt x="6" y="60"/>
                      <a:pt x="6" y="60"/>
                      <a:pt x="6" y="60"/>
                    </a:cubicBezTo>
                    <a:cubicBezTo>
                      <a:pt x="6" y="60"/>
                      <a:pt x="6" y="60"/>
                      <a:pt x="6" y="60"/>
                    </a:cubicBezTo>
                    <a:cubicBezTo>
                      <a:pt x="6" y="60"/>
                      <a:pt x="6" y="60"/>
                      <a:pt x="6" y="61"/>
                    </a:cubicBezTo>
                    <a:cubicBezTo>
                      <a:pt x="6" y="61"/>
                      <a:pt x="6" y="61"/>
                      <a:pt x="6" y="61"/>
                    </a:cubicBezTo>
                    <a:cubicBezTo>
                      <a:pt x="5" y="61"/>
                      <a:pt x="5" y="61"/>
                      <a:pt x="5" y="61"/>
                    </a:cubicBezTo>
                    <a:cubicBezTo>
                      <a:pt x="5" y="61"/>
                      <a:pt x="5" y="61"/>
                      <a:pt x="5" y="61"/>
                    </a:cubicBezTo>
                    <a:cubicBezTo>
                      <a:pt x="5" y="61"/>
                      <a:pt x="5" y="61"/>
                      <a:pt x="5" y="61"/>
                    </a:cubicBezTo>
                    <a:cubicBezTo>
                      <a:pt x="5" y="61"/>
                      <a:pt x="5" y="61"/>
                      <a:pt x="5" y="62"/>
                    </a:cubicBezTo>
                    <a:cubicBezTo>
                      <a:pt x="5" y="62"/>
                      <a:pt x="5" y="62"/>
                      <a:pt x="5" y="62"/>
                    </a:cubicBezTo>
                    <a:cubicBezTo>
                      <a:pt x="5" y="62"/>
                      <a:pt x="5" y="63"/>
                      <a:pt x="5" y="63"/>
                    </a:cubicBezTo>
                    <a:cubicBezTo>
                      <a:pt x="5" y="63"/>
                      <a:pt x="5" y="63"/>
                      <a:pt x="5" y="63"/>
                    </a:cubicBezTo>
                    <a:cubicBezTo>
                      <a:pt x="5" y="63"/>
                      <a:pt x="5" y="63"/>
                      <a:pt x="5" y="63"/>
                    </a:cubicBezTo>
                    <a:cubicBezTo>
                      <a:pt x="6" y="63"/>
                      <a:pt x="6" y="63"/>
                      <a:pt x="6" y="64"/>
                    </a:cubicBezTo>
                    <a:cubicBezTo>
                      <a:pt x="6" y="64"/>
                      <a:pt x="6" y="64"/>
                      <a:pt x="6" y="64"/>
                    </a:cubicBezTo>
                    <a:cubicBezTo>
                      <a:pt x="6" y="64"/>
                      <a:pt x="6" y="65"/>
                      <a:pt x="6" y="65"/>
                    </a:cubicBezTo>
                    <a:cubicBezTo>
                      <a:pt x="6" y="65"/>
                      <a:pt x="6" y="65"/>
                      <a:pt x="6" y="65"/>
                    </a:cubicBezTo>
                    <a:cubicBezTo>
                      <a:pt x="7" y="65"/>
                      <a:pt x="7" y="65"/>
                      <a:pt x="8" y="64"/>
                    </a:cubicBezTo>
                    <a:cubicBezTo>
                      <a:pt x="8" y="64"/>
                      <a:pt x="8" y="64"/>
                      <a:pt x="8" y="64"/>
                    </a:cubicBezTo>
                    <a:cubicBezTo>
                      <a:pt x="8" y="64"/>
                      <a:pt x="8" y="64"/>
                      <a:pt x="8" y="64"/>
                    </a:cubicBezTo>
                    <a:cubicBezTo>
                      <a:pt x="8" y="63"/>
                      <a:pt x="9" y="63"/>
                      <a:pt x="9" y="63"/>
                    </a:cubicBezTo>
                    <a:cubicBezTo>
                      <a:pt x="9" y="63"/>
                      <a:pt x="9" y="63"/>
                      <a:pt x="9" y="63"/>
                    </a:cubicBezTo>
                    <a:cubicBezTo>
                      <a:pt x="9" y="63"/>
                      <a:pt x="9" y="63"/>
                      <a:pt x="9" y="63"/>
                    </a:cubicBezTo>
                    <a:cubicBezTo>
                      <a:pt x="9" y="63"/>
                      <a:pt x="9" y="63"/>
                      <a:pt x="9" y="63"/>
                    </a:cubicBezTo>
                    <a:cubicBezTo>
                      <a:pt x="9" y="63"/>
                      <a:pt x="9" y="63"/>
                      <a:pt x="9" y="63"/>
                    </a:cubicBezTo>
                    <a:cubicBezTo>
                      <a:pt x="9" y="63"/>
                      <a:pt x="9" y="63"/>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1" y="61"/>
                      <a:pt x="11" y="60"/>
                      <a:pt x="12" y="60"/>
                    </a:cubicBezTo>
                    <a:cubicBezTo>
                      <a:pt x="12" y="60"/>
                      <a:pt x="12" y="60"/>
                      <a:pt x="13" y="60"/>
                    </a:cubicBezTo>
                    <a:cubicBezTo>
                      <a:pt x="13" y="60"/>
                      <a:pt x="13" y="60"/>
                      <a:pt x="14" y="60"/>
                    </a:cubicBezTo>
                    <a:cubicBezTo>
                      <a:pt x="14" y="60"/>
                      <a:pt x="14" y="60"/>
                      <a:pt x="14" y="60"/>
                    </a:cubicBezTo>
                    <a:cubicBezTo>
                      <a:pt x="14" y="61"/>
                      <a:pt x="14" y="61"/>
                      <a:pt x="14" y="61"/>
                    </a:cubicBezTo>
                    <a:cubicBezTo>
                      <a:pt x="14" y="61"/>
                      <a:pt x="14" y="61"/>
                      <a:pt x="14" y="61"/>
                    </a:cubicBezTo>
                    <a:cubicBezTo>
                      <a:pt x="14" y="62"/>
                      <a:pt x="14" y="62"/>
                      <a:pt x="14" y="63"/>
                    </a:cubicBezTo>
                    <a:cubicBezTo>
                      <a:pt x="14" y="65"/>
                      <a:pt x="13" y="65"/>
                      <a:pt x="12" y="65"/>
                    </a:cubicBezTo>
                    <a:cubicBezTo>
                      <a:pt x="12" y="65"/>
                      <a:pt x="12" y="65"/>
                      <a:pt x="12" y="65"/>
                    </a:cubicBezTo>
                    <a:cubicBezTo>
                      <a:pt x="12" y="65"/>
                      <a:pt x="12" y="65"/>
                      <a:pt x="12" y="65"/>
                    </a:cubicBezTo>
                    <a:cubicBezTo>
                      <a:pt x="12" y="65"/>
                      <a:pt x="12" y="65"/>
                      <a:pt x="12" y="65"/>
                    </a:cubicBezTo>
                    <a:cubicBezTo>
                      <a:pt x="12" y="65"/>
                      <a:pt x="12" y="65"/>
                      <a:pt x="12" y="65"/>
                    </a:cubicBezTo>
                    <a:cubicBezTo>
                      <a:pt x="12" y="65"/>
                      <a:pt x="12" y="66"/>
                      <a:pt x="12" y="66"/>
                    </a:cubicBezTo>
                    <a:cubicBezTo>
                      <a:pt x="12" y="67"/>
                      <a:pt x="12" y="67"/>
                      <a:pt x="12" y="67"/>
                    </a:cubicBezTo>
                    <a:cubicBezTo>
                      <a:pt x="12" y="68"/>
                      <a:pt x="12" y="68"/>
                      <a:pt x="12" y="68"/>
                    </a:cubicBezTo>
                    <a:cubicBezTo>
                      <a:pt x="11" y="68"/>
                      <a:pt x="11" y="68"/>
                      <a:pt x="11" y="68"/>
                    </a:cubicBezTo>
                    <a:cubicBezTo>
                      <a:pt x="11" y="68"/>
                      <a:pt x="11" y="68"/>
                      <a:pt x="11" y="68"/>
                    </a:cubicBezTo>
                    <a:cubicBezTo>
                      <a:pt x="11" y="68"/>
                      <a:pt x="11" y="68"/>
                      <a:pt x="11" y="69"/>
                    </a:cubicBezTo>
                    <a:cubicBezTo>
                      <a:pt x="11" y="69"/>
                      <a:pt x="11" y="69"/>
                      <a:pt x="11" y="69"/>
                    </a:cubicBezTo>
                    <a:cubicBezTo>
                      <a:pt x="11" y="69"/>
                      <a:pt x="11" y="69"/>
                      <a:pt x="12" y="69"/>
                    </a:cubicBezTo>
                    <a:cubicBezTo>
                      <a:pt x="12" y="69"/>
                      <a:pt x="12" y="69"/>
                      <a:pt x="12" y="69"/>
                    </a:cubicBezTo>
                    <a:cubicBezTo>
                      <a:pt x="12" y="69"/>
                      <a:pt x="12" y="69"/>
                      <a:pt x="13" y="69"/>
                    </a:cubicBezTo>
                    <a:cubicBezTo>
                      <a:pt x="13" y="69"/>
                      <a:pt x="13" y="69"/>
                      <a:pt x="13" y="69"/>
                    </a:cubicBezTo>
                    <a:cubicBezTo>
                      <a:pt x="13" y="69"/>
                      <a:pt x="13" y="69"/>
                      <a:pt x="13" y="69"/>
                    </a:cubicBezTo>
                    <a:cubicBezTo>
                      <a:pt x="13" y="69"/>
                      <a:pt x="13" y="69"/>
                      <a:pt x="13" y="69"/>
                    </a:cubicBezTo>
                    <a:cubicBezTo>
                      <a:pt x="14" y="69"/>
                      <a:pt x="14" y="70"/>
                      <a:pt x="14" y="70"/>
                    </a:cubicBezTo>
                    <a:cubicBezTo>
                      <a:pt x="15" y="70"/>
                      <a:pt x="14" y="71"/>
                      <a:pt x="14" y="71"/>
                    </a:cubicBezTo>
                    <a:cubicBezTo>
                      <a:pt x="14" y="72"/>
                      <a:pt x="14" y="72"/>
                      <a:pt x="15" y="72"/>
                    </a:cubicBezTo>
                    <a:cubicBezTo>
                      <a:pt x="15" y="73"/>
                      <a:pt x="15" y="73"/>
                      <a:pt x="15" y="73"/>
                    </a:cubicBezTo>
                    <a:cubicBezTo>
                      <a:pt x="15" y="73"/>
                      <a:pt x="15" y="73"/>
                      <a:pt x="15" y="73"/>
                    </a:cubicBezTo>
                    <a:cubicBezTo>
                      <a:pt x="15" y="73"/>
                      <a:pt x="15" y="73"/>
                      <a:pt x="15" y="73"/>
                    </a:cubicBezTo>
                    <a:cubicBezTo>
                      <a:pt x="15" y="74"/>
                      <a:pt x="16" y="75"/>
                      <a:pt x="15" y="75"/>
                    </a:cubicBezTo>
                    <a:cubicBezTo>
                      <a:pt x="15" y="76"/>
                      <a:pt x="14" y="76"/>
                      <a:pt x="13" y="76"/>
                    </a:cubicBezTo>
                    <a:cubicBezTo>
                      <a:pt x="13" y="76"/>
                      <a:pt x="13" y="77"/>
                      <a:pt x="13" y="77"/>
                    </a:cubicBezTo>
                    <a:cubicBezTo>
                      <a:pt x="13" y="77"/>
                      <a:pt x="13" y="77"/>
                      <a:pt x="13" y="77"/>
                    </a:cubicBezTo>
                    <a:cubicBezTo>
                      <a:pt x="13" y="77"/>
                      <a:pt x="13" y="77"/>
                      <a:pt x="13" y="77"/>
                    </a:cubicBezTo>
                    <a:cubicBezTo>
                      <a:pt x="13" y="78"/>
                      <a:pt x="13" y="78"/>
                      <a:pt x="13" y="78"/>
                    </a:cubicBezTo>
                    <a:cubicBezTo>
                      <a:pt x="13" y="78"/>
                      <a:pt x="13" y="78"/>
                      <a:pt x="13" y="78"/>
                    </a:cubicBezTo>
                    <a:cubicBezTo>
                      <a:pt x="13" y="79"/>
                      <a:pt x="14" y="79"/>
                      <a:pt x="14" y="79"/>
                    </a:cubicBezTo>
                    <a:cubicBezTo>
                      <a:pt x="14" y="79"/>
                      <a:pt x="14" y="79"/>
                      <a:pt x="14" y="79"/>
                    </a:cubicBezTo>
                    <a:cubicBezTo>
                      <a:pt x="14" y="79"/>
                      <a:pt x="14" y="80"/>
                      <a:pt x="14" y="80"/>
                    </a:cubicBezTo>
                    <a:cubicBezTo>
                      <a:pt x="14" y="80"/>
                      <a:pt x="15" y="80"/>
                      <a:pt x="15" y="80"/>
                    </a:cubicBezTo>
                    <a:cubicBezTo>
                      <a:pt x="15" y="80"/>
                      <a:pt x="15" y="80"/>
                      <a:pt x="15" y="80"/>
                    </a:cubicBezTo>
                    <a:cubicBezTo>
                      <a:pt x="15" y="80"/>
                      <a:pt x="15" y="80"/>
                      <a:pt x="15" y="80"/>
                    </a:cubicBezTo>
                    <a:cubicBezTo>
                      <a:pt x="15" y="80"/>
                      <a:pt x="15" y="80"/>
                      <a:pt x="15" y="81"/>
                    </a:cubicBezTo>
                    <a:cubicBezTo>
                      <a:pt x="15" y="80"/>
                      <a:pt x="16" y="80"/>
                      <a:pt x="17" y="80"/>
                    </a:cubicBezTo>
                    <a:cubicBezTo>
                      <a:pt x="17" y="80"/>
                      <a:pt x="17" y="80"/>
                      <a:pt x="17" y="80"/>
                    </a:cubicBezTo>
                    <a:cubicBezTo>
                      <a:pt x="17" y="80"/>
                      <a:pt x="17" y="80"/>
                      <a:pt x="18" y="80"/>
                    </a:cubicBezTo>
                    <a:cubicBezTo>
                      <a:pt x="18" y="80"/>
                      <a:pt x="19" y="80"/>
                      <a:pt x="19" y="81"/>
                    </a:cubicBezTo>
                    <a:cubicBezTo>
                      <a:pt x="19" y="81"/>
                      <a:pt x="19" y="81"/>
                      <a:pt x="19" y="81"/>
                    </a:cubicBezTo>
                    <a:cubicBezTo>
                      <a:pt x="19" y="81"/>
                      <a:pt x="19" y="81"/>
                      <a:pt x="19" y="81"/>
                    </a:cubicBezTo>
                    <a:cubicBezTo>
                      <a:pt x="19" y="81"/>
                      <a:pt x="19" y="81"/>
                      <a:pt x="19" y="81"/>
                    </a:cubicBezTo>
                    <a:cubicBezTo>
                      <a:pt x="20" y="82"/>
                      <a:pt x="20" y="82"/>
                      <a:pt x="20" y="82"/>
                    </a:cubicBezTo>
                    <a:cubicBezTo>
                      <a:pt x="20" y="82"/>
                      <a:pt x="20" y="82"/>
                      <a:pt x="20" y="82"/>
                    </a:cubicBezTo>
                    <a:cubicBezTo>
                      <a:pt x="20" y="82"/>
                      <a:pt x="20" y="82"/>
                      <a:pt x="20" y="82"/>
                    </a:cubicBezTo>
                    <a:cubicBezTo>
                      <a:pt x="20" y="82"/>
                      <a:pt x="20" y="82"/>
                      <a:pt x="21" y="82"/>
                    </a:cubicBezTo>
                    <a:cubicBezTo>
                      <a:pt x="21" y="82"/>
                      <a:pt x="21" y="82"/>
                      <a:pt x="21" y="82"/>
                    </a:cubicBezTo>
                    <a:cubicBezTo>
                      <a:pt x="21" y="82"/>
                      <a:pt x="21" y="82"/>
                      <a:pt x="21" y="82"/>
                    </a:cubicBezTo>
                    <a:cubicBezTo>
                      <a:pt x="22" y="82"/>
                      <a:pt x="22" y="82"/>
                      <a:pt x="22" y="82"/>
                    </a:cubicBezTo>
                    <a:cubicBezTo>
                      <a:pt x="22" y="82"/>
                      <a:pt x="22" y="82"/>
                      <a:pt x="22" y="82"/>
                    </a:cubicBezTo>
                    <a:cubicBezTo>
                      <a:pt x="22" y="81"/>
                      <a:pt x="22" y="81"/>
                      <a:pt x="22" y="81"/>
                    </a:cubicBezTo>
                    <a:cubicBezTo>
                      <a:pt x="22" y="81"/>
                      <a:pt x="22" y="81"/>
                      <a:pt x="22" y="81"/>
                    </a:cubicBezTo>
                    <a:cubicBezTo>
                      <a:pt x="22" y="81"/>
                      <a:pt x="21" y="80"/>
                      <a:pt x="21" y="80"/>
                    </a:cubicBezTo>
                    <a:cubicBezTo>
                      <a:pt x="21" y="80"/>
                      <a:pt x="21" y="80"/>
                      <a:pt x="21" y="79"/>
                    </a:cubicBezTo>
                    <a:cubicBezTo>
                      <a:pt x="21" y="79"/>
                      <a:pt x="21" y="79"/>
                      <a:pt x="21" y="79"/>
                    </a:cubicBezTo>
                    <a:cubicBezTo>
                      <a:pt x="21" y="79"/>
                      <a:pt x="21" y="79"/>
                      <a:pt x="21" y="79"/>
                    </a:cubicBezTo>
                    <a:cubicBezTo>
                      <a:pt x="22" y="79"/>
                      <a:pt x="22" y="79"/>
                      <a:pt x="22" y="79"/>
                    </a:cubicBezTo>
                    <a:cubicBezTo>
                      <a:pt x="22" y="79"/>
                      <a:pt x="22" y="79"/>
                      <a:pt x="22" y="79"/>
                    </a:cubicBezTo>
                    <a:cubicBezTo>
                      <a:pt x="23" y="79"/>
                      <a:pt x="23" y="79"/>
                      <a:pt x="23" y="78"/>
                    </a:cubicBezTo>
                    <a:cubicBezTo>
                      <a:pt x="24" y="78"/>
                      <a:pt x="24" y="78"/>
                      <a:pt x="24" y="78"/>
                    </a:cubicBezTo>
                    <a:cubicBezTo>
                      <a:pt x="25" y="78"/>
                      <a:pt x="25" y="78"/>
                      <a:pt x="25" y="78"/>
                    </a:cubicBezTo>
                    <a:cubicBezTo>
                      <a:pt x="25" y="78"/>
                      <a:pt x="25" y="78"/>
                      <a:pt x="25" y="78"/>
                    </a:cubicBezTo>
                    <a:cubicBezTo>
                      <a:pt x="25" y="78"/>
                      <a:pt x="25" y="78"/>
                      <a:pt x="25" y="78"/>
                    </a:cubicBezTo>
                    <a:cubicBezTo>
                      <a:pt x="25" y="78"/>
                      <a:pt x="25" y="78"/>
                      <a:pt x="25" y="77"/>
                    </a:cubicBezTo>
                    <a:cubicBezTo>
                      <a:pt x="25" y="77"/>
                      <a:pt x="25" y="77"/>
                      <a:pt x="25" y="77"/>
                    </a:cubicBezTo>
                    <a:cubicBezTo>
                      <a:pt x="26" y="77"/>
                      <a:pt x="26" y="77"/>
                      <a:pt x="26" y="77"/>
                    </a:cubicBezTo>
                    <a:cubicBezTo>
                      <a:pt x="27" y="77"/>
                      <a:pt x="28" y="77"/>
                      <a:pt x="28" y="77"/>
                    </a:cubicBezTo>
                    <a:cubicBezTo>
                      <a:pt x="28" y="77"/>
                      <a:pt x="28" y="77"/>
                      <a:pt x="28" y="77"/>
                    </a:cubicBezTo>
                    <a:cubicBezTo>
                      <a:pt x="28" y="77"/>
                      <a:pt x="28" y="77"/>
                      <a:pt x="29" y="77"/>
                    </a:cubicBezTo>
                    <a:cubicBezTo>
                      <a:pt x="29" y="77"/>
                      <a:pt x="29" y="77"/>
                      <a:pt x="29" y="77"/>
                    </a:cubicBezTo>
                    <a:cubicBezTo>
                      <a:pt x="29" y="77"/>
                      <a:pt x="29" y="77"/>
                      <a:pt x="29" y="77"/>
                    </a:cubicBezTo>
                    <a:cubicBezTo>
                      <a:pt x="30" y="77"/>
                      <a:pt x="30" y="77"/>
                      <a:pt x="30" y="77"/>
                    </a:cubicBezTo>
                    <a:cubicBezTo>
                      <a:pt x="30" y="77"/>
                      <a:pt x="31" y="77"/>
                      <a:pt x="31" y="77"/>
                    </a:cubicBezTo>
                    <a:cubicBezTo>
                      <a:pt x="32" y="77"/>
                      <a:pt x="32" y="78"/>
                      <a:pt x="33" y="78"/>
                    </a:cubicBezTo>
                    <a:cubicBezTo>
                      <a:pt x="33" y="78"/>
                      <a:pt x="33" y="78"/>
                      <a:pt x="34" y="79"/>
                    </a:cubicBezTo>
                    <a:cubicBezTo>
                      <a:pt x="34" y="79"/>
                      <a:pt x="35" y="79"/>
                      <a:pt x="35" y="79"/>
                    </a:cubicBezTo>
                    <a:cubicBezTo>
                      <a:pt x="36" y="79"/>
                      <a:pt x="36" y="79"/>
                      <a:pt x="37" y="79"/>
                    </a:cubicBezTo>
                    <a:cubicBezTo>
                      <a:pt x="38" y="78"/>
                      <a:pt x="38" y="78"/>
                      <a:pt x="38" y="78"/>
                    </a:cubicBezTo>
                    <a:cubicBezTo>
                      <a:pt x="38" y="79"/>
                      <a:pt x="38" y="79"/>
                      <a:pt x="38" y="79"/>
                    </a:cubicBezTo>
                    <a:cubicBezTo>
                      <a:pt x="38" y="80"/>
                      <a:pt x="38" y="80"/>
                      <a:pt x="39" y="80"/>
                    </a:cubicBezTo>
                    <a:cubicBezTo>
                      <a:pt x="39" y="80"/>
                      <a:pt x="39" y="81"/>
                      <a:pt x="39" y="81"/>
                    </a:cubicBezTo>
                    <a:cubicBezTo>
                      <a:pt x="39" y="81"/>
                      <a:pt x="39" y="81"/>
                      <a:pt x="39" y="80"/>
                    </a:cubicBezTo>
                    <a:cubicBezTo>
                      <a:pt x="39" y="80"/>
                      <a:pt x="39" y="80"/>
                      <a:pt x="39" y="80"/>
                    </a:cubicBezTo>
                    <a:cubicBezTo>
                      <a:pt x="39" y="80"/>
                      <a:pt x="39" y="80"/>
                      <a:pt x="39" y="80"/>
                    </a:cubicBezTo>
                    <a:cubicBezTo>
                      <a:pt x="39" y="80"/>
                      <a:pt x="40" y="79"/>
                      <a:pt x="40" y="79"/>
                    </a:cubicBezTo>
                    <a:cubicBezTo>
                      <a:pt x="42" y="79"/>
                      <a:pt x="42" y="79"/>
                      <a:pt x="42" y="79"/>
                    </a:cubicBezTo>
                    <a:cubicBezTo>
                      <a:pt x="41" y="80"/>
                      <a:pt x="41" y="80"/>
                      <a:pt x="41" y="80"/>
                    </a:cubicBezTo>
                    <a:cubicBezTo>
                      <a:pt x="41" y="80"/>
                      <a:pt x="41" y="80"/>
                      <a:pt x="41" y="80"/>
                    </a:cubicBezTo>
                    <a:cubicBezTo>
                      <a:pt x="41" y="80"/>
                      <a:pt x="41" y="80"/>
                      <a:pt x="41" y="80"/>
                    </a:cubicBezTo>
                    <a:cubicBezTo>
                      <a:pt x="41" y="80"/>
                      <a:pt x="42" y="80"/>
                      <a:pt x="42" y="80"/>
                    </a:cubicBezTo>
                    <a:cubicBezTo>
                      <a:pt x="43" y="81"/>
                      <a:pt x="43" y="81"/>
                      <a:pt x="43" y="81"/>
                    </a:cubicBezTo>
                    <a:cubicBezTo>
                      <a:pt x="42" y="81"/>
                      <a:pt x="42" y="81"/>
                      <a:pt x="42" y="81"/>
                    </a:cubicBezTo>
                    <a:cubicBezTo>
                      <a:pt x="42" y="82"/>
                      <a:pt x="42" y="82"/>
                      <a:pt x="42" y="82"/>
                    </a:cubicBezTo>
                    <a:cubicBezTo>
                      <a:pt x="42" y="82"/>
                      <a:pt x="42" y="82"/>
                      <a:pt x="42" y="82"/>
                    </a:cubicBezTo>
                    <a:cubicBezTo>
                      <a:pt x="43" y="82"/>
                      <a:pt x="43" y="82"/>
                      <a:pt x="43" y="82"/>
                    </a:cubicBezTo>
                    <a:cubicBezTo>
                      <a:pt x="44" y="82"/>
                      <a:pt x="44" y="82"/>
                      <a:pt x="44" y="82"/>
                    </a:cubicBezTo>
                    <a:cubicBezTo>
                      <a:pt x="45" y="82"/>
                      <a:pt x="45" y="82"/>
                      <a:pt x="46" y="83"/>
                    </a:cubicBezTo>
                    <a:cubicBezTo>
                      <a:pt x="46" y="83"/>
                      <a:pt x="46" y="84"/>
                      <a:pt x="46" y="84"/>
                    </a:cubicBezTo>
                    <a:cubicBezTo>
                      <a:pt x="46" y="84"/>
                      <a:pt x="46" y="84"/>
                      <a:pt x="46" y="84"/>
                    </a:cubicBezTo>
                    <a:cubicBezTo>
                      <a:pt x="46" y="84"/>
                      <a:pt x="46" y="84"/>
                      <a:pt x="46" y="84"/>
                    </a:cubicBezTo>
                    <a:cubicBezTo>
                      <a:pt x="47" y="84"/>
                      <a:pt x="47" y="85"/>
                      <a:pt x="47" y="85"/>
                    </a:cubicBezTo>
                    <a:cubicBezTo>
                      <a:pt x="47" y="85"/>
                      <a:pt x="47" y="85"/>
                      <a:pt x="47" y="85"/>
                    </a:cubicBezTo>
                    <a:cubicBezTo>
                      <a:pt x="47" y="86"/>
                      <a:pt x="48" y="86"/>
                      <a:pt x="48" y="86"/>
                    </a:cubicBezTo>
                    <a:cubicBezTo>
                      <a:pt x="48" y="86"/>
                      <a:pt x="49" y="86"/>
                      <a:pt x="49" y="86"/>
                    </a:cubicBezTo>
                    <a:cubicBezTo>
                      <a:pt x="49" y="86"/>
                      <a:pt x="50" y="86"/>
                      <a:pt x="50" y="86"/>
                    </a:cubicBezTo>
                    <a:cubicBezTo>
                      <a:pt x="51" y="86"/>
                      <a:pt x="51" y="86"/>
                      <a:pt x="51" y="86"/>
                    </a:cubicBezTo>
                    <a:cubicBezTo>
                      <a:pt x="51" y="87"/>
                      <a:pt x="51" y="87"/>
                      <a:pt x="51" y="87"/>
                    </a:cubicBezTo>
                    <a:cubicBezTo>
                      <a:pt x="51" y="87"/>
                      <a:pt x="51" y="87"/>
                      <a:pt x="52" y="87"/>
                    </a:cubicBezTo>
                    <a:cubicBezTo>
                      <a:pt x="53" y="87"/>
                      <a:pt x="53" y="87"/>
                      <a:pt x="53" y="87"/>
                    </a:cubicBezTo>
                    <a:cubicBezTo>
                      <a:pt x="53" y="87"/>
                      <a:pt x="54" y="87"/>
                      <a:pt x="54" y="88"/>
                    </a:cubicBezTo>
                    <a:cubicBezTo>
                      <a:pt x="54" y="88"/>
                      <a:pt x="54" y="88"/>
                      <a:pt x="54" y="88"/>
                    </a:cubicBezTo>
                    <a:cubicBezTo>
                      <a:pt x="55" y="88"/>
                      <a:pt x="55" y="88"/>
                      <a:pt x="55" y="89"/>
                    </a:cubicBezTo>
                    <a:cubicBezTo>
                      <a:pt x="55" y="89"/>
                      <a:pt x="55" y="89"/>
                      <a:pt x="55" y="89"/>
                    </a:cubicBezTo>
                    <a:cubicBezTo>
                      <a:pt x="56" y="89"/>
                      <a:pt x="56" y="90"/>
                      <a:pt x="57" y="90"/>
                    </a:cubicBezTo>
                    <a:cubicBezTo>
                      <a:pt x="57" y="90"/>
                      <a:pt x="57" y="91"/>
                      <a:pt x="57" y="91"/>
                    </a:cubicBezTo>
                    <a:cubicBezTo>
                      <a:pt x="57" y="91"/>
                      <a:pt x="57" y="91"/>
                      <a:pt x="57" y="91"/>
                    </a:cubicBezTo>
                    <a:cubicBezTo>
                      <a:pt x="57" y="91"/>
                      <a:pt x="57" y="91"/>
                      <a:pt x="57" y="91"/>
                    </a:cubicBezTo>
                    <a:cubicBezTo>
                      <a:pt x="57" y="91"/>
                      <a:pt x="57" y="91"/>
                      <a:pt x="57" y="92"/>
                    </a:cubicBezTo>
                    <a:cubicBezTo>
                      <a:pt x="57" y="92"/>
                      <a:pt x="57" y="92"/>
                      <a:pt x="57" y="92"/>
                    </a:cubicBezTo>
                    <a:cubicBezTo>
                      <a:pt x="58" y="92"/>
                      <a:pt x="58" y="92"/>
                      <a:pt x="59" y="93"/>
                    </a:cubicBezTo>
                    <a:cubicBezTo>
                      <a:pt x="59" y="93"/>
                      <a:pt x="59" y="93"/>
                      <a:pt x="59" y="93"/>
                    </a:cubicBezTo>
                    <a:cubicBezTo>
                      <a:pt x="59" y="93"/>
                      <a:pt x="59" y="93"/>
                      <a:pt x="59" y="93"/>
                    </a:cubicBezTo>
                    <a:cubicBezTo>
                      <a:pt x="59" y="93"/>
                      <a:pt x="59" y="93"/>
                      <a:pt x="59" y="93"/>
                    </a:cubicBezTo>
                    <a:cubicBezTo>
                      <a:pt x="59" y="93"/>
                      <a:pt x="59" y="93"/>
                      <a:pt x="59" y="93"/>
                    </a:cubicBezTo>
                    <a:cubicBezTo>
                      <a:pt x="60" y="93"/>
                      <a:pt x="60" y="93"/>
                      <a:pt x="60" y="93"/>
                    </a:cubicBezTo>
                    <a:cubicBezTo>
                      <a:pt x="60" y="94"/>
                      <a:pt x="60" y="94"/>
                      <a:pt x="60" y="94"/>
                    </a:cubicBezTo>
                    <a:cubicBezTo>
                      <a:pt x="60" y="94"/>
                      <a:pt x="60" y="94"/>
                      <a:pt x="60" y="94"/>
                    </a:cubicBezTo>
                    <a:cubicBezTo>
                      <a:pt x="61" y="94"/>
                      <a:pt x="62" y="95"/>
                      <a:pt x="62" y="95"/>
                    </a:cubicBezTo>
                    <a:cubicBezTo>
                      <a:pt x="63" y="96"/>
                      <a:pt x="63" y="96"/>
                      <a:pt x="63" y="97"/>
                    </a:cubicBezTo>
                    <a:cubicBezTo>
                      <a:pt x="63" y="97"/>
                      <a:pt x="63" y="97"/>
                      <a:pt x="63" y="98"/>
                    </a:cubicBezTo>
                    <a:cubicBezTo>
                      <a:pt x="63" y="98"/>
                      <a:pt x="63" y="98"/>
                      <a:pt x="63" y="98"/>
                    </a:cubicBezTo>
                    <a:cubicBezTo>
                      <a:pt x="63" y="98"/>
                      <a:pt x="62" y="98"/>
                      <a:pt x="62" y="98"/>
                    </a:cubicBezTo>
                    <a:cubicBezTo>
                      <a:pt x="62" y="98"/>
                      <a:pt x="62" y="98"/>
                      <a:pt x="62" y="98"/>
                    </a:cubicBezTo>
                    <a:cubicBezTo>
                      <a:pt x="60" y="98"/>
                      <a:pt x="60" y="98"/>
                      <a:pt x="60" y="98"/>
                    </a:cubicBezTo>
                    <a:cubicBezTo>
                      <a:pt x="60" y="98"/>
                      <a:pt x="60" y="99"/>
                      <a:pt x="60" y="99"/>
                    </a:cubicBezTo>
                    <a:cubicBezTo>
                      <a:pt x="60" y="99"/>
                      <a:pt x="59" y="99"/>
                      <a:pt x="59" y="99"/>
                    </a:cubicBezTo>
                    <a:cubicBezTo>
                      <a:pt x="58" y="99"/>
                      <a:pt x="58" y="99"/>
                      <a:pt x="58" y="99"/>
                    </a:cubicBezTo>
                    <a:cubicBezTo>
                      <a:pt x="58" y="99"/>
                      <a:pt x="58" y="99"/>
                      <a:pt x="58" y="99"/>
                    </a:cubicBezTo>
                    <a:cubicBezTo>
                      <a:pt x="58" y="99"/>
                      <a:pt x="58" y="99"/>
                      <a:pt x="58" y="99"/>
                    </a:cubicBezTo>
                    <a:cubicBezTo>
                      <a:pt x="58" y="99"/>
                      <a:pt x="58" y="99"/>
                      <a:pt x="58" y="100"/>
                    </a:cubicBezTo>
                    <a:cubicBezTo>
                      <a:pt x="58" y="100"/>
                      <a:pt x="58" y="100"/>
                      <a:pt x="59" y="100"/>
                    </a:cubicBezTo>
                    <a:cubicBezTo>
                      <a:pt x="59" y="100"/>
                      <a:pt x="59" y="100"/>
                      <a:pt x="59" y="100"/>
                    </a:cubicBezTo>
                    <a:cubicBezTo>
                      <a:pt x="60" y="100"/>
                      <a:pt x="60" y="100"/>
                      <a:pt x="60" y="100"/>
                    </a:cubicBezTo>
                    <a:cubicBezTo>
                      <a:pt x="60" y="100"/>
                      <a:pt x="60" y="100"/>
                      <a:pt x="60" y="100"/>
                    </a:cubicBezTo>
                    <a:cubicBezTo>
                      <a:pt x="61" y="100"/>
                      <a:pt x="61" y="100"/>
                      <a:pt x="61" y="100"/>
                    </a:cubicBezTo>
                    <a:cubicBezTo>
                      <a:pt x="62" y="100"/>
                      <a:pt x="62" y="100"/>
                      <a:pt x="62" y="100"/>
                    </a:cubicBezTo>
                    <a:cubicBezTo>
                      <a:pt x="65" y="100"/>
                      <a:pt x="65" y="100"/>
                      <a:pt x="65" y="100"/>
                    </a:cubicBezTo>
                    <a:cubicBezTo>
                      <a:pt x="65" y="100"/>
                      <a:pt x="66" y="100"/>
                      <a:pt x="66" y="100"/>
                    </a:cubicBezTo>
                    <a:cubicBezTo>
                      <a:pt x="66" y="100"/>
                      <a:pt x="66" y="100"/>
                      <a:pt x="66" y="100"/>
                    </a:cubicBezTo>
                    <a:cubicBezTo>
                      <a:pt x="66" y="100"/>
                      <a:pt x="67" y="100"/>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2"/>
                      <a:pt x="68" y="102"/>
                      <a:pt x="68" y="102"/>
                    </a:cubicBezTo>
                    <a:cubicBezTo>
                      <a:pt x="68" y="102"/>
                      <a:pt x="68" y="102"/>
                      <a:pt x="68" y="102"/>
                    </a:cubicBezTo>
                    <a:cubicBezTo>
                      <a:pt x="68" y="102"/>
                      <a:pt x="68" y="102"/>
                      <a:pt x="69" y="102"/>
                    </a:cubicBezTo>
                    <a:cubicBezTo>
                      <a:pt x="69" y="102"/>
                      <a:pt x="69" y="102"/>
                      <a:pt x="70" y="102"/>
                    </a:cubicBezTo>
                    <a:cubicBezTo>
                      <a:pt x="70" y="102"/>
                      <a:pt x="70" y="102"/>
                      <a:pt x="70" y="103"/>
                    </a:cubicBezTo>
                    <a:cubicBezTo>
                      <a:pt x="70" y="103"/>
                      <a:pt x="71" y="103"/>
                      <a:pt x="71" y="103"/>
                    </a:cubicBezTo>
                    <a:cubicBezTo>
                      <a:pt x="72" y="103"/>
                      <a:pt x="72" y="103"/>
                      <a:pt x="72" y="103"/>
                    </a:cubicBezTo>
                    <a:cubicBezTo>
                      <a:pt x="72" y="103"/>
                      <a:pt x="72" y="103"/>
                      <a:pt x="72" y="103"/>
                    </a:cubicBezTo>
                    <a:cubicBezTo>
                      <a:pt x="72" y="103"/>
                      <a:pt x="73" y="103"/>
                      <a:pt x="73" y="103"/>
                    </a:cubicBezTo>
                    <a:cubicBezTo>
                      <a:pt x="74" y="103"/>
                      <a:pt x="75" y="103"/>
                      <a:pt x="75" y="103"/>
                    </a:cubicBezTo>
                    <a:cubicBezTo>
                      <a:pt x="75" y="103"/>
                      <a:pt x="75" y="104"/>
                      <a:pt x="76" y="104"/>
                    </a:cubicBezTo>
                    <a:cubicBezTo>
                      <a:pt x="76" y="104"/>
                      <a:pt x="76" y="104"/>
                      <a:pt x="76" y="104"/>
                    </a:cubicBezTo>
                    <a:cubicBezTo>
                      <a:pt x="77" y="104"/>
                      <a:pt x="77" y="104"/>
                      <a:pt x="77" y="104"/>
                    </a:cubicBezTo>
                    <a:cubicBezTo>
                      <a:pt x="77" y="104"/>
                      <a:pt x="77" y="104"/>
                      <a:pt x="77" y="104"/>
                    </a:cubicBezTo>
                    <a:cubicBezTo>
                      <a:pt x="78" y="104"/>
                      <a:pt x="78" y="104"/>
                      <a:pt x="78" y="104"/>
                    </a:cubicBezTo>
                    <a:cubicBezTo>
                      <a:pt x="78" y="104"/>
                      <a:pt x="78" y="104"/>
                      <a:pt x="78" y="104"/>
                    </a:cubicBezTo>
                    <a:cubicBezTo>
                      <a:pt x="79" y="104"/>
                      <a:pt x="79" y="104"/>
                      <a:pt x="79" y="104"/>
                    </a:cubicBezTo>
                    <a:cubicBezTo>
                      <a:pt x="79" y="104"/>
                      <a:pt x="79" y="104"/>
                      <a:pt x="79" y="104"/>
                    </a:cubicBezTo>
                    <a:cubicBezTo>
                      <a:pt x="79" y="104"/>
                      <a:pt x="79" y="104"/>
                      <a:pt x="80" y="104"/>
                    </a:cubicBezTo>
                    <a:cubicBezTo>
                      <a:pt x="80" y="104"/>
                      <a:pt x="80" y="105"/>
                      <a:pt x="80" y="105"/>
                    </a:cubicBezTo>
                    <a:cubicBezTo>
                      <a:pt x="80" y="105"/>
                      <a:pt x="80" y="105"/>
                      <a:pt x="81" y="106"/>
                    </a:cubicBezTo>
                    <a:cubicBezTo>
                      <a:pt x="82" y="106"/>
                      <a:pt x="82" y="106"/>
                      <a:pt x="82" y="106"/>
                    </a:cubicBezTo>
                    <a:cubicBezTo>
                      <a:pt x="82" y="106"/>
                      <a:pt x="82" y="106"/>
                      <a:pt x="82" y="106"/>
                    </a:cubicBezTo>
                    <a:cubicBezTo>
                      <a:pt x="82" y="106"/>
                      <a:pt x="82" y="106"/>
                      <a:pt x="82" y="106"/>
                    </a:cubicBezTo>
                    <a:cubicBezTo>
                      <a:pt x="82" y="106"/>
                      <a:pt x="83" y="107"/>
                      <a:pt x="83" y="107"/>
                    </a:cubicBezTo>
                    <a:cubicBezTo>
                      <a:pt x="83" y="107"/>
                      <a:pt x="84" y="107"/>
                      <a:pt x="85" y="107"/>
                    </a:cubicBezTo>
                    <a:cubicBezTo>
                      <a:pt x="85" y="107"/>
                      <a:pt x="85" y="107"/>
                      <a:pt x="86" y="107"/>
                    </a:cubicBezTo>
                    <a:cubicBezTo>
                      <a:pt x="86" y="107"/>
                      <a:pt x="86" y="107"/>
                      <a:pt x="86" y="107"/>
                    </a:cubicBezTo>
                    <a:cubicBezTo>
                      <a:pt x="87" y="107"/>
                      <a:pt x="87" y="107"/>
                      <a:pt x="87" y="107"/>
                    </a:cubicBezTo>
                    <a:cubicBezTo>
                      <a:pt x="87" y="108"/>
                      <a:pt x="87" y="108"/>
                      <a:pt x="87" y="108"/>
                    </a:cubicBezTo>
                    <a:cubicBezTo>
                      <a:pt x="87" y="108"/>
                      <a:pt x="87" y="108"/>
                      <a:pt x="87" y="108"/>
                    </a:cubicBezTo>
                    <a:cubicBezTo>
                      <a:pt x="87" y="108"/>
                      <a:pt x="87" y="108"/>
                      <a:pt x="87" y="108"/>
                    </a:cubicBezTo>
                    <a:cubicBezTo>
                      <a:pt x="87" y="108"/>
                      <a:pt x="87" y="108"/>
                      <a:pt x="87" y="108"/>
                    </a:cubicBezTo>
                    <a:cubicBezTo>
                      <a:pt x="88" y="108"/>
                      <a:pt x="88" y="108"/>
                      <a:pt x="88" y="108"/>
                    </a:cubicBezTo>
                    <a:cubicBezTo>
                      <a:pt x="88" y="112"/>
                      <a:pt x="88" y="112"/>
                      <a:pt x="88" y="112"/>
                    </a:cubicBezTo>
                    <a:cubicBezTo>
                      <a:pt x="87" y="112"/>
                      <a:pt x="87" y="112"/>
                      <a:pt x="87" y="112"/>
                    </a:cubicBezTo>
                    <a:cubicBezTo>
                      <a:pt x="87" y="112"/>
                      <a:pt x="87" y="112"/>
                      <a:pt x="87" y="112"/>
                    </a:cubicBezTo>
                    <a:cubicBezTo>
                      <a:pt x="87" y="112"/>
                      <a:pt x="87" y="112"/>
                      <a:pt x="87" y="112"/>
                    </a:cubicBezTo>
                    <a:cubicBezTo>
                      <a:pt x="87" y="112"/>
                      <a:pt x="87" y="112"/>
                      <a:pt x="87" y="112"/>
                    </a:cubicBezTo>
                    <a:cubicBezTo>
                      <a:pt x="87" y="113"/>
                      <a:pt x="87" y="114"/>
                      <a:pt x="87" y="114"/>
                    </a:cubicBezTo>
                    <a:cubicBezTo>
                      <a:pt x="87" y="114"/>
                      <a:pt x="87" y="114"/>
                      <a:pt x="87" y="114"/>
                    </a:cubicBezTo>
                    <a:cubicBezTo>
                      <a:pt x="88" y="114"/>
                      <a:pt x="88" y="114"/>
                      <a:pt x="88" y="114"/>
                    </a:cubicBezTo>
                    <a:cubicBezTo>
                      <a:pt x="88" y="115"/>
                      <a:pt x="88" y="115"/>
                      <a:pt x="88" y="115"/>
                    </a:cubicBezTo>
                    <a:cubicBezTo>
                      <a:pt x="88" y="115"/>
                      <a:pt x="88" y="115"/>
                      <a:pt x="88" y="115"/>
                    </a:cubicBezTo>
                    <a:cubicBezTo>
                      <a:pt x="88" y="115"/>
                      <a:pt x="88" y="116"/>
                      <a:pt x="87" y="116"/>
                    </a:cubicBezTo>
                    <a:cubicBezTo>
                      <a:pt x="87" y="116"/>
                      <a:pt x="87" y="116"/>
                      <a:pt x="87" y="116"/>
                    </a:cubicBezTo>
                    <a:cubicBezTo>
                      <a:pt x="86" y="117"/>
                      <a:pt x="85" y="118"/>
                      <a:pt x="85" y="119"/>
                    </a:cubicBezTo>
                    <a:cubicBezTo>
                      <a:pt x="85" y="119"/>
                      <a:pt x="84" y="119"/>
                      <a:pt x="84" y="119"/>
                    </a:cubicBezTo>
                    <a:cubicBezTo>
                      <a:pt x="84" y="120"/>
                      <a:pt x="84" y="120"/>
                      <a:pt x="83" y="120"/>
                    </a:cubicBezTo>
                    <a:cubicBezTo>
                      <a:pt x="83" y="120"/>
                      <a:pt x="83" y="120"/>
                      <a:pt x="83" y="120"/>
                    </a:cubicBezTo>
                    <a:cubicBezTo>
                      <a:pt x="83" y="120"/>
                      <a:pt x="83" y="120"/>
                      <a:pt x="83" y="120"/>
                    </a:cubicBezTo>
                    <a:cubicBezTo>
                      <a:pt x="83" y="120"/>
                      <a:pt x="83" y="120"/>
                      <a:pt x="83" y="120"/>
                    </a:cubicBezTo>
                    <a:cubicBezTo>
                      <a:pt x="83" y="120"/>
                      <a:pt x="83" y="120"/>
                      <a:pt x="83" y="120"/>
                    </a:cubicBezTo>
                    <a:cubicBezTo>
                      <a:pt x="83" y="121"/>
                      <a:pt x="83" y="121"/>
                      <a:pt x="83" y="121"/>
                    </a:cubicBezTo>
                    <a:cubicBezTo>
                      <a:pt x="83" y="121"/>
                      <a:pt x="83" y="121"/>
                      <a:pt x="83" y="121"/>
                    </a:cubicBezTo>
                    <a:cubicBezTo>
                      <a:pt x="83" y="121"/>
                      <a:pt x="83" y="121"/>
                      <a:pt x="82" y="121"/>
                    </a:cubicBezTo>
                    <a:cubicBezTo>
                      <a:pt x="82" y="121"/>
                      <a:pt x="82" y="121"/>
                      <a:pt x="82" y="121"/>
                    </a:cubicBezTo>
                    <a:cubicBezTo>
                      <a:pt x="82" y="122"/>
                      <a:pt x="82" y="122"/>
                      <a:pt x="82" y="122"/>
                    </a:cubicBezTo>
                    <a:cubicBezTo>
                      <a:pt x="82" y="122"/>
                      <a:pt x="82" y="123"/>
                      <a:pt x="81" y="123"/>
                    </a:cubicBezTo>
                    <a:cubicBezTo>
                      <a:pt x="81" y="123"/>
                      <a:pt x="81" y="123"/>
                      <a:pt x="81" y="123"/>
                    </a:cubicBezTo>
                    <a:cubicBezTo>
                      <a:pt x="81" y="123"/>
                      <a:pt x="81" y="123"/>
                      <a:pt x="81" y="123"/>
                    </a:cubicBezTo>
                    <a:cubicBezTo>
                      <a:pt x="80" y="123"/>
                      <a:pt x="80" y="123"/>
                      <a:pt x="80" y="123"/>
                    </a:cubicBezTo>
                    <a:cubicBezTo>
                      <a:pt x="80" y="123"/>
                      <a:pt x="80" y="123"/>
                      <a:pt x="80" y="123"/>
                    </a:cubicBezTo>
                    <a:cubicBezTo>
                      <a:pt x="80" y="123"/>
                      <a:pt x="80" y="123"/>
                      <a:pt x="80" y="123"/>
                    </a:cubicBezTo>
                    <a:cubicBezTo>
                      <a:pt x="80" y="123"/>
                      <a:pt x="79" y="124"/>
                      <a:pt x="80" y="124"/>
                    </a:cubicBezTo>
                    <a:cubicBezTo>
                      <a:pt x="80" y="124"/>
                      <a:pt x="80" y="124"/>
                      <a:pt x="80" y="124"/>
                    </a:cubicBezTo>
                    <a:cubicBezTo>
                      <a:pt x="80" y="124"/>
                      <a:pt x="80" y="124"/>
                      <a:pt x="80" y="124"/>
                    </a:cubicBezTo>
                    <a:cubicBezTo>
                      <a:pt x="80" y="125"/>
                      <a:pt x="80" y="125"/>
                      <a:pt x="80" y="125"/>
                    </a:cubicBezTo>
                    <a:cubicBezTo>
                      <a:pt x="80" y="128"/>
                      <a:pt x="80" y="128"/>
                      <a:pt x="80" y="128"/>
                    </a:cubicBezTo>
                    <a:cubicBezTo>
                      <a:pt x="80" y="129"/>
                      <a:pt x="80" y="129"/>
                      <a:pt x="80" y="130"/>
                    </a:cubicBezTo>
                    <a:cubicBezTo>
                      <a:pt x="80" y="131"/>
                      <a:pt x="80" y="132"/>
                      <a:pt x="81" y="133"/>
                    </a:cubicBezTo>
                    <a:cubicBezTo>
                      <a:pt x="81" y="134"/>
                      <a:pt x="80" y="135"/>
                      <a:pt x="79" y="135"/>
                    </a:cubicBezTo>
                    <a:cubicBezTo>
                      <a:pt x="79" y="135"/>
                      <a:pt x="78" y="135"/>
                      <a:pt x="78" y="135"/>
                    </a:cubicBezTo>
                    <a:cubicBezTo>
                      <a:pt x="78" y="136"/>
                      <a:pt x="78" y="136"/>
                      <a:pt x="77" y="137"/>
                    </a:cubicBezTo>
                    <a:cubicBezTo>
                      <a:pt x="77" y="137"/>
                      <a:pt x="77" y="137"/>
                      <a:pt x="77" y="138"/>
                    </a:cubicBezTo>
                    <a:cubicBezTo>
                      <a:pt x="77" y="138"/>
                      <a:pt x="76" y="138"/>
                      <a:pt x="76" y="138"/>
                    </a:cubicBezTo>
                    <a:cubicBezTo>
                      <a:pt x="76" y="138"/>
                      <a:pt x="76" y="138"/>
                      <a:pt x="76" y="138"/>
                    </a:cubicBezTo>
                    <a:cubicBezTo>
                      <a:pt x="76" y="138"/>
                      <a:pt x="75" y="138"/>
                      <a:pt x="75" y="138"/>
                    </a:cubicBezTo>
                    <a:cubicBezTo>
                      <a:pt x="75" y="138"/>
                      <a:pt x="75" y="139"/>
                      <a:pt x="75" y="139"/>
                    </a:cubicBezTo>
                    <a:cubicBezTo>
                      <a:pt x="75" y="139"/>
                      <a:pt x="74" y="139"/>
                      <a:pt x="74" y="139"/>
                    </a:cubicBezTo>
                    <a:cubicBezTo>
                      <a:pt x="74" y="139"/>
                      <a:pt x="74" y="139"/>
                      <a:pt x="73" y="139"/>
                    </a:cubicBezTo>
                    <a:cubicBezTo>
                      <a:pt x="73" y="139"/>
                      <a:pt x="73" y="139"/>
                      <a:pt x="73" y="139"/>
                    </a:cubicBezTo>
                    <a:cubicBezTo>
                      <a:pt x="73" y="139"/>
                      <a:pt x="73" y="140"/>
                      <a:pt x="73" y="140"/>
                    </a:cubicBezTo>
                    <a:cubicBezTo>
                      <a:pt x="73" y="140"/>
                      <a:pt x="73" y="140"/>
                      <a:pt x="73" y="141"/>
                    </a:cubicBezTo>
                    <a:cubicBezTo>
                      <a:pt x="73" y="141"/>
                      <a:pt x="73" y="141"/>
                      <a:pt x="73"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2"/>
                      <a:pt x="72" y="142"/>
                      <a:pt x="71" y="142"/>
                    </a:cubicBezTo>
                    <a:cubicBezTo>
                      <a:pt x="70" y="142"/>
                      <a:pt x="70" y="142"/>
                      <a:pt x="70" y="142"/>
                    </a:cubicBezTo>
                    <a:cubicBezTo>
                      <a:pt x="70" y="142"/>
                      <a:pt x="70" y="142"/>
                      <a:pt x="69" y="142"/>
                    </a:cubicBezTo>
                    <a:cubicBezTo>
                      <a:pt x="69" y="142"/>
                      <a:pt x="69" y="142"/>
                      <a:pt x="68" y="142"/>
                    </a:cubicBezTo>
                    <a:cubicBezTo>
                      <a:pt x="68" y="142"/>
                      <a:pt x="67" y="142"/>
                      <a:pt x="67" y="142"/>
                    </a:cubicBezTo>
                    <a:cubicBezTo>
                      <a:pt x="66" y="142"/>
                      <a:pt x="66" y="143"/>
                      <a:pt x="66" y="143"/>
                    </a:cubicBezTo>
                    <a:cubicBezTo>
                      <a:pt x="66" y="143"/>
                      <a:pt x="66" y="143"/>
                      <a:pt x="66" y="143"/>
                    </a:cubicBezTo>
                    <a:cubicBezTo>
                      <a:pt x="65" y="144"/>
                      <a:pt x="65" y="144"/>
                      <a:pt x="65" y="145"/>
                    </a:cubicBezTo>
                    <a:cubicBezTo>
                      <a:pt x="65" y="145"/>
                      <a:pt x="65" y="145"/>
                      <a:pt x="65" y="145"/>
                    </a:cubicBezTo>
                    <a:cubicBezTo>
                      <a:pt x="65" y="146"/>
                      <a:pt x="65" y="146"/>
                      <a:pt x="65" y="146"/>
                    </a:cubicBezTo>
                    <a:cubicBezTo>
                      <a:pt x="64" y="146"/>
                      <a:pt x="64" y="146"/>
                      <a:pt x="64" y="146"/>
                    </a:cubicBezTo>
                    <a:cubicBezTo>
                      <a:pt x="64" y="146"/>
                      <a:pt x="64" y="146"/>
                      <a:pt x="64" y="146"/>
                    </a:cubicBezTo>
                    <a:cubicBezTo>
                      <a:pt x="64" y="146"/>
                      <a:pt x="64" y="146"/>
                      <a:pt x="64" y="146"/>
                    </a:cubicBezTo>
                    <a:cubicBezTo>
                      <a:pt x="64" y="152"/>
                      <a:pt x="64" y="152"/>
                      <a:pt x="64" y="152"/>
                    </a:cubicBezTo>
                    <a:cubicBezTo>
                      <a:pt x="64" y="152"/>
                      <a:pt x="64" y="153"/>
                      <a:pt x="63" y="154"/>
                    </a:cubicBezTo>
                    <a:cubicBezTo>
                      <a:pt x="63" y="155"/>
                      <a:pt x="62" y="155"/>
                      <a:pt x="61" y="156"/>
                    </a:cubicBezTo>
                    <a:cubicBezTo>
                      <a:pt x="61" y="156"/>
                      <a:pt x="61" y="156"/>
                      <a:pt x="61" y="156"/>
                    </a:cubicBezTo>
                    <a:cubicBezTo>
                      <a:pt x="61" y="156"/>
                      <a:pt x="60" y="156"/>
                      <a:pt x="60" y="156"/>
                    </a:cubicBezTo>
                    <a:cubicBezTo>
                      <a:pt x="60" y="156"/>
                      <a:pt x="60" y="156"/>
                      <a:pt x="60" y="156"/>
                    </a:cubicBezTo>
                    <a:cubicBezTo>
                      <a:pt x="60" y="156"/>
                      <a:pt x="60" y="156"/>
                      <a:pt x="60" y="156"/>
                    </a:cubicBezTo>
                    <a:cubicBezTo>
                      <a:pt x="60" y="157"/>
                      <a:pt x="60" y="157"/>
                      <a:pt x="60" y="158"/>
                    </a:cubicBezTo>
                    <a:cubicBezTo>
                      <a:pt x="60" y="158"/>
                      <a:pt x="60" y="158"/>
                      <a:pt x="60" y="158"/>
                    </a:cubicBezTo>
                    <a:cubicBezTo>
                      <a:pt x="60" y="159"/>
                      <a:pt x="60" y="159"/>
                      <a:pt x="60" y="159"/>
                    </a:cubicBezTo>
                    <a:cubicBezTo>
                      <a:pt x="59" y="159"/>
                      <a:pt x="59" y="159"/>
                      <a:pt x="59" y="159"/>
                    </a:cubicBezTo>
                    <a:cubicBezTo>
                      <a:pt x="59" y="159"/>
                      <a:pt x="59" y="159"/>
                      <a:pt x="59" y="159"/>
                    </a:cubicBezTo>
                    <a:cubicBezTo>
                      <a:pt x="59" y="159"/>
                      <a:pt x="59" y="159"/>
                      <a:pt x="59" y="159"/>
                    </a:cubicBezTo>
                    <a:cubicBezTo>
                      <a:pt x="59" y="159"/>
                      <a:pt x="59" y="159"/>
                      <a:pt x="59" y="159"/>
                    </a:cubicBezTo>
                    <a:cubicBezTo>
                      <a:pt x="59" y="160"/>
                      <a:pt x="59" y="160"/>
                      <a:pt x="59" y="160"/>
                    </a:cubicBezTo>
                    <a:cubicBezTo>
                      <a:pt x="55" y="160"/>
                      <a:pt x="55" y="160"/>
                      <a:pt x="55" y="160"/>
                    </a:cubicBezTo>
                    <a:cubicBezTo>
                      <a:pt x="55" y="160"/>
                      <a:pt x="55" y="160"/>
                      <a:pt x="55" y="160"/>
                    </a:cubicBezTo>
                    <a:cubicBezTo>
                      <a:pt x="56" y="160"/>
                      <a:pt x="56" y="160"/>
                      <a:pt x="56" y="160"/>
                    </a:cubicBezTo>
                    <a:cubicBezTo>
                      <a:pt x="56" y="160"/>
                      <a:pt x="56" y="160"/>
                      <a:pt x="57" y="160"/>
                    </a:cubicBezTo>
                    <a:cubicBezTo>
                      <a:pt x="57" y="160"/>
                      <a:pt x="57" y="160"/>
                      <a:pt x="57" y="160"/>
                    </a:cubicBezTo>
                    <a:cubicBezTo>
                      <a:pt x="57" y="161"/>
                      <a:pt x="57" y="161"/>
                      <a:pt x="57" y="161"/>
                    </a:cubicBezTo>
                    <a:cubicBezTo>
                      <a:pt x="57" y="161"/>
                      <a:pt x="57" y="162"/>
                      <a:pt x="58" y="162"/>
                    </a:cubicBezTo>
                    <a:cubicBezTo>
                      <a:pt x="58" y="162"/>
                      <a:pt x="59" y="163"/>
                      <a:pt x="58" y="164"/>
                    </a:cubicBezTo>
                    <a:cubicBezTo>
                      <a:pt x="58" y="165"/>
                      <a:pt x="57" y="165"/>
                      <a:pt x="56" y="165"/>
                    </a:cubicBezTo>
                    <a:cubicBezTo>
                      <a:pt x="56" y="165"/>
                      <a:pt x="56" y="165"/>
                      <a:pt x="56" y="165"/>
                    </a:cubicBezTo>
                    <a:cubicBezTo>
                      <a:pt x="56" y="165"/>
                      <a:pt x="56" y="165"/>
                      <a:pt x="56" y="165"/>
                    </a:cubicBezTo>
                    <a:cubicBezTo>
                      <a:pt x="55" y="165"/>
                      <a:pt x="55" y="165"/>
                      <a:pt x="55" y="165"/>
                    </a:cubicBezTo>
                    <a:cubicBezTo>
                      <a:pt x="55" y="165"/>
                      <a:pt x="55" y="165"/>
                      <a:pt x="55" y="166"/>
                    </a:cubicBezTo>
                    <a:cubicBezTo>
                      <a:pt x="55" y="167"/>
                      <a:pt x="55" y="167"/>
                      <a:pt x="55" y="167"/>
                    </a:cubicBezTo>
                    <a:cubicBezTo>
                      <a:pt x="55" y="166"/>
                      <a:pt x="55" y="166"/>
                      <a:pt x="55" y="166"/>
                    </a:cubicBezTo>
                    <a:cubicBezTo>
                      <a:pt x="54" y="166"/>
                      <a:pt x="54" y="166"/>
                      <a:pt x="53" y="166"/>
                    </a:cubicBezTo>
                    <a:cubicBezTo>
                      <a:pt x="53" y="166"/>
                      <a:pt x="53" y="166"/>
                      <a:pt x="53" y="166"/>
                    </a:cubicBezTo>
                    <a:cubicBezTo>
                      <a:pt x="53" y="166"/>
                      <a:pt x="53" y="167"/>
                      <a:pt x="53" y="167"/>
                    </a:cubicBezTo>
                    <a:cubicBezTo>
                      <a:pt x="53" y="167"/>
                      <a:pt x="53" y="167"/>
                      <a:pt x="53" y="167"/>
                    </a:cubicBezTo>
                    <a:cubicBezTo>
                      <a:pt x="53" y="168"/>
                      <a:pt x="52" y="169"/>
                      <a:pt x="51" y="169"/>
                    </a:cubicBezTo>
                    <a:cubicBezTo>
                      <a:pt x="51" y="169"/>
                      <a:pt x="51" y="169"/>
                      <a:pt x="51" y="169"/>
                    </a:cubicBezTo>
                    <a:cubicBezTo>
                      <a:pt x="51" y="169"/>
                      <a:pt x="51" y="169"/>
                      <a:pt x="51" y="169"/>
                    </a:cubicBezTo>
                    <a:cubicBezTo>
                      <a:pt x="51" y="169"/>
                      <a:pt x="51" y="169"/>
                      <a:pt x="51" y="169"/>
                    </a:cubicBezTo>
                    <a:cubicBezTo>
                      <a:pt x="51" y="169"/>
                      <a:pt x="51" y="170"/>
                      <a:pt x="51" y="170"/>
                    </a:cubicBezTo>
                    <a:cubicBezTo>
                      <a:pt x="51" y="170"/>
                      <a:pt x="51" y="170"/>
                      <a:pt x="51" y="170"/>
                    </a:cubicBezTo>
                    <a:cubicBezTo>
                      <a:pt x="52" y="170"/>
                      <a:pt x="52" y="170"/>
                      <a:pt x="52" y="170"/>
                    </a:cubicBezTo>
                    <a:cubicBezTo>
                      <a:pt x="52" y="170"/>
                      <a:pt x="52" y="170"/>
                      <a:pt x="52" y="170"/>
                    </a:cubicBezTo>
                    <a:cubicBezTo>
                      <a:pt x="52" y="170"/>
                      <a:pt x="52" y="171"/>
                      <a:pt x="52" y="171"/>
                    </a:cubicBezTo>
                    <a:cubicBezTo>
                      <a:pt x="52" y="171"/>
                      <a:pt x="52" y="171"/>
                      <a:pt x="52" y="171"/>
                    </a:cubicBezTo>
                    <a:cubicBezTo>
                      <a:pt x="52" y="171"/>
                      <a:pt x="53" y="172"/>
                      <a:pt x="53" y="172"/>
                    </a:cubicBezTo>
                    <a:cubicBezTo>
                      <a:pt x="53" y="173"/>
                      <a:pt x="53" y="173"/>
                      <a:pt x="53" y="173"/>
                    </a:cubicBezTo>
                    <a:cubicBezTo>
                      <a:pt x="53" y="174"/>
                      <a:pt x="53" y="175"/>
                      <a:pt x="53" y="175"/>
                    </a:cubicBezTo>
                    <a:cubicBezTo>
                      <a:pt x="53" y="175"/>
                      <a:pt x="53" y="175"/>
                      <a:pt x="53" y="175"/>
                    </a:cubicBezTo>
                    <a:cubicBezTo>
                      <a:pt x="53" y="175"/>
                      <a:pt x="53" y="175"/>
                      <a:pt x="53" y="176"/>
                    </a:cubicBezTo>
                    <a:cubicBezTo>
                      <a:pt x="54" y="176"/>
                      <a:pt x="54" y="176"/>
                      <a:pt x="54" y="176"/>
                    </a:cubicBezTo>
                    <a:cubicBezTo>
                      <a:pt x="54" y="176"/>
                      <a:pt x="54" y="176"/>
                      <a:pt x="54" y="176"/>
                    </a:cubicBezTo>
                    <a:cubicBezTo>
                      <a:pt x="54" y="178"/>
                      <a:pt x="54" y="178"/>
                      <a:pt x="54" y="178"/>
                    </a:cubicBezTo>
                    <a:cubicBezTo>
                      <a:pt x="54" y="178"/>
                      <a:pt x="54" y="178"/>
                      <a:pt x="54" y="178"/>
                    </a:cubicBezTo>
                    <a:cubicBezTo>
                      <a:pt x="53" y="178"/>
                      <a:pt x="53" y="178"/>
                      <a:pt x="53" y="178"/>
                    </a:cubicBezTo>
                    <a:cubicBezTo>
                      <a:pt x="54" y="178"/>
                      <a:pt x="54" y="178"/>
                      <a:pt x="54" y="178"/>
                    </a:cubicBezTo>
                    <a:cubicBezTo>
                      <a:pt x="54" y="178"/>
                      <a:pt x="55" y="178"/>
                      <a:pt x="55" y="179"/>
                    </a:cubicBezTo>
                    <a:cubicBezTo>
                      <a:pt x="55" y="179"/>
                      <a:pt x="55" y="180"/>
                      <a:pt x="55" y="180"/>
                    </a:cubicBezTo>
                    <a:cubicBezTo>
                      <a:pt x="55" y="180"/>
                      <a:pt x="55" y="180"/>
                      <a:pt x="55" y="181"/>
                    </a:cubicBezTo>
                    <a:cubicBezTo>
                      <a:pt x="55" y="181"/>
                      <a:pt x="55" y="181"/>
                      <a:pt x="55" y="181"/>
                    </a:cubicBezTo>
                    <a:cubicBezTo>
                      <a:pt x="55" y="181"/>
                      <a:pt x="55" y="181"/>
                      <a:pt x="55" y="181"/>
                    </a:cubicBezTo>
                    <a:cubicBezTo>
                      <a:pt x="55" y="181"/>
                      <a:pt x="55" y="181"/>
                      <a:pt x="54" y="181"/>
                    </a:cubicBezTo>
                    <a:cubicBezTo>
                      <a:pt x="54" y="181"/>
                      <a:pt x="54" y="181"/>
                      <a:pt x="54" y="181"/>
                    </a:cubicBezTo>
                    <a:cubicBezTo>
                      <a:pt x="54" y="181"/>
                      <a:pt x="54" y="181"/>
                      <a:pt x="54" y="181"/>
                    </a:cubicBezTo>
                    <a:cubicBezTo>
                      <a:pt x="54" y="181"/>
                      <a:pt x="55" y="182"/>
                      <a:pt x="55" y="182"/>
                    </a:cubicBezTo>
                    <a:cubicBezTo>
                      <a:pt x="55" y="182"/>
                      <a:pt x="55" y="182"/>
                      <a:pt x="55" y="183"/>
                    </a:cubicBezTo>
                    <a:cubicBezTo>
                      <a:pt x="55" y="183"/>
                      <a:pt x="55" y="183"/>
                      <a:pt x="55" y="184"/>
                    </a:cubicBezTo>
                    <a:cubicBezTo>
                      <a:pt x="55" y="184"/>
                      <a:pt x="54" y="184"/>
                      <a:pt x="54"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3" name="Freeform 16">
                <a:extLst>
                  <a:ext uri="{FF2B5EF4-FFF2-40B4-BE49-F238E27FC236}">
                    <a16:creationId xmlns:a16="http://schemas.microsoft.com/office/drawing/2014/main" id="{EFC5EB8D-4A51-0FD8-CD5D-B0E5620E4D22}"/>
                  </a:ext>
                </a:extLst>
              </p:cNvPr>
              <p:cNvSpPr/>
              <p:nvPr/>
            </p:nvSpPr>
            <p:spPr bwMode="auto">
              <a:xfrm>
                <a:off x="4260" y="2053"/>
                <a:ext cx="40" cy="66"/>
              </a:xfrm>
              <a:custGeom>
                <a:avLst/>
                <a:gdLst>
                  <a:gd name="T0" fmla="*/ 2 w 9"/>
                  <a:gd name="T1" fmla="*/ 15 h 15"/>
                  <a:gd name="T2" fmla="*/ 1 w 9"/>
                  <a:gd name="T3" fmla="*/ 15 h 15"/>
                  <a:gd name="T4" fmla="*/ 0 w 9"/>
                  <a:gd name="T5" fmla="*/ 15 h 15"/>
                  <a:gd name="T6" fmla="*/ 1 w 9"/>
                  <a:gd name="T7" fmla="*/ 14 h 15"/>
                  <a:gd name="T8" fmla="*/ 1 w 9"/>
                  <a:gd name="T9" fmla="*/ 13 h 15"/>
                  <a:gd name="T10" fmla="*/ 1 w 9"/>
                  <a:gd name="T11" fmla="*/ 10 h 15"/>
                  <a:gd name="T12" fmla="*/ 1 w 9"/>
                  <a:gd name="T13" fmla="*/ 9 h 15"/>
                  <a:gd name="T14" fmla="*/ 1 w 9"/>
                  <a:gd name="T15" fmla="*/ 9 h 15"/>
                  <a:gd name="T16" fmla="*/ 2 w 9"/>
                  <a:gd name="T17" fmla="*/ 7 h 15"/>
                  <a:gd name="T18" fmla="*/ 2 w 9"/>
                  <a:gd name="T19" fmla="*/ 6 h 15"/>
                  <a:gd name="T20" fmla="*/ 2 w 9"/>
                  <a:gd name="T21" fmla="*/ 6 h 15"/>
                  <a:gd name="T22" fmla="*/ 3 w 9"/>
                  <a:gd name="T23" fmla="*/ 5 h 15"/>
                  <a:gd name="T24" fmla="*/ 3 w 9"/>
                  <a:gd name="T25" fmla="*/ 5 h 15"/>
                  <a:gd name="T26" fmla="*/ 3 w 9"/>
                  <a:gd name="T27" fmla="*/ 4 h 15"/>
                  <a:gd name="T28" fmla="*/ 4 w 9"/>
                  <a:gd name="T29" fmla="*/ 3 h 15"/>
                  <a:gd name="T30" fmla="*/ 5 w 9"/>
                  <a:gd name="T31" fmla="*/ 2 h 15"/>
                  <a:gd name="T32" fmla="*/ 6 w 9"/>
                  <a:gd name="T33" fmla="*/ 0 h 15"/>
                  <a:gd name="T34" fmla="*/ 7 w 9"/>
                  <a:gd name="T35" fmla="*/ 1 h 15"/>
                  <a:gd name="T36" fmla="*/ 7 w 9"/>
                  <a:gd name="T37" fmla="*/ 1 h 15"/>
                  <a:gd name="T38" fmla="*/ 8 w 9"/>
                  <a:gd name="T39" fmla="*/ 1 h 15"/>
                  <a:gd name="T40" fmla="*/ 8 w 9"/>
                  <a:gd name="T41" fmla="*/ 2 h 15"/>
                  <a:gd name="T42" fmla="*/ 6 w 9"/>
                  <a:gd name="T43" fmla="*/ 6 h 15"/>
                  <a:gd name="T44" fmla="*/ 6 w 9"/>
                  <a:gd name="T45" fmla="*/ 6 h 15"/>
                  <a:gd name="T46" fmla="*/ 5 w 9"/>
                  <a:gd name="T47" fmla="*/ 6 h 15"/>
                  <a:gd name="T48" fmla="*/ 6 w 9"/>
                  <a:gd name="T49" fmla="*/ 7 h 15"/>
                  <a:gd name="T50" fmla="*/ 6 w 9"/>
                  <a:gd name="T51" fmla="*/ 7 h 15"/>
                  <a:gd name="T52" fmla="*/ 5 w 9"/>
                  <a:gd name="T53" fmla="*/ 8 h 15"/>
                  <a:gd name="T54" fmla="*/ 5 w 9"/>
                  <a:gd name="T55" fmla="*/ 8 h 15"/>
                  <a:gd name="T56" fmla="*/ 5 w 9"/>
                  <a:gd name="T57" fmla="*/ 9 h 15"/>
                  <a:gd name="T58" fmla="*/ 5 w 9"/>
                  <a:gd name="T59" fmla="*/ 9 h 15"/>
                  <a:gd name="T60" fmla="*/ 5 w 9"/>
                  <a:gd name="T61" fmla="*/ 10 h 15"/>
                  <a:gd name="T62" fmla="*/ 5 w 9"/>
                  <a:gd name="T63" fmla="*/ 11 h 15"/>
                  <a:gd name="T64" fmla="*/ 4 w 9"/>
                  <a:gd name="T65" fmla="*/ 12 h 15"/>
                  <a:gd name="T66" fmla="*/ 4 w 9"/>
                  <a:gd name="T67" fmla="*/ 12 h 15"/>
                  <a:gd name="T68" fmla="*/ 4 w 9"/>
                  <a:gd name="T69" fmla="*/ 13 h 15"/>
                  <a:gd name="T70" fmla="*/ 2 w 9"/>
                  <a:gd name="T7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5">
                    <a:moveTo>
                      <a:pt x="2" y="15"/>
                    </a:moveTo>
                    <a:cubicBezTo>
                      <a:pt x="1" y="15"/>
                      <a:pt x="1" y="15"/>
                      <a:pt x="1" y="15"/>
                    </a:cubicBezTo>
                    <a:cubicBezTo>
                      <a:pt x="0" y="15"/>
                      <a:pt x="0" y="15"/>
                      <a:pt x="0" y="15"/>
                    </a:cubicBezTo>
                    <a:cubicBezTo>
                      <a:pt x="1" y="14"/>
                      <a:pt x="1" y="14"/>
                      <a:pt x="1" y="14"/>
                    </a:cubicBezTo>
                    <a:cubicBezTo>
                      <a:pt x="1" y="14"/>
                      <a:pt x="1" y="13"/>
                      <a:pt x="1" y="13"/>
                    </a:cubicBezTo>
                    <a:cubicBezTo>
                      <a:pt x="0" y="12"/>
                      <a:pt x="0" y="10"/>
                      <a:pt x="1" y="10"/>
                    </a:cubicBezTo>
                    <a:cubicBezTo>
                      <a:pt x="1" y="10"/>
                      <a:pt x="1" y="9"/>
                      <a:pt x="1" y="9"/>
                    </a:cubicBezTo>
                    <a:cubicBezTo>
                      <a:pt x="1" y="9"/>
                      <a:pt x="1" y="9"/>
                      <a:pt x="1" y="9"/>
                    </a:cubicBezTo>
                    <a:cubicBezTo>
                      <a:pt x="1" y="8"/>
                      <a:pt x="1" y="7"/>
                      <a:pt x="2" y="7"/>
                    </a:cubicBezTo>
                    <a:cubicBezTo>
                      <a:pt x="2" y="7"/>
                      <a:pt x="2" y="7"/>
                      <a:pt x="2" y="6"/>
                    </a:cubicBezTo>
                    <a:cubicBezTo>
                      <a:pt x="2" y="6"/>
                      <a:pt x="2" y="6"/>
                      <a:pt x="2" y="6"/>
                    </a:cubicBezTo>
                    <a:cubicBezTo>
                      <a:pt x="2" y="6"/>
                      <a:pt x="2" y="5"/>
                      <a:pt x="3" y="5"/>
                    </a:cubicBezTo>
                    <a:cubicBezTo>
                      <a:pt x="3" y="5"/>
                      <a:pt x="3" y="5"/>
                      <a:pt x="3" y="5"/>
                    </a:cubicBezTo>
                    <a:cubicBezTo>
                      <a:pt x="3" y="5"/>
                      <a:pt x="3" y="5"/>
                      <a:pt x="3" y="4"/>
                    </a:cubicBezTo>
                    <a:cubicBezTo>
                      <a:pt x="3" y="4"/>
                      <a:pt x="4" y="3"/>
                      <a:pt x="4" y="3"/>
                    </a:cubicBezTo>
                    <a:cubicBezTo>
                      <a:pt x="4" y="2"/>
                      <a:pt x="5" y="2"/>
                      <a:pt x="5" y="2"/>
                    </a:cubicBezTo>
                    <a:cubicBezTo>
                      <a:pt x="6" y="1"/>
                      <a:pt x="6" y="1"/>
                      <a:pt x="6" y="0"/>
                    </a:cubicBezTo>
                    <a:cubicBezTo>
                      <a:pt x="7" y="1"/>
                      <a:pt x="7" y="1"/>
                      <a:pt x="7" y="1"/>
                    </a:cubicBezTo>
                    <a:cubicBezTo>
                      <a:pt x="7" y="1"/>
                      <a:pt x="7" y="1"/>
                      <a:pt x="7" y="1"/>
                    </a:cubicBezTo>
                    <a:cubicBezTo>
                      <a:pt x="8" y="1"/>
                      <a:pt x="8" y="1"/>
                      <a:pt x="8" y="1"/>
                    </a:cubicBezTo>
                    <a:cubicBezTo>
                      <a:pt x="8" y="2"/>
                      <a:pt x="8" y="2"/>
                      <a:pt x="8" y="2"/>
                    </a:cubicBezTo>
                    <a:cubicBezTo>
                      <a:pt x="9" y="3"/>
                      <a:pt x="7" y="5"/>
                      <a:pt x="6" y="6"/>
                    </a:cubicBezTo>
                    <a:cubicBezTo>
                      <a:pt x="6" y="6"/>
                      <a:pt x="6" y="6"/>
                      <a:pt x="6" y="6"/>
                    </a:cubicBezTo>
                    <a:cubicBezTo>
                      <a:pt x="6" y="6"/>
                      <a:pt x="6" y="6"/>
                      <a:pt x="5" y="6"/>
                    </a:cubicBezTo>
                    <a:cubicBezTo>
                      <a:pt x="5" y="7"/>
                      <a:pt x="5" y="7"/>
                      <a:pt x="6" y="7"/>
                    </a:cubicBezTo>
                    <a:cubicBezTo>
                      <a:pt x="6" y="7"/>
                      <a:pt x="6" y="7"/>
                      <a:pt x="6" y="7"/>
                    </a:cubicBezTo>
                    <a:cubicBezTo>
                      <a:pt x="6" y="8"/>
                      <a:pt x="5" y="8"/>
                      <a:pt x="5" y="8"/>
                    </a:cubicBezTo>
                    <a:cubicBezTo>
                      <a:pt x="5" y="8"/>
                      <a:pt x="5" y="8"/>
                      <a:pt x="5" y="8"/>
                    </a:cubicBezTo>
                    <a:cubicBezTo>
                      <a:pt x="5" y="9"/>
                      <a:pt x="5" y="9"/>
                      <a:pt x="5" y="9"/>
                    </a:cubicBezTo>
                    <a:cubicBezTo>
                      <a:pt x="5" y="9"/>
                      <a:pt x="5" y="9"/>
                      <a:pt x="5" y="9"/>
                    </a:cubicBezTo>
                    <a:cubicBezTo>
                      <a:pt x="5" y="10"/>
                      <a:pt x="5" y="10"/>
                      <a:pt x="5" y="10"/>
                    </a:cubicBezTo>
                    <a:cubicBezTo>
                      <a:pt x="5" y="10"/>
                      <a:pt x="5" y="10"/>
                      <a:pt x="5" y="11"/>
                    </a:cubicBezTo>
                    <a:cubicBezTo>
                      <a:pt x="5" y="11"/>
                      <a:pt x="5" y="12"/>
                      <a:pt x="4" y="12"/>
                    </a:cubicBezTo>
                    <a:cubicBezTo>
                      <a:pt x="4" y="12"/>
                      <a:pt x="4" y="12"/>
                      <a:pt x="4" y="12"/>
                    </a:cubicBezTo>
                    <a:cubicBezTo>
                      <a:pt x="4" y="13"/>
                      <a:pt x="4" y="13"/>
                      <a:pt x="4" y="13"/>
                    </a:cubicBezTo>
                    <a:cubicBezTo>
                      <a:pt x="4" y="14"/>
                      <a:pt x="3" y="15"/>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4" name="Freeform 17">
                <a:extLst>
                  <a:ext uri="{FF2B5EF4-FFF2-40B4-BE49-F238E27FC236}">
                    <a16:creationId xmlns:a16="http://schemas.microsoft.com/office/drawing/2014/main" id="{6BF99C58-4175-2630-9E73-A79F982259F3}"/>
                  </a:ext>
                </a:extLst>
              </p:cNvPr>
              <p:cNvSpPr/>
              <p:nvPr/>
            </p:nvSpPr>
            <p:spPr bwMode="auto">
              <a:xfrm>
                <a:off x="4286" y="2053"/>
                <a:ext cx="9" cy="13"/>
              </a:xfrm>
              <a:custGeom>
                <a:avLst/>
                <a:gdLst>
                  <a:gd name="T0" fmla="*/ 1 w 2"/>
                  <a:gd name="T1" fmla="*/ 2 h 3"/>
                  <a:gd name="T2" fmla="*/ 0 w 2"/>
                  <a:gd name="T3" fmla="*/ 1 h 3"/>
                  <a:gd name="T4" fmla="*/ 1 w 2"/>
                  <a:gd name="T5" fmla="*/ 0 h 3"/>
                  <a:gd name="T6" fmla="*/ 2 w 2"/>
                  <a:gd name="T7" fmla="*/ 1 h 3"/>
                  <a:gd name="T8" fmla="*/ 2 w 2"/>
                  <a:gd name="T9" fmla="*/ 2 h 3"/>
                  <a:gd name="T10" fmla="*/ 1 w 2"/>
                  <a:gd name="T11" fmla="*/ 3 h 3"/>
                  <a:gd name="T12" fmla="*/ 1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2"/>
                    </a:moveTo>
                    <a:cubicBezTo>
                      <a:pt x="1" y="1"/>
                      <a:pt x="1" y="1"/>
                      <a:pt x="0" y="1"/>
                    </a:cubicBezTo>
                    <a:cubicBezTo>
                      <a:pt x="1" y="0"/>
                      <a:pt x="1" y="0"/>
                      <a:pt x="1" y="0"/>
                    </a:cubicBezTo>
                    <a:cubicBezTo>
                      <a:pt x="2" y="0"/>
                      <a:pt x="2" y="1"/>
                      <a:pt x="2" y="1"/>
                    </a:cubicBezTo>
                    <a:cubicBezTo>
                      <a:pt x="2" y="2"/>
                      <a:pt x="2" y="2"/>
                      <a:pt x="2" y="2"/>
                    </a:cubicBezTo>
                    <a:cubicBezTo>
                      <a:pt x="1" y="3"/>
                      <a:pt x="1" y="3"/>
                      <a:pt x="1" y="3"/>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5" name="Freeform 18">
                <a:extLst>
                  <a:ext uri="{FF2B5EF4-FFF2-40B4-BE49-F238E27FC236}">
                    <a16:creationId xmlns:a16="http://schemas.microsoft.com/office/drawing/2014/main" id="{14E4AD3D-E7CF-D6B8-98D9-6D9116465D63}"/>
                  </a:ext>
                </a:extLst>
              </p:cNvPr>
              <p:cNvSpPr/>
              <p:nvPr/>
            </p:nvSpPr>
            <p:spPr bwMode="auto">
              <a:xfrm>
                <a:off x="3978" y="1498"/>
                <a:ext cx="13" cy="9"/>
              </a:xfrm>
              <a:custGeom>
                <a:avLst/>
                <a:gdLst>
                  <a:gd name="T0" fmla="*/ 3 w 3"/>
                  <a:gd name="T1" fmla="*/ 2 h 2"/>
                  <a:gd name="T2" fmla="*/ 3 w 3"/>
                  <a:gd name="T3" fmla="*/ 1 h 2"/>
                  <a:gd name="T4" fmla="*/ 2 w 3"/>
                  <a:gd name="T5" fmla="*/ 0 h 2"/>
                  <a:gd name="T6" fmla="*/ 1 w 3"/>
                  <a:gd name="T7" fmla="*/ 0 h 2"/>
                  <a:gd name="T8" fmla="*/ 1 w 3"/>
                  <a:gd name="T9" fmla="*/ 0 h 2"/>
                  <a:gd name="T10" fmla="*/ 1 w 3"/>
                  <a:gd name="T11" fmla="*/ 1 h 2"/>
                  <a:gd name="T12" fmla="*/ 1 w 3"/>
                  <a:gd name="T13" fmla="*/ 2 h 2"/>
                  <a:gd name="T14" fmla="*/ 1 w 3"/>
                  <a:gd name="T15" fmla="*/ 2 h 2"/>
                  <a:gd name="T16" fmla="*/ 3 w 3"/>
                  <a:gd name="T17" fmla="*/ 2 h 2"/>
                  <a:gd name="T18" fmla="*/ 3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2"/>
                    </a:moveTo>
                    <a:cubicBezTo>
                      <a:pt x="3" y="2"/>
                      <a:pt x="3" y="1"/>
                      <a:pt x="3" y="1"/>
                    </a:cubicBezTo>
                    <a:cubicBezTo>
                      <a:pt x="3" y="1"/>
                      <a:pt x="2" y="0"/>
                      <a:pt x="2" y="0"/>
                    </a:cubicBezTo>
                    <a:cubicBezTo>
                      <a:pt x="2" y="0"/>
                      <a:pt x="2" y="0"/>
                      <a:pt x="1" y="0"/>
                    </a:cubicBezTo>
                    <a:cubicBezTo>
                      <a:pt x="1" y="0"/>
                      <a:pt x="1" y="0"/>
                      <a:pt x="1" y="0"/>
                    </a:cubicBezTo>
                    <a:cubicBezTo>
                      <a:pt x="1" y="0"/>
                      <a:pt x="1" y="1"/>
                      <a:pt x="1" y="1"/>
                    </a:cubicBezTo>
                    <a:cubicBezTo>
                      <a:pt x="1" y="1"/>
                      <a:pt x="1" y="1"/>
                      <a:pt x="1" y="2"/>
                    </a:cubicBezTo>
                    <a:cubicBezTo>
                      <a:pt x="1" y="2"/>
                      <a:pt x="0" y="2"/>
                      <a:pt x="1" y="2"/>
                    </a:cubicBezTo>
                    <a:cubicBezTo>
                      <a:pt x="2" y="2"/>
                      <a:pt x="3" y="2"/>
                      <a:pt x="3" y="2"/>
                    </a:cubicBezTo>
                    <a:cubicBezTo>
                      <a:pt x="3" y="1"/>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6" name="Freeform 19">
                <a:extLst>
                  <a:ext uri="{FF2B5EF4-FFF2-40B4-BE49-F238E27FC236}">
                    <a16:creationId xmlns:a16="http://schemas.microsoft.com/office/drawing/2014/main" id="{530AD341-99D7-2394-4011-12045A371A3A}"/>
                  </a:ext>
                </a:extLst>
              </p:cNvPr>
              <p:cNvSpPr/>
              <p:nvPr/>
            </p:nvSpPr>
            <p:spPr bwMode="auto">
              <a:xfrm>
                <a:off x="3978" y="1507"/>
                <a:ext cx="35" cy="36"/>
              </a:xfrm>
              <a:custGeom>
                <a:avLst/>
                <a:gdLst>
                  <a:gd name="T0" fmla="*/ 2 w 8"/>
                  <a:gd name="T1" fmla="*/ 6 h 8"/>
                  <a:gd name="T2" fmla="*/ 2 w 8"/>
                  <a:gd name="T3" fmla="*/ 6 h 8"/>
                  <a:gd name="T4" fmla="*/ 3 w 8"/>
                  <a:gd name="T5" fmla="*/ 7 h 8"/>
                  <a:gd name="T6" fmla="*/ 6 w 8"/>
                  <a:gd name="T7" fmla="*/ 7 h 8"/>
                  <a:gd name="T8" fmla="*/ 6 w 8"/>
                  <a:gd name="T9" fmla="*/ 7 h 8"/>
                  <a:gd name="T10" fmla="*/ 7 w 8"/>
                  <a:gd name="T11" fmla="*/ 6 h 8"/>
                  <a:gd name="T12" fmla="*/ 8 w 8"/>
                  <a:gd name="T13" fmla="*/ 4 h 8"/>
                  <a:gd name="T14" fmla="*/ 7 w 8"/>
                  <a:gd name="T15" fmla="*/ 2 h 8"/>
                  <a:gd name="T16" fmla="*/ 8 w 8"/>
                  <a:gd name="T17" fmla="*/ 2 h 8"/>
                  <a:gd name="T18" fmla="*/ 8 w 8"/>
                  <a:gd name="T19" fmla="*/ 2 h 8"/>
                  <a:gd name="T20" fmla="*/ 8 w 8"/>
                  <a:gd name="T21" fmla="*/ 1 h 8"/>
                  <a:gd name="T22" fmla="*/ 8 w 8"/>
                  <a:gd name="T23" fmla="*/ 1 h 8"/>
                  <a:gd name="T24" fmla="*/ 7 w 8"/>
                  <a:gd name="T25" fmla="*/ 0 h 8"/>
                  <a:gd name="T26" fmla="*/ 5 w 8"/>
                  <a:gd name="T27" fmla="*/ 0 h 8"/>
                  <a:gd name="T28" fmla="*/ 4 w 8"/>
                  <a:gd name="T29" fmla="*/ 0 h 8"/>
                  <a:gd name="T30" fmla="*/ 4 w 8"/>
                  <a:gd name="T31" fmla="*/ 1 h 8"/>
                  <a:gd name="T32" fmla="*/ 4 w 8"/>
                  <a:gd name="T33" fmla="*/ 1 h 8"/>
                  <a:gd name="T34" fmla="*/ 2 w 8"/>
                  <a:gd name="T35" fmla="*/ 2 h 8"/>
                  <a:gd name="T36" fmla="*/ 2 w 8"/>
                  <a:gd name="T37" fmla="*/ 3 h 8"/>
                  <a:gd name="T38" fmla="*/ 1 w 8"/>
                  <a:gd name="T39" fmla="*/ 3 h 8"/>
                  <a:gd name="T40" fmla="*/ 1 w 8"/>
                  <a:gd name="T41" fmla="*/ 3 h 8"/>
                  <a:gd name="T42" fmla="*/ 1 w 8"/>
                  <a:gd name="T43" fmla="*/ 5 h 8"/>
                  <a:gd name="T44" fmla="*/ 2 w 8"/>
                  <a:gd name="T45" fmla="*/ 6 h 8"/>
                  <a:gd name="T46" fmla="*/ 2 w 8"/>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8">
                    <a:moveTo>
                      <a:pt x="2" y="6"/>
                    </a:moveTo>
                    <a:cubicBezTo>
                      <a:pt x="2" y="6"/>
                      <a:pt x="3" y="6"/>
                      <a:pt x="2" y="6"/>
                    </a:cubicBezTo>
                    <a:cubicBezTo>
                      <a:pt x="2" y="7"/>
                      <a:pt x="3" y="7"/>
                      <a:pt x="3" y="7"/>
                    </a:cubicBezTo>
                    <a:cubicBezTo>
                      <a:pt x="4" y="7"/>
                      <a:pt x="5" y="8"/>
                      <a:pt x="6" y="7"/>
                    </a:cubicBezTo>
                    <a:cubicBezTo>
                      <a:pt x="6" y="7"/>
                      <a:pt x="6" y="7"/>
                      <a:pt x="6" y="7"/>
                    </a:cubicBezTo>
                    <a:cubicBezTo>
                      <a:pt x="7" y="7"/>
                      <a:pt x="7" y="7"/>
                      <a:pt x="7" y="6"/>
                    </a:cubicBezTo>
                    <a:cubicBezTo>
                      <a:pt x="8" y="6"/>
                      <a:pt x="8" y="5"/>
                      <a:pt x="8" y="4"/>
                    </a:cubicBezTo>
                    <a:cubicBezTo>
                      <a:pt x="8" y="4"/>
                      <a:pt x="7" y="3"/>
                      <a:pt x="7" y="2"/>
                    </a:cubicBezTo>
                    <a:cubicBezTo>
                      <a:pt x="7" y="2"/>
                      <a:pt x="7" y="2"/>
                      <a:pt x="8" y="2"/>
                    </a:cubicBezTo>
                    <a:cubicBezTo>
                      <a:pt x="8" y="2"/>
                      <a:pt x="8" y="2"/>
                      <a:pt x="8" y="2"/>
                    </a:cubicBezTo>
                    <a:cubicBezTo>
                      <a:pt x="8" y="1"/>
                      <a:pt x="8" y="1"/>
                      <a:pt x="8" y="1"/>
                    </a:cubicBezTo>
                    <a:cubicBezTo>
                      <a:pt x="8" y="1"/>
                      <a:pt x="8" y="1"/>
                      <a:pt x="8" y="1"/>
                    </a:cubicBezTo>
                    <a:cubicBezTo>
                      <a:pt x="7" y="1"/>
                      <a:pt x="7" y="1"/>
                      <a:pt x="7" y="0"/>
                    </a:cubicBezTo>
                    <a:cubicBezTo>
                      <a:pt x="6" y="0"/>
                      <a:pt x="6" y="0"/>
                      <a:pt x="5" y="0"/>
                    </a:cubicBezTo>
                    <a:cubicBezTo>
                      <a:pt x="5" y="0"/>
                      <a:pt x="4" y="0"/>
                      <a:pt x="4" y="0"/>
                    </a:cubicBezTo>
                    <a:cubicBezTo>
                      <a:pt x="4" y="0"/>
                      <a:pt x="4" y="0"/>
                      <a:pt x="4" y="1"/>
                    </a:cubicBezTo>
                    <a:cubicBezTo>
                      <a:pt x="4" y="1"/>
                      <a:pt x="4" y="1"/>
                      <a:pt x="4" y="1"/>
                    </a:cubicBezTo>
                    <a:cubicBezTo>
                      <a:pt x="4" y="2"/>
                      <a:pt x="3" y="2"/>
                      <a:pt x="2" y="2"/>
                    </a:cubicBezTo>
                    <a:cubicBezTo>
                      <a:pt x="2" y="2"/>
                      <a:pt x="2" y="3"/>
                      <a:pt x="2" y="3"/>
                    </a:cubicBezTo>
                    <a:cubicBezTo>
                      <a:pt x="1" y="3"/>
                      <a:pt x="1" y="3"/>
                      <a:pt x="1" y="3"/>
                    </a:cubicBezTo>
                    <a:cubicBezTo>
                      <a:pt x="0" y="3"/>
                      <a:pt x="1" y="3"/>
                      <a:pt x="1" y="3"/>
                    </a:cubicBezTo>
                    <a:cubicBezTo>
                      <a:pt x="1" y="4"/>
                      <a:pt x="1" y="4"/>
                      <a:pt x="1" y="5"/>
                    </a:cubicBezTo>
                    <a:cubicBezTo>
                      <a:pt x="1" y="5"/>
                      <a:pt x="2" y="5"/>
                      <a:pt x="2" y="6"/>
                    </a:cubicBezTo>
                    <a:cubicBezTo>
                      <a:pt x="2" y="6"/>
                      <a:pt x="2"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7" name="Freeform 20">
                <a:extLst>
                  <a:ext uri="{FF2B5EF4-FFF2-40B4-BE49-F238E27FC236}">
                    <a16:creationId xmlns:a16="http://schemas.microsoft.com/office/drawing/2014/main" id="{72A06832-CAEF-4729-2D4E-99C29DE468D8}"/>
                  </a:ext>
                </a:extLst>
              </p:cNvPr>
              <p:cNvSpPr/>
              <p:nvPr/>
            </p:nvSpPr>
            <p:spPr bwMode="auto">
              <a:xfrm>
                <a:off x="4018" y="1512"/>
                <a:ext cx="22" cy="22"/>
              </a:xfrm>
              <a:custGeom>
                <a:avLst/>
                <a:gdLst>
                  <a:gd name="T0" fmla="*/ 2 w 5"/>
                  <a:gd name="T1" fmla="*/ 4 h 5"/>
                  <a:gd name="T2" fmla="*/ 3 w 5"/>
                  <a:gd name="T3" fmla="*/ 5 h 5"/>
                  <a:gd name="T4" fmla="*/ 4 w 5"/>
                  <a:gd name="T5" fmla="*/ 4 h 5"/>
                  <a:gd name="T6" fmla="*/ 5 w 5"/>
                  <a:gd name="T7" fmla="*/ 2 h 5"/>
                  <a:gd name="T8" fmla="*/ 4 w 5"/>
                  <a:gd name="T9" fmla="*/ 1 h 5"/>
                  <a:gd name="T10" fmla="*/ 0 w 5"/>
                  <a:gd name="T11" fmla="*/ 1 h 5"/>
                  <a:gd name="T12" fmla="*/ 0 w 5"/>
                  <a:gd name="T13" fmla="*/ 2 h 5"/>
                  <a:gd name="T14" fmla="*/ 1 w 5"/>
                  <a:gd name="T15" fmla="*/ 2 h 5"/>
                  <a:gd name="T16" fmla="*/ 2 w 5"/>
                  <a:gd name="T17" fmla="*/ 4 h 5"/>
                  <a:gd name="T18" fmla="*/ 2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4"/>
                    </a:moveTo>
                    <a:cubicBezTo>
                      <a:pt x="3" y="3"/>
                      <a:pt x="3" y="4"/>
                      <a:pt x="3" y="5"/>
                    </a:cubicBezTo>
                    <a:cubicBezTo>
                      <a:pt x="3" y="5"/>
                      <a:pt x="4" y="5"/>
                      <a:pt x="4" y="4"/>
                    </a:cubicBezTo>
                    <a:cubicBezTo>
                      <a:pt x="5" y="3"/>
                      <a:pt x="5" y="2"/>
                      <a:pt x="5" y="2"/>
                    </a:cubicBezTo>
                    <a:cubicBezTo>
                      <a:pt x="4" y="2"/>
                      <a:pt x="4" y="2"/>
                      <a:pt x="4" y="1"/>
                    </a:cubicBezTo>
                    <a:cubicBezTo>
                      <a:pt x="3" y="1"/>
                      <a:pt x="1" y="0"/>
                      <a:pt x="0" y="1"/>
                    </a:cubicBezTo>
                    <a:cubicBezTo>
                      <a:pt x="0" y="1"/>
                      <a:pt x="0" y="2"/>
                      <a:pt x="0" y="2"/>
                    </a:cubicBezTo>
                    <a:cubicBezTo>
                      <a:pt x="0" y="2"/>
                      <a:pt x="1" y="2"/>
                      <a:pt x="1" y="2"/>
                    </a:cubicBezTo>
                    <a:cubicBezTo>
                      <a:pt x="1" y="3"/>
                      <a:pt x="2" y="3"/>
                      <a:pt x="2" y="4"/>
                    </a:cubicBezTo>
                    <a:cubicBezTo>
                      <a:pt x="3" y="3"/>
                      <a:pt x="2"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8" name="Freeform 21">
                <a:extLst>
                  <a:ext uri="{FF2B5EF4-FFF2-40B4-BE49-F238E27FC236}">
                    <a16:creationId xmlns:a16="http://schemas.microsoft.com/office/drawing/2014/main" id="{F5502B98-8139-AFB4-8DB4-52792EEB81E7}"/>
                  </a:ext>
                </a:extLst>
              </p:cNvPr>
              <p:cNvSpPr/>
              <p:nvPr/>
            </p:nvSpPr>
            <p:spPr bwMode="auto">
              <a:xfrm>
                <a:off x="4018" y="1534"/>
                <a:ext cx="22" cy="13"/>
              </a:xfrm>
              <a:custGeom>
                <a:avLst/>
                <a:gdLst>
                  <a:gd name="T0" fmla="*/ 2 w 5"/>
                  <a:gd name="T1" fmla="*/ 3 h 3"/>
                  <a:gd name="T2" fmla="*/ 4 w 5"/>
                  <a:gd name="T3" fmla="*/ 3 h 3"/>
                  <a:gd name="T4" fmla="*/ 4 w 5"/>
                  <a:gd name="T5" fmla="*/ 3 h 3"/>
                  <a:gd name="T6" fmla="*/ 5 w 5"/>
                  <a:gd name="T7" fmla="*/ 3 h 3"/>
                  <a:gd name="T8" fmla="*/ 5 w 5"/>
                  <a:gd name="T9" fmla="*/ 2 h 3"/>
                  <a:gd name="T10" fmla="*/ 4 w 5"/>
                  <a:gd name="T11" fmla="*/ 1 h 3"/>
                  <a:gd name="T12" fmla="*/ 3 w 5"/>
                  <a:gd name="T13" fmla="*/ 1 h 3"/>
                  <a:gd name="T14" fmla="*/ 3 w 5"/>
                  <a:gd name="T15" fmla="*/ 0 h 3"/>
                  <a:gd name="T16" fmla="*/ 2 w 5"/>
                  <a:gd name="T17" fmla="*/ 0 h 3"/>
                  <a:gd name="T18" fmla="*/ 1 w 5"/>
                  <a:gd name="T19" fmla="*/ 0 h 3"/>
                  <a:gd name="T20" fmla="*/ 0 w 5"/>
                  <a:gd name="T21" fmla="*/ 0 h 3"/>
                  <a:gd name="T22" fmla="*/ 0 w 5"/>
                  <a:gd name="T23" fmla="*/ 1 h 3"/>
                  <a:gd name="T24" fmla="*/ 0 w 5"/>
                  <a:gd name="T25" fmla="*/ 2 h 3"/>
                  <a:gd name="T26" fmla="*/ 0 w 5"/>
                  <a:gd name="T27" fmla="*/ 2 h 3"/>
                  <a:gd name="T28" fmla="*/ 1 w 5"/>
                  <a:gd name="T29" fmla="*/ 2 h 3"/>
                  <a:gd name="T30" fmla="*/ 2 w 5"/>
                  <a:gd name="T31" fmla="*/ 2 h 3"/>
                  <a:gd name="T32" fmla="*/ 2 w 5"/>
                  <a:gd name="T33" fmla="*/ 3 h 3"/>
                  <a:gd name="T34" fmla="*/ 2 w 5"/>
                  <a:gd name="T35" fmla="*/ 3 h 3"/>
                  <a:gd name="T36" fmla="*/ 2 w 5"/>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3">
                    <a:moveTo>
                      <a:pt x="2" y="3"/>
                    </a:moveTo>
                    <a:cubicBezTo>
                      <a:pt x="3" y="3"/>
                      <a:pt x="3" y="3"/>
                      <a:pt x="4" y="3"/>
                    </a:cubicBezTo>
                    <a:cubicBezTo>
                      <a:pt x="4" y="3"/>
                      <a:pt x="4" y="3"/>
                      <a:pt x="4" y="3"/>
                    </a:cubicBezTo>
                    <a:cubicBezTo>
                      <a:pt x="5" y="3"/>
                      <a:pt x="5" y="3"/>
                      <a:pt x="5" y="3"/>
                    </a:cubicBezTo>
                    <a:cubicBezTo>
                      <a:pt x="5" y="3"/>
                      <a:pt x="5" y="2"/>
                      <a:pt x="5" y="2"/>
                    </a:cubicBezTo>
                    <a:cubicBezTo>
                      <a:pt x="5" y="2"/>
                      <a:pt x="4" y="1"/>
                      <a:pt x="4" y="1"/>
                    </a:cubicBezTo>
                    <a:cubicBezTo>
                      <a:pt x="3" y="1"/>
                      <a:pt x="3" y="2"/>
                      <a:pt x="3" y="1"/>
                    </a:cubicBezTo>
                    <a:cubicBezTo>
                      <a:pt x="3" y="1"/>
                      <a:pt x="3" y="1"/>
                      <a:pt x="3" y="0"/>
                    </a:cubicBezTo>
                    <a:cubicBezTo>
                      <a:pt x="2" y="0"/>
                      <a:pt x="2" y="0"/>
                      <a:pt x="2" y="0"/>
                    </a:cubicBezTo>
                    <a:cubicBezTo>
                      <a:pt x="1" y="0"/>
                      <a:pt x="1" y="0"/>
                      <a:pt x="1" y="0"/>
                    </a:cubicBezTo>
                    <a:cubicBezTo>
                      <a:pt x="0" y="0"/>
                      <a:pt x="0" y="0"/>
                      <a:pt x="0" y="0"/>
                    </a:cubicBezTo>
                    <a:cubicBezTo>
                      <a:pt x="0" y="0"/>
                      <a:pt x="0" y="1"/>
                      <a:pt x="0" y="1"/>
                    </a:cubicBezTo>
                    <a:cubicBezTo>
                      <a:pt x="0" y="1"/>
                      <a:pt x="0" y="2"/>
                      <a:pt x="0" y="2"/>
                    </a:cubicBezTo>
                    <a:cubicBezTo>
                      <a:pt x="0" y="2"/>
                      <a:pt x="0" y="2"/>
                      <a:pt x="0" y="2"/>
                    </a:cubicBezTo>
                    <a:cubicBezTo>
                      <a:pt x="0" y="2"/>
                      <a:pt x="0" y="2"/>
                      <a:pt x="1" y="2"/>
                    </a:cubicBezTo>
                    <a:cubicBezTo>
                      <a:pt x="1" y="2"/>
                      <a:pt x="1" y="2"/>
                      <a:pt x="2" y="2"/>
                    </a:cubicBezTo>
                    <a:cubicBezTo>
                      <a:pt x="2" y="2"/>
                      <a:pt x="2" y="2"/>
                      <a:pt x="2" y="3"/>
                    </a:cubicBezTo>
                    <a:cubicBezTo>
                      <a:pt x="2" y="3"/>
                      <a:pt x="2"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89" name="Freeform 22">
                <a:extLst>
                  <a:ext uri="{FF2B5EF4-FFF2-40B4-BE49-F238E27FC236}">
                    <a16:creationId xmlns:a16="http://schemas.microsoft.com/office/drawing/2014/main" id="{6B50FA82-C312-6CF5-45C7-EDE3E08DB5AC}"/>
                  </a:ext>
                </a:extLst>
              </p:cNvPr>
              <p:cNvSpPr/>
              <p:nvPr/>
            </p:nvSpPr>
            <p:spPr bwMode="auto">
              <a:xfrm>
                <a:off x="3784" y="1468"/>
                <a:ext cx="93" cy="66"/>
              </a:xfrm>
              <a:custGeom>
                <a:avLst/>
                <a:gdLst>
                  <a:gd name="T0" fmla="*/ 1 w 21"/>
                  <a:gd name="T1" fmla="*/ 2 h 15"/>
                  <a:gd name="T2" fmla="*/ 1 w 21"/>
                  <a:gd name="T3" fmla="*/ 2 h 15"/>
                  <a:gd name="T4" fmla="*/ 1 w 21"/>
                  <a:gd name="T5" fmla="*/ 3 h 15"/>
                  <a:gd name="T6" fmla="*/ 2 w 21"/>
                  <a:gd name="T7" fmla="*/ 3 h 15"/>
                  <a:gd name="T8" fmla="*/ 3 w 21"/>
                  <a:gd name="T9" fmla="*/ 5 h 15"/>
                  <a:gd name="T10" fmla="*/ 3 w 21"/>
                  <a:gd name="T11" fmla="*/ 8 h 15"/>
                  <a:gd name="T12" fmla="*/ 2 w 21"/>
                  <a:gd name="T13" fmla="*/ 8 h 15"/>
                  <a:gd name="T14" fmla="*/ 2 w 21"/>
                  <a:gd name="T15" fmla="*/ 8 h 15"/>
                  <a:gd name="T16" fmla="*/ 1 w 21"/>
                  <a:gd name="T17" fmla="*/ 9 h 15"/>
                  <a:gd name="T18" fmla="*/ 0 w 21"/>
                  <a:gd name="T19" fmla="*/ 10 h 15"/>
                  <a:gd name="T20" fmla="*/ 0 w 21"/>
                  <a:gd name="T21" fmla="*/ 11 h 15"/>
                  <a:gd name="T22" fmla="*/ 0 w 21"/>
                  <a:gd name="T23" fmla="*/ 12 h 15"/>
                  <a:gd name="T24" fmla="*/ 1 w 21"/>
                  <a:gd name="T25" fmla="*/ 13 h 15"/>
                  <a:gd name="T26" fmla="*/ 3 w 21"/>
                  <a:gd name="T27" fmla="*/ 15 h 15"/>
                  <a:gd name="T28" fmla="*/ 6 w 21"/>
                  <a:gd name="T29" fmla="*/ 15 h 15"/>
                  <a:gd name="T30" fmla="*/ 7 w 21"/>
                  <a:gd name="T31" fmla="*/ 14 h 15"/>
                  <a:gd name="T32" fmla="*/ 8 w 21"/>
                  <a:gd name="T33" fmla="*/ 12 h 15"/>
                  <a:gd name="T34" fmla="*/ 8 w 21"/>
                  <a:gd name="T35" fmla="*/ 12 h 15"/>
                  <a:gd name="T36" fmla="*/ 8 w 21"/>
                  <a:gd name="T37" fmla="*/ 12 h 15"/>
                  <a:gd name="T38" fmla="*/ 8 w 21"/>
                  <a:gd name="T39" fmla="*/ 11 h 15"/>
                  <a:gd name="T40" fmla="*/ 10 w 21"/>
                  <a:gd name="T41" fmla="*/ 11 h 15"/>
                  <a:gd name="T42" fmla="*/ 12 w 21"/>
                  <a:gd name="T43" fmla="*/ 11 h 15"/>
                  <a:gd name="T44" fmla="*/ 12 w 21"/>
                  <a:gd name="T45" fmla="*/ 10 h 15"/>
                  <a:gd name="T46" fmla="*/ 13 w 21"/>
                  <a:gd name="T47" fmla="*/ 10 h 15"/>
                  <a:gd name="T48" fmla="*/ 13 w 21"/>
                  <a:gd name="T49" fmla="*/ 10 h 15"/>
                  <a:gd name="T50" fmla="*/ 14 w 21"/>
                  <a:gd name="T51" fmla="*/ 10 h 15"/>
                  <a:gd name="T52" fmla="*/ 15 w 21"/>
                  <a:gd name="T53" fmla="*/ 8 h 15"/>
                  <a:gd name="T54" fmla="*/ 16 w 21"/>
                  <a:gd name="T55" fmla="*/ 8 h 15"/>
                  <a:gd name="T56" fmla="*/ 17 w 21"/>
                  <a:gd name="T57" fmla="*/ 8 h 15"/>
                  <a:gd name="T58" fmla="*/ 18 w 21"/>
                  <a:gd name="T59" fmla="*/ 8 h 15"/>
                  <a:gd name="T60" fmla="*/ 18 w 21"/>
                  <a:gd name="T61" fmla="*/ 7 h 15"/>
                  <a:gd name="T62" fmla="*/ 19 w 21"/>
                  <a:gd name="T63" fmla="*/ 7 h 15"/>
                  <a:gd name="T64" fmla="*/ 19 w 21"/>
                  <a:gd name="T65" fmla="*/ 6 h 15"/>
                  <a:gd name="T66" fmla="*/ 19 w 21"/>
                  <a:gd name="T67" fmla="*/ 4 h 15"/>
                  <a:gd name="T68" fmla="*/ 20 w 21"/>
                  <a:gd name="T69" fmla="*/ 3 h 15"/>
                  <a:gd name="T70" fmla="*/ 20 w 21"/>
                  <a:gd name="T71" fmla="*/ 3 h 15"/>
                  <a:gd name="T72" fmla="*/ 20 w 21"/>
                  <a:gd name="T73" fmla="*/ 2 h 15"/>
                  <a:gd name="T74" fmla="*/ 20 w 21"/>
                  <a:gd name="T75" fmla="*/ 1 h 15"/>
                  <a:gd name="T76" fmla="*/ 20 w 21"/>
                  <a:gd name="T77" fmla="*/ 1 h 15"/>
                  <a:gd name="T78" fmla="*/ 19 w 21"/>
                  <a:gd name="T79" fmla="*/ 1 h 15"/>
                  <a:gd name="T80" fmla="*/ 17 w 21"/>
                  <a:gd name="T81" fmla="*/ 0 h 15"/>
                  <a:gd name="T82" fmla="*/ 1 w 21"/>
                  <a:gd name="T83" fmla="*/ 2 h 15"/>
                  <a:gd name="T84" fmla="*/ 1 w 21"/>
                  <a:gd name="T8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15">
                    <a:moveTo>
                      <a:pt x="1" y="2"/>
                    </a:moveTo>
                    <a:cubicBezTo>
                      <a:pt x="1" y="2"/>
                      <a:pt x="1" y="2"/>
                      <a:pt x="1" y="2"/>
                    </a:cubicBezTo>
                    <a:cubicBezTo>
                      <a:pt x="1" y="3"/>
                      <a:pt x="1" y="2"/>
                      <a:pt x="1" y="3"/>
                    </a:cubicBezTo>
                    <a:cubicBezTo>
                      <a:pt x="1" y="3"/>
                      <a:pt x="2" y="3"/>
                      <a:pt x="2" y="3"/>
                    </a:cubicBezTo>
                    <a:cubicBezTo>
                      <a:pt x="3" y="4"/>
                      <a:pt x="3" y="4"/>
                      <a:pt x="3" y="5"/>
                    </a:cubicBezTo>
                    <a:cubicBezTo>
                      <a:pt x="3" y="6"/>
                      <a:pt x="3" y="7"/>
                      <a:pt x="3" y="8"/>
                    </a:cubicBezTo>
                    <a:cubicBezTo>
                      <a:pt x="3" y="8"/>
                      <a:pt x="2" y="8"/>
                      <a:pt x="2" y="8"/>
                    </a:cubicBezTo>
                    <a:cubicBezTo>
                      <a:pt x="2" y="8"/>
                      <a:pt x="2" y="8"/>
                      <a:pt x="2" y="8"/>
                    </a:cubicBezTo>
                    <a:cubicBezTo>
                      <a:pt x="2" y="8"/>
                      <a:pt x="2" y="9"/>
                      <a:pt x="1" y="9"/>
                    </a:cubicBezTo>
                    <a:cubicBezTo>
                      <a:pt x="1" y="9"/>
                      <a:pt x="1" y="10"/>
                      <a:pt x="0" y="10"/>
                    </a:cubicBezTo>
                    <a:cubicBezTo>
                      <a:pt x="0" y="10"/>
                      <a:pt x="0" y="11"/>
                      <a:pt x="0" y="11"/>
                    </a:cubicBezTo>
                    <a:cubicBezTo>
                      <a:pt x="0" y="12"/>
                      <a:pt x="0" y="12"/>
                      <a:pt x="0" y="12"/>
                    </a:cubicBezTo>
                    <a:cubicBezTo>
                      <a:pt x="0" y="12"/>
                      <a:pt x="1" y="12"/>
                      <a:pt x="1" y="13"/>
                    </a:cubicBezTo>
                    <a:cubicBezTo>
                      <a:pt x="1" y="13"/>
                      <a:pt x="2" y="14"/>
                      <a:pt x="3" y="15"/>
                    </a:cubicBezTo>
                    <a:cubicBezTo>
                      <a:pt x="4" y="15"/>
                      <a:pt x="5" y="15"/>
                      <a:pt x="6" y="15"/>
                    </a:cubicBezTo>
                    <a:cubicBezTo>
                      <a:pt x="6" y="15"/>
                      <a:pt x="7" y="15"/>
                      <a:pt x="7" y="14"/>
                    </a:cubicBezTo>
                    <a:cubicBezTo>
                      <a:pt x="7" y="13"/>
                      <a:pt x="7" y="13"/>
                      <a:pt x="8" y="12"/>
                    </a:cubicBezTo>
                    <a:cubicBezTo>
                      <a:pt x="8" y="12"/>
                      <a:pt x="8" y="12"/>
                      <a:pt x="8" y="12"/>
                    </a:cubicBezTo>
                    <a:cubicBezTo>
                      <a:pt x="8" y="12"/>
                      <a:pt x="8" y="12"/>
                      <a:pt x="8" y="12"/>
                    </a:cubicBezTo>
                    <a:cubicBezTo>
                      <a:pt x="8" y="12"/>
                      <a:pt x="8" y="11"/>
                      <a:pt x="8" y="11"/>
                    </a:cubicBezTo>
                    <a:cubicBezTo>
                      <a:pt x="9" y="11"/>
                      <a:pt x="10" y="11"/>
                      <a:pt x="10" y="11"/>
                    </a:cubicBezTo>
                    <a:cubicBezTo>
                      <a:pt x="11" y="11"/>
                      <a:pt x="11" y="11"/>
                      <a:pt x="12" y="11"/>
                    </a:cubicBezTo>
                    <a:cubicBezTo>
                      <a:pt x="12" y="11"/>
                      <a:pt x="12" y="11"/>
                      <a:pt x="12" y="10"/>
                    </a:cubicBezTo>
                    <a:cubicBezTo>
                      <a:pt x="12" y="10"/>
                      <a:pt x="13" y="10"/>
                      <a:pt x="13" y="10"/>
                    </a:cubicBezTo>
                    <a:cubicBezTo>
                      <a:pt x="13" y="10"/>
                      <a:pt x="13" y="10"/>
                      <a:pt x="13" y="10"/>
                    </a:cubicBezTo>
                    <a:cubicBezTo>
                      <a:pt x="14" y="10"/>
                      <a:pt x="14" y="10"/>
                      <a:pt x="14" y="10"/>
                    </a:cubicBezTo>
                    <a:cubicBezTo>
                      <a:pt x="14" y="9"/>
                      <a:pt x="15" y="8"/>
                      <a:pt x="15" y="8"/>
                    </a:cubicBezTo>
                    <a:cubicBezTo>
                      <a:pt x="16" y="8"/>
                      <a:pt x="16" y="8"/>
                      <a:pt x="16" y="8"/>
                    </a:cubicBezTo>
                    <a:cubicBezTo>
                      <a:pt x="17" y="8"/>
                      <a:pt x="17" y="8"/>
                      <a:pt x="17" y="8"/>
                    </a:cubicBezTo>
                    <a:cubicBezTo>
                      <a:pt x="18" y="8"/>
                      <a:pt x="18" y="8"/>
                      <a:pt x="18" y="8"/>
                    </a:cubicBezTo>
                    <a:cubicBezTo>
                      <a:pt x="18" y="7"/>
                      <a:pt x="18" y="7"/>
                      <a:pt x="18" y="7"/>
                    </a:cubicBezTo>
                    <a:cubicBezTo>
                      <a:pt x="19" y="7"/>
                      <a:pt x="19" y="7"/>
                      <a:pt x="19" y="7"/>
                    </a:cubicBezTo>
                    <a:cubicBezTo>
                      <a:pt x="19" y="6"/>
                      <a:pt x="19" y="6"/>
                      <a:pt x="19" y="6"/>
                    </a:cubicBezTo>
                    <a:cubicBezTo>
                      <a:pt x="18" y="5"/>
                      <a:pt x="18" y="4"/>
                      <a:pt x="19" y="4"/>
                    </a:cubicBezTo>
                    <a:cubicBezTo>
                      <a:pt x="19" y="4"/>
                      <a:pt x="19" y="3"/>
                      <a:pt x="20" y="3"/>
                    </a:cubicBezTo>
                    <a:cubicBezTo>
                      <a:pt x="20" y="3"/>
                      <a:pt x="20" y="3"/>
                      <a:pt x="20" y="3"/>
                    </a:cubicBezTo>
                    <a:cubicBezTo>
                      <a:pt x="21" y="2"/>
                      <a:pt x="20" y="2"/>
                      <a:pt x="20" y="2"/>
                    </a:cubicBezTo>
                    <a:cubicBezTo>
                      <a:pt x="20" y="1"/>
                      <a:pt x="20" y="1"/>
                      <a:pt x="20" y="1"/>
                    </a:cubicBezTo>
                    <a:cubicBezTo>
                      <a:pt x="20" y="1"/>
                      <a:pt x="21" y="1"/>
                      <a:pt x="20" y="1"/>
                    </a:cubicBezTo>
                    <a:cubicBezTo>
                      <a:pt x="20" y="1"/>
                      <a:pt x="19" y="1"/>
                      <a:pt x="19" y="1"/>
                    </a:cubicBezTo>
                    <a:cubicBezTo>
                      <a:pt x="18" y="0"/>
                      <a:pt x="17" y="0"/>
                      <a:pt x="17" y="0"/>
                    </a:cubicBezTo>
                    <a:cubicBezTo>
                      <a:pt x="11" y="0"/>
                      <a:pt x="6" y="1"/>
                      <a:pt x="1" y="2"/>
                    </a:cubicBezTo>
                    <a:cubicBezTo>
                      <a:pt x="1" y="2"/>
                      <a:pt x="8"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0" name="Freeform 23">
                <a:extLst>
                  <a:ext uri="{FF2B5EF4-FFF2-40B4-BE49-F238E27FC236}">
                    <a16:creationId xmlns:a16="http://schemas.microsoft.com/office/drawing/2014/main" id="{0F042DCD-9227-F31E-3997-6A3CCF958DA6}"/>
                  </a:ext>
                </a:extLst>
              </p:cNvPr>
              <p:cNvSpPr/>
              <p:nvPr/>
            </p:nvSpPr>
            <p:spPr bwMode="auto">
              <a:xfrm>
                <a:off x="3947" y="1507"/>
                <a:ext cx="357" cy="691"/>
              </a:xfrm>
              <a:custGeom>
                <a:avLst/>
                <a:gdLst>
                  <a:gd name="T0" fmla="*/ 75 w 81"/>
                  <a:gd name="T1" fmla="*/ 71 h 157"/>
                  <a:gd name="T2" fmla="*/ 71 w 81"/>
                  <a:gd name="T3" fmla="*/ 62 h 157"/>
                  <a:gd name="T4" fmla="*/ 63 w 81"/>
                  <a:gd name="T5" fmla="*/ 51 h 157"/>
                  <a:gd name="T6" fmla="*/ 64 w 81"/>
                  <a:gd name="T7" fmla="*/ 47 h 157"/>
                  <a:gd name="T8" fmla="*/ 70 w 81"/>
                  <a:gd name="T9" fmla="*/ 54 h 157"/>
                  <a:gd name="T10" fmla="*/ 73 w 81"/>
                  <a:gd name="T11" fmla="*/ 61 h 157"/>
                  <a:gd name="T12" fmla="*/ 76 w 81"/>
                  <a:gd name="T13" fmla="*/ 68 h 157"/>
                  <a:gd name="T14" fmla="*/ 76 w 81"/>
                  <a:gd name="T15" fmla="*/ 54 h 157"/>
                  <a:gd name="T16" fmla="*/ 73 w 81"/>
                  <a:gd name="T17" fmla="*/ 47 h 157"/>
                  <a:gd name="T18" fmla="*/ 70 w 81"/>
                  <a:gd name="T19" fmla="*/ 43 h 157"/>
                  <a:gd name="T20" fmla="*/ 66 w 81"/>
                  <a:gd name="T21" fmla="*/ 36 h 157"/>
                  <a:gd name="T22" fmla="*/ 60 w 81"/>
                  <a:gd name="T23" fmla="*/ 29 h 157"/>
                  <a:gd name="T24" fmla="*/ 45 w 81"/>
                  <a:gd name="T25" fmla="*/ 15 h 157"/>
                  <a:gd name="T26" fmla="*/ 37 w 81"/>
                  <a:gd name="T27" fmla="*/ 9 h 157"/>
                  <a:gd name="T28" fmla="*/ 23 w 81"/>
                  <a:gd name="T29" fmla="*/ 1 h 157"/>
                  <a:gd name="T30" fmla="*/ 24 w 81"/>
                  <a:gd name="T31" fmla="*/ 7 h 157"/>
                  <a:gd name="T32" fmla="*/ 22 w 81"/>
                  <a:gd name="T33" fmla="*/ 11 h 157"/>
                  <a:gd name="T34" fmla="*/ 15 w 81"/>
                  <a:gd name="T35" fmla="*/ 15 h 157"/>
                  <a:gd name="T36" fmla="*/ 25 w 81"/>
                  <a:gd name="T37" fmla="*/ 25 h 157"/>
                  <a:gd name="T38" fmla="*/ 31 w 81"/>
                  <a:gd name="T39" fmla="*/ 27 h 157"/>
                  <a:gd name="T40" fmla="*/ 38 w 81"/>
                  <a:gd name="T41" fmla="*/ 33 h 157"/>
                  <a:gd name="T42" fmla="*/ 29 w 81"/>
                  <a:gd name="T43" fmla="*/ 22 h 157"/>
                  <a:gd name="T44" fmla="*/ 35 w 81"/>
                  <a:gd name="T45" fmla="*/ 24 h 157"/>
                  <a:gd name="T46" fmla="*/ 43 w 81"/>
                  <a:gd name="T47" fmla="*/ 30 h 157"/>
                  <a:gd name="T48" fmla="*/ 42 w 81"/>
                  <a:gd name="T49" fmla="*/ 22 h 157"/>
                  <a:gd name="T50" fmla="*/ 49 w 81"/>
                  <a:gd name="T51" fmla="*/ 23 h 157"/>
                  <a:gd name="T52" fmla="*/ 50 w 81"/>
                  <a:gd name="T53" fmla="*/ 27 h 157"/>
                  <a:gd name="T54" fmla="*/ 51 w 81"/>
                  <a:gd name="T55" fmla="*/ 33 h 157"/>
                  <a:gd name="T56" fmla="*/ 57 w 81"/>
                  <a:gd name="T57" fmla="*/ 37 h 157"/>
                  <a:gd name="T58" fmla="*/ 53 w 81"/>
                  <a:gd name="T59" fmla="*/ 42 h 157"/>
                  <a:gd name="T60" fmla="*/ 40 w 81"/>
                  <a:gd name="T61" fmla="*/ 39 h 157"/>
                  <a:gd name="T62" fmla="*/ 35 w 81"/>
                  <a:gd name="T63" fmla="*/ 34 h 157"/>
                  <a:gd name="T64" fmla="*/ 17 w 81"/>
                  <a:gd name="T65" fmla="*/ 35 h 157"/>
                  <a:gd name="T66" fmla="*/ 11 w 81"/>
                  <a:gd name="T67" fmla="*/ 41 h 157"/>
                  <a:gd name="T68" fmla="*/ 5 w 81"/>
                  <a:gd name="T69" fmla="*/ 47 h 157"/>
                  <a:gd name="T70" fmla="*/ 1 w 81"/>
                  <a:gd name="T71" fmla="*/ 57 h 157"/>
                  <a:gd name="T72" fmla="*/ 3 w 81"/>
                  <a:gd name="T73" fmla="*/ 63 h 157"/>
                  <a:gd name="T74" fmla="*/ 3 w 81"/>
                  <a:gd name="T75" fmla="*/ 72 h 157"/>
                  <a:gd name="T76" fmla="*/ 12 w 81"/>
                  <a:gd name="T77" fmla="*/ 84 h 157"/>
                  <a:gd name="T78" fmla="*/ 18 w 81"/>
                  <a:gd name="T79" fmla="*/ 88 h 157"/>
                  <a:gd name="T80" fmla="*/ 24 w 81"/>
                  <a:gd name="T81" fmla="*/ 87 h 157"/>
                  <a:gd name="T82" fmla="*/ 30 w 81"/>
                  <a:gd name="T83" fmla="*/ 86 h 157"/>
                  <a:gd name="T84" fmla="*/ 42 w 81"/>
                  <a:gd name="T85" fmla="*/ 88 h 157"/>
                  <a:gd name="T86" fmla="*/ 45 w 81"/>
                  <a:gd name="T87" fmla="*/ 98 h 157"/>
                  <a:gd name="T88" fmla="*/ 50 w 81"/>
                  <a:gd name="T89" fmla="*/ 106 h 157"/>
                  <a:gd name="T90" fmla="*/ 50 w 81"/>
                  <a:gd name="T91" fmla="*/ 116 h 157"/>
                  <a:gd name="T92" fmla="*/ 47 w 81"/>
                  <a:gd name="T93" fmla="*/ 125 h 157"/>
                  <a:gd name="T94" fmla="*/ 46 w 81"/>
                  <a:gd name="T95" fmla="*/ 136 h 157"/>
                  <a:gd name="T96" fmla="*/ 47 w 81"/>
                  <a:gd name="T97" fmla="*/ 150 h 157"/>
                  <a:gd name="T98" fmla="*/ 49 w 81"/>
                  <a:gd name="T99" fmla="*/ 156 h 157"/>
                  <a:gd name="T100" fmla="*/ 63 w 81"/>
                  <a:gd name="T101" fmla="*/ 149 h 157"/>
                  <a:gd name="T102" fmla="*/ 63 w 81"/>
                  <a:gd name="T103" fmla="*/ 142 h 157"/>
                  <a:gd name="T104" fmla="*/ 69 w 81"/>
                  <a:gd name="T105" fmla="*/ 131 h 157"/>
                  <a:gd name="T106" fmla="*/ 75 w 81"/>
                  <a:gd name="T107" fmla="*/ 122 h 157"/>
                  <a:gd name="T108" fmla="*/ 78 w 81"/>
                  <a:gd name="T109" fmla="*/ 101 h 157"/>
                  <a:gd name="T110" fmla="*/ 80 w 81"/>
                  <a:gd name="T111" fmla="*/ 90 h 157"/>
                  <a:gd name="T112" fmla="*/ 78 w 81"/>
                  <a:gd name="T113" fmla="*/ 7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57">
                    <a:moveTo>
                      <a:pt x="78" y="77"/>
                    </a:moveTo>
                    <a:cubicBezTo>
                      <a:pt x="78" y="77"/>
                      <a:pt x="78" y="76"/>
                      <a:pt x="78" y="75"/>
                    </a:cubicBezTo>
                    <a:cubicBezTo>
                      <a:pt x="78" y="75"/>
                      <a:pt x="78" y="75"/>
                      <a:pt x="78" y="74"/>
                    </a:cubicBezTo>
                    <a:cubicBezTo>
                      <a:pt x="78" y="74"/>
                      <a:pt x="78" y="74"/>
                      <a:pt x="78" y="74"/>
                    </a:cubicBezTo>
                    <a:cubicBezTo>
                      <a:pt x="77" y="74"/>
                      <a:pt x="77" y="74"/>
                      <a:pt x="77" y="73"/>
                    </a:cubicBezTo>
                    <a:cubicBezTo>
                      <a:pt x="77" y="73"/>
                      <a:pt x="77" y="73"/>
                      <a:pt x="77" y="72"/>
                    </a:cubicBezTo>
                    <a:cubicBezTo>
                      <a:pt x="77" y="72"/>
                      <a:pt x="76" y="72"/>
                      <a:pt x="76" y="72"/>
                    </a:cubicBezTo>
                    <a:cubicBezTo>
                      <a:pt x="76" y="72"/>
                      <a:pt x="76" y="71"/>
                      <a:pt x="75" y="71"/>
                    </a:cubicBezTo>
                    <a:cubicBezTo>
                      <a:pt x="75" y="71"/>
                      <a:pt x="76" y="70"/>
                      <a:pt x="75" y="70"/>
                    </a:cubicBezTo>
                    <a:cubicBezTo>
                      <a:pt x="75" y="70"/>
                      <a:pt x="75" y="70"/>
                      <a:pt x="75" y="69"/>
                    </a:cubicBezTo>
                    <a:cubicBezTo>
                      <a:pt x="74" y="69"/>
                      <a:pt x="75" y="69"/>
                      <a:pt x="74" y="69"/>
                    </a:cubicBezTo>
                    <a:cubicBezTo>
                      <a:pt x="74" y="69"/>
                      <a:pt x="74" y="68"/>
                      <a:pt x="74" y="68"/>
                    </a:cubicBezTo>
                    <a:cubicBezTo>
                      <a:pt x="74" y="68"/>
                      <a:pt x="74" y="68"/>
                      <a:pt x="74" y="68"/>
                    </a:cubicBezTo>
                    <a:cubicBezTo>
                      <a:pt x="73" y="67"/>
                      <a:pt x="73" y="67"/>
                      <a:pt x="73" y="66"/>
                    </a:cubicBezTo>
                    <a:cubicBezTo>
                      <a:pt x="72" y="65"/>
                      <a:pt x="71" y="64"/>
                      <a:pt x="72" y="62"/>
                    </a:cubicBezTo>
                    <a:cubicBezTo>
                      <a:pt x="71" y="62"/>
                      <a:pt x="71" y="62"/>
                      <a:pt x="71" y="62"/>
                    </a:cubicBezTo>
                    <a:cubicBezTo>
                      <a:pt x="71" y="61"/>
                      <a:pt x="70" y="60"/>
                      <a:pt x="70" y="60"/>
                    </a:cubicBezTo>
                    <a:cubicBezTo>
                      <a:pt x="70" y="60"/>
                      <a:pt x="69" y="59"/>
                      <a:pt x="69" y="59"/>
                    </a:cubicBezTo>
                    <a:cubicBezTo>
                      <a:pt x="69" y="58"/>
                      <a:pt x="68" y="59"/>
                      <a:pt x="68" y="58"/>
                    </a:cubicBezTo>
                    <a:cubicBezTo>
                      <a:pt x="68" y="57"/>
                      <a:pt x="68" y="57"/>
                      <a:pt x="68" y="57"/>
                    </a:cubicBezTo>
                    <a:cubicBezTo>
                      <a:pt x="68" y="57"/>
                      <a:pt x="68" y="57"/>
                      <a:pt x="67" y="57"/>
                    </a:cubicBezTo>
                    <a:cubicBezTo>
                      <a:pt x="67" y="56"/>
                      <a:pt x="67" y="56"/>
                      <a:pt x="67" y="56"/>
                    </a:cubicBezTo>
                    <a:cubicBezTo>
                      <a:pt x="67" y="55"/>
                      <a:pt x="67" y="55"/>
                      <a:pt x="66" y="55"/>
                    </a:cubicBezTo>
                    <a:cubicBezTo>
                      <a:pt x="65" y="53"/>
                      <a:pt x="64" y="52"/>
                      <a:pt x="63" y="51"/>
                    </a:cubicBezTo>
                    <a:cubicBezTo>
                      <a:pt x="63" y="49"/>
                      <a:pt x="62" y="48"/>
                      <a:pt x="61" y="47"/>
                    </a:cubicBezTo>
                    <a:cubicBezTo>
                      <a:pt x="60" y="46"/>
                      <a:pt x="59" y="45"/>
                      <a:pt x="60" y="45"/>
                    </a:cubicBezTo>
                    <a:cubicBezTo>
                      <a:pt x="60" y="45"/>
                      <a:pt x="61" y="45"/>
                      <a:pt x="61" y="46"/>
                    </a:cubicBezTo>
                    <a:cubicBezTo>
                      <a:pt x="61" y="46"/>
                      <a:pt x="61" y="46"/>
                      <a:pt x="61" y="46"/>
                    </a:cubicBezTo>
                    <a:cubicBezTo>
                      <a:pt x="62" y="46"/>
                      <a:pt x="61" y="46"/>
                      <a:pt x="62" y="46"/>
                    </a:cubicBezTo>
                    <a:cubicBezTo>
                      <a:pt x="62" y="46"/>
                      <a:pt x="62" y="46"/>
                      <a:pt x="62" y="46"/>
                    </a:cubicBezTo>
                    <a:cubicBezTo>
                      <a:pt x="63" y="46"/>
                      <a:pt x="63" y="46"/>
                      <a:pt x="63" y="46"/>
                    </a:cubicBezTo>
                    <a:cubicBezTo>
                      <a:pt x="64" y="46"/>
                      <a:pt x="64" y="47"/>
                      <a:pt x="64" y="47"/>
                    </a:cubicBezTo>
                    <a:cubicBezTo>
                      <a:pt x="65" y="47"/>
                      <a:pt x="65" y="48"/>
                      <a:pt x="65" y="48"/>
                    </a:cubicBezTo>
                    <a:cubicBezTo>
                      <a:pt x="66" y="48"/>
                      <a:pt x="66" y="48"/>
                      <a:pt x="66" y="49"/>
                    </a:cubicBezTo>
                    <a:cubicBezTo>
                      <a:pt x="66" y="50"/>
                      <a:pt x="66" y="50"/>
                      <a:pt x="66" y="50"/>
                    </a:cubicBezTo>
                    <a:cubicBezTo>
                      <a:pt x="66" y="51"/>
                      <a:pt x="66" y="51"/>
                      <a:pt x="66" y="51"/>
                    </a:cubicBezTo>
                    <a:cubicBezTo>
                      <a:pt x="66" y="51"/>
                      <a:pt x="66" y="51"/>
                      <a:pt x="67" y="51"/>
                    </a:cubicBezTo>
                    <a:cubicBezTo>
                      <a:pt x="67" y="51"/>
                      <a:pt x="67" y="52"/>
                      <a:pt x="67" y="52"/>
                    </a:cubicBezTo>
                    <a:cubicBezTo>
                      <a:pt x="67" y="53"/>
                      <a:pt x="68" y="53"/>
                      <a:pt x="69" y="53"/>
                    </a:cubicBezTo>
                    <a:cubicBezTo>
                      <a:pt x="69" y="53"/>
                      <a:pt x="69" y="54"/>
                      <a:pt x="70" y="54"/>
                    </a:cubicBezTo>
                    <a:cubicBezTo>
                      <a:pt x="70" y="55"/>
                      <a:pt x="70" y="55"/>
                      <a:pt x="70" y="56"/>
                    </a:cubicBezTo>
                    <a:cubicBezTo>
                      <a:pt x="70" y="56"/>
                      <a:pt x="70" y="56"/>
                      <a:pt x="71" y="56"/>
                    </a:cubicBezTo>
                    <a:cubicBezTo>
                      <a:pt x="71" y="56"/>
                      <a:pt x="71" y="58"/>
                      <a:pt x="71" y="58"/>
                    </a:cubicBezTo>
                    <a:cubicBezTo>
                      <a:pt x="72" y="58"/>
                      <a:pt x="72" y="58"/>
                      <a:pt x="72" y="59"/>
                    </a:cubicBezTo>
                    <a:cubicBezTo>
                      <a:pt x="72" y="59"/>
                      <a:pt x="72" y="59"/>
                      <a:pt x="72" y="59"/>
                    </a:cubicBezTo>
                    <a:cubicBezTo>
                      <a:pt x="72" y="60"/>
                      <a:pt x="72" y="59"/>
                      <a:pt x="72" y="60"/>
                    </a:cubicBezTo>
                    <a:cubicBezTo>
                      <a:pt x="72" y="60"/>
                      <a:pt x="73" y="60"/>
                      <a:pt x="73" y="60"/>
                    </a:cubicBezTo>
                    <a:cubicBezTo>
                      <a:pt x="73" y="60"/>
                      <a:pt x="73" y="60"/>
                      <a:pt x="73" y="61"/>
                    </a:cubicBezTo>
                    <a:cubicBezTo>
                      <a:pt x="73" y="61"/>
                      <a:pt x="73" y="61"/>
                      <a:pt x="73" y="61"/>
                    </a:cubicBezTo>
                    <a:cubicBezTo>
                      <a:pt x="73" y="62"/>
                      <a:pt x="73" y="62"/>
                      <a:pt x="74" y="62"/>
                    </a:cubicBezTo>
                    <a:cubicBezTo>
                      <a:pt x="74" y="62"/>
                      <a:pt x="74" y="62"/>
                      <a:pt x="74" y="62"/>
                    </a:cubicBezTo>
                    <a:cubicBezTo>
                      <a:pt x="75" y="63"/>
                      <a:pt x="74" y="64"/>
                      <a:pt x="75" y="64"/>
                    </a:cubicBezTo>
                    <a:cubicBezTo>
                      <a:pt x="75" y="64"/>
                      <a:pt x="75" y="65"/>
                      <a:pt x="75" y="65"/>
                    </a:cubicBezTo>
                    <a:cubicBezTo>
                      <a:pt x="75" y="66"/>
                      <a:pt x="75" y="66"/>
                      <a:pt x="75" y="67"/>
                    </a:cubicBezTo>
                    <a:cubicBezTo>
                      <a:pt x="75" y="67"/>
                      <a:pt x="76" y="67"/>
                      <a:pt x="76" y="67"/>
                    </a:cubicBezTo>
                    <a:cubicBezTo>
                      <a:pt x="76" y="67"/>
                      <a:pt x="76" y="67"/>
                      <a:pt x="76" y="68"/>
                    </a:cubicBezTo>
                    <a:cubicBezTo>
                      <a:pt x="76" y="68"/>
                      <a:pt x="77" y="68"/>
                      <a:pt x="77" y="69"/>
                    </a:cubicBezTo>
                    <a:cubicBezTo>
                      <a:pt x="77" y="69"/>
                      <a:pt x="78" y="69"/>
                      <a:pt x="78" y="70"/>
                    </a:cubicBezTo>
                    <a:cubicBezTo>
                      <a:pt x="77" y="67"/>
                      <a:pt x="77" y="65"/>
                      <a:pt x="76" y="62"/>
                    </a:cubicBezTo>
                    <a:cubicBezTo>
                      <a:pt x="76" y="61"/>
                      <a:pt x="76" y="59"/>
                      <a:pt x="76" y="58"/>
                    </a:cubicBezTo>
                    <a:cubicBezTo>
                      <a:pt x="76" y="57"/>
                      <a:pt x="76" y="57"/>
                      <a:pt x="76" y="56"/>
                    </a:cubicBezTo>
                    <a:cubicBezTo>
                      <a:pt x="76" y="56"/>
                      <a:pt x="76" y="55"/>
                      <a:pt x="76" y="54"/>
                    </a:cubicBezTo>
                    <a:cubicBezTo>
                      <a:pt x="76" y="54"/>
                      <a:pt x="77" y="54"/>
                      <a:pt x="76" y="54"/>
                    </a:cubicBezTo>
                    <a:cubicBezTo>
                      <a:pt x="76" y="54"/>
                      <a:pt x="76" y="54"/>
                      <a:pt x="76" y="54"/>
                    </a:cubicBezTo>
                    <a:cubicBezTo>
                      <a:pt x="76" y="54"/>
                      <a:pt x="75" y="54"/>
                      <a:pt x="75" y="53"/>
                    </a:cubicBezTo>
                    <a:cubicBezTo>
                      <a:pt x="75" y="53"/>
                      <a:pt x="75" y="52"/>
                      <a:pt x="75" y="52"/>
                    </a:cubicBezTo>
                    <a:cubicBezTo>
                      <a:pt x="75" y="52"/>
                      <a:pt x="75" y="52"/>
                      <a:pt x="75" y="52"/>
                    </a:cubicBezTo>
                    <a:cubicBezTo>
                      <a:pt x="74" y="52"/>
                      <a:pt x="75" y="51"/>
                      <a:pt x="75" y="51"/>
                    </a:cubicBezTo>
                    <a:cubicBezTo>
                      <a:pt x="75" y="51"/>
                      <a:pt x="75" y="50"/>
                      <a:pt x="75" y="50"/>
                    </a:cubicBezTo>
                    <a:cubicBezTo>
                      <a:pt x="74" y="50"/>
                      <a:pt x="74" y="50"/>
                      <a:pt x="74" y="50"/>
                    </a:cubicBezTo>
                    <a:cubicBezTo>
                      <a:pt x="73" y="50"/>
                      <a:pt x="74" y="49"/>
                      <a:pt x="74" y="48"/>
                    </a:cubicBezTo>
                    <a:cubicBezTo>
                      <a:pt x="73" y="48"/>
                      <a:pt x="73" y="48"/>
                      <a:pt x="73" y="47"/>
                    </a:cubicBezTo>
                    <a:cubicBezTo>
                      <a:pt x="73" y="47"/>
                      <a:pt x="73" y="47"/>
                      <a:pt x="73" y="47"/>
                    </a:cubicBezTo>
                    <a:cubicBezTo>
                      <a:pt x="73" y="46"/>
                      <a:pt x="73" y="46"/>
                      <a:pt x="72" y="46"/>
                    </a:cubicBezTo>
                    <a:cubicBezTo>
                      <a:pt x="72" y="46"/>
                      <a:pt x="72" y="46"/>
                      <a:pt x="72" y="46"/>
                    </a:cubicBezTo>
                    <a:cubicBezTo>
                      <a:pt x="72" y="46"/>
                      <a:pt x="72" y="45"/>
                      <a:pt x="72" y="45"/>
                    </a:cubicBezTo>
                    <a:cubicBezTo>
                      <a:pt x="72" y="45"/>
                      <a:pt x="71" y="45"/>
                      <a:pt x="71" y="44"/>
                    </a:cubicBezTo>
                    <a:cubicBezTo>
                      <a:pt x="71" y="44"/>
                      <a:pt x="71" y="44"/>
                      <a:pt x="71" y="44"/>
                    </a:cubicBezTo>
                    <a:cubicBezTo>
                      <a:pt x="71" y="44"/>
                      <a:pt x="70" y="44"/>
                      <a:pt x="70" y="43"/>
                    </a:cubicBezTo>
                    <a:cubicBezTo>
                      <a:pt x="70" y="43"/>
                      <a:pt x="70" y="43"/>
                      <a:pt x="70" y="43"/>
                    </a:cubicBezTo>
                    <a:cubicBezTo>
                      <a:pt x="70" y="42"/>
                      <a:pt x="70" y="42"/>
                      <a:pt x="70" y="42"/>
                    </a:cubicBezTo>
                    <a:cubicBezTo>
                      <a:pt x="70" y="42"/>
                      <a:pt x="70" y="42"/>
                      <a:pt x="69" y="42"/>
                    </a:cubicBezTo>
                    <a:cubicBezTo>
                      <a:pt x="69" y="42"/>
                      <a:pt x="69" y="41"/>
                      <a:pt x="69" y="40"/>
                    </a:cubicBezTo>
                    <a:cubicBezTo>
                      <a:pt x="69" y="40"/>
                      <a:pt x="69" y="40"/>
                      <a:pt x="68" y="40"/>
                    </a:cubicBezTo>
                    <a:cubicBezTo>
                      <a:pt x="68" y="39"/>
                      <a:pt x="68" y="39"/>
                      <a:pt x="68" y="39"/>
                    </a:cubicBezTo>
                    <a:cubicBezTo>
                      <a:pt x="68" y="39"/>
                      <a:pt x="67" y="39"/>
                      <a:pt x="67" y="39"/>
                    </a:cubicBezTo>
                    <a:cubicBezTo>
                      <a:pt x="67" y="39"/>
                      <a:pt x="67" y="38"/>
                      <a:pt x="67" y="38"/>
                    </a:cubicBezTo>
                    <a:cubicBezTo>
                      <a:pt x="67" y="37"/>
                      <a:pt x="66" y="37"/>
                      <a:pt x="66" y="36"/>
                    </a:cubicBezTo>
                    <a:cubicBezTo>
                      <a:pt x="66" y="36"/>
                      <a:pt x="66" y="36"/>
                      <a:pt x="65" y="36"/>
                    </a:cubicBezTo>
                    <a:cubicBezTo>
                      <a:pt x="65" y="36"/>
                      <a:pt x="65" y="35"/>
                      <a:pt x="65" y="35"/>
                    </a:cubicBezTo>
                    <a:cubicBezTo>
                      <a:pt x="64" y="35"/>
                      <a:pt x="64" y="34"/>
                      <a:pt x="64" y="33"/>
                    </a:cubicBezTo>
                    <a:cubicBezTo>
                      <a:pt x="64" y="33"/>
                      <a:pt x="64" y="33"/>
                      <a:pt x="63" y="33"/>
                    </a:cubicBezTo>
                    <a:cubicBezTo>
                      <a:pt x="63" y="33"/>
                      <a:pt x="63" y="33"/>
                      <a:pt x="63" y="32"/>
                    </a:cubicBezTo>
                    <a:cubicBezTo>
                      <a:pt x="63" y="32"/>
                      <a:pt x="63" y="32"/>
                      <a:pt x="63" y="32"/>
                    </a:cubicBezTo>
                    <a:cubicBezTo>
                      <a:pt x="62" y="32"/>
                      <a:pt x="62" y="31"/>
                      <a:pt x="61" y="31"/>
                    </a:cubicBezTo>
                    <a:cubicBezTo>
                      <a:pt x="61" y="30"/>
                      <a:pt x="61" y="30"/>
                      <a:pt x="60" y="29"/>
                    </a:cubicBezTo>
                    <a:cubicBezTo>
                      <a:pt x="60" y="28"/>
                      <a:pt x="59" y="28"/>
                      <a:pt x="58" y="27"/>
                    </a:cubicBezTo>
                    <a:cubicBezTo>
                      <a:pt x="58" y="26"/>
                      <a:pt x="58" y="26"/>
                      <a:pt x="58" y="26"/>
                    </a:cubicBezTo>
                    <a:cubicBezTo>
                      <a:pt x="57" y="26"/>
                      <a:pt x="57" y="25"/>
                      <a:pt x="57" y="25"/>
                    </a:cubicBezTo>
                    <a:cubicBezTo>
                      <a:pt x="56" y="25"/>
                      <a:pt x="55" y="24"/>
                      <a:pt x="55" y="23"/>
                    </a:cubicBezTo>
                    <a:cubicBezTo>
                      <a:pt x="53" y="22"/>
                      <a:pt x="52" y="21"/>
                      <a:pt x="51" y="20"/>
                    </a:cubicBezTo>
                    <a:cubicBezTo>
                      <a:pt x="50" y="19"/>
                      <a:pt x="49" y="18"/>
                      <a:pt x="49" y="17"/>
                    </a:cubicBezTo>
                    <a:cubicBezTo>
                      <a:pt x="48" y="17"/>
                      <a:pt x="48" y="16"/>
                      <a:pt x="47" y="16"/>
                    </a:cubicBezTo>
                    <a:cubicBezTo>
                      <a:pt x="47" y="16"/>
                      <a:pt x="46" y="16"/>
                      <a:pt x="45" y="15"/>
                    </a:cubicBezTo>
                    <a:cubicBezTo>
                      <a:pt x="45" y="15"/>
                      <a:pt x="44" y="14"/>
                      <a:pt x="44" y="13"/>
                    </a:cubicBezTo>
                    <a:cubicBezTo>
                      <a:pt x="44" y="13"/>
                      <a:pt x="44" y="13"/>
                      <a:pt x="44" y="13"/>
                    </a:cubicBezTo>
                    <a:cubicBezTo>
                      <a:pt x="44" y="13"/>
                      <a:pt x="43" y="13"/>
                      <a:pt x="43" y="13"/>
                    </a:cubicBezTo>
                    <a:cubicBezTo>
                      <a:pt x="43" y="13"/>
                      <a:pt x="42" y="13"/>
                      <a:pt x="42" y="13"/>
                    </a:cubicBezTo>
                    <a:cubicBezTo>
                      <a:pt x="41" y="12"/>
                      <a:pt x="41" y="12"/>
                      <a:pt x="41" y="11"/>
                    </a:cubicBezTo>
                    <a:cubicBezTo>
                      <a:pt x="40" y="11"/>
                      <a:pt x="40" y="11"/>
                      <a:pt x="40" y="10"/>
                    </a:cubicBezTo>
                    <a:cubicBezTo>
                      <a:pt x="40" y="10"/>
                      <a:pt x="39" y="10"/>
                      <a:pt x="39" y="10"/>
                    </a:cubicBezTo>
                    <a:cubicBezTo>
                      <a:pt x="38" y="10"/>
                      <a:pt x="38" y="9"/>
                      <a:pt x="37" y="9"/>
                    </a:cubicBezTo>
                    <a:cubicBezTo>
                      <a:pt x="37" y="8"/>
                      <a:pt x="37" y="8"/>
                      <a:pt x="37" y="8"/>
                    </a:cubicBezTo>
                    <a:cubicBezTo>
                      <a:pt x="37" y="8"/>
                      <a:pt x="37" y="8"/>
                      <a:pt x="36" y="8"/>
                    </a:cubicBezTo>
                    <a:cubicBezTo>
                      <a:pt x="36" y="8"/>
                      <a:pt x="36" y="8"/>
                      <a:pt x="35" y="7"/>
                    </a:cubicBezTo>
                    <a:cubicBezTo>
                      <a:pt x="34" y="6"/>
                      <a:pt x="33" y="5"/>
                      <a:pt x="32" y="5"/>
                    </a:cubicBezTo>
                    <a:cubicBezTo>
                      <a:pt x="29" y="3"/>
                      <a:pt x="26" y="2"/>
                      <a:pt x="23" y="0"/>
                    </a:cubicBezTo>
                    <a:cubicBezTo>
                      <a:pt x="23" y="0"/>
                      <a:pt x="23" y="0"/>
                      <a:pt x="22" y="0"/>
                    </a:cubicBezTo>
                    <a:cubicBezTo>
                      <a:pt x="22" y="0"/>
                      <a:pt x="22" y="0"/>
                      <a:pt x="22" y="1"/>
                    </a:cubicBezTo>
                    <a:cubicBezTo>
                      <a:pt x="22" y="1"/>
                      <a:pt x="22" y="1"/>
                      <a:pt x="23" y="1"/>
                    </a:cubicBezTo>
                    <a:cubicBezTo>
                      <a:pt x="23" y="1"/>
                      <a:pt x="23" y="1"/>
                      <a:pt x="23" y="1"/>
                    </a:cubicBezTo>
                    <a:cubicBezTo>
                      <a:pt x="24" y="2"/>
                      <a:pt x="23" y="2"/>
                      <a:pt x="23" y="2"/>
                    </a:cubicBezTo>
                    <a:cubicBezTo>
                      <a:pt x="23" y="3"/>
                      <a:pt x="23" y="3"/>
                      <a:pt x="24" y="3"/>
                    </a:cubicBezTo>
                    <a:cubicBezTo>
                      <a:pt x="24" y="3"/>
                      <a:pt x="24" y="3"/>
                      <a:pt x="24" y="3"/>
                    </a:cubicBezTo>
                    <a:cubicBezTo>
                      <a:pt x="25" y="3"/>
                      <a:pt x="24" y="4"/>
                      <a:pt x="24" y="5"/>
                    </a:cubicBezTo>
                    <a:cubicBezTo>
                      <a:pt x="24" y="5"/>
                      <a:pt x="24" y="6"/>
                      <a:pt x="23" y="6"/>
                    </a:cubicBezTo>
                    <a:cubicBezTo>
                      <a:pt x="23" y="6"/>
                      <a:pt x="23" y="6"/>
                      <a:pt x="23" y="6"/>
                    </a:cubicBezTo>
                    <a:cubicBezTo>
                      <a:pt x="23" y="7"/>
                      <a:pt x="23" y="7"/>
                      <a:pt x="24" y="7"/>
                    </a:cubicBezTo>
                    <a:cubicBezTo>
                      <a:pt x="24" y="8"/>
                      <a:pt x="24" y="8"/>
                      <a:pt x="25" y="8"/>
                    </a:cubicBezTo>
                    <a:cubicBezTo>
                      <a:pt x="25" y="9"/>
                      <a:pt x="25" y="9"/>
                      <a:pt x="26" y="9"/>
                    </a:cubicBezTo>
                    <a:cubicBezTo>
                      <a:pt x="26" y="10"/>
                      <a:pt x="26" y="10"/>
                      <a:pt x="26" y="10"/>
                    </a:cubicBezTo>
                    <a:cubicBezTo>
                      <a:pt x="26" y="10"/>
                      <a:pt x="26" y="11"/>
                      <a:pt x="26" y="11"/>
                    </a:cubicBezTo>
                    <a:cubicBezTo>
                      <a:pt x="26" y="11"/>
                      <a:pt x="26" y="11"/>
                      <a:pt x="26" y="11"/>
                    </a:cubicBezTo>
                    <a:cubicBezTo>
                      <a:pt x="25" y="11"/>
                      <a:pt x="25" y="12"/>
                      <a:pt x="25" y="12"/>
                    </a:cubicBezTo>
                    <a:cubicBezTo>
                      <a:pt x="25" y="12"/>
                      <a:pt x="24" y="11"/>
                      <a:pt x="24" y="11"/>
                    </a:cubicBezTo>
                    <a:cubicBezTo>
                      <a:pt x="24" y="11"/>
                      <a:pt x="23" y="11"/>
                      <a:pt x="22" y="11"/>
                    </a:cubicBezTo>
                    <a:cubicBezTo>
                      <a:pt x="22" y="11"/>
                      <a:pt x="22" y="11"/>
                      <a:pt x="22" y="11"/>
                    </a:cubicBezTo>
                    <a:cubicBezTo>
                      <a:pt x="21" y="11"/>
                      <a:pt x="21" y="12"/>
                      <a:pt x="21" y="12"/>
                    </a:cubicBezTo>
                    <a:cubicBezTo>
                      <a:pt x="21" y="12"/>
                      <a:pt x="20" y="12"/>
                      <a:pt x="20" y="12"/>
                    </a:cubicBezTo>
                    <a:cubicBezTo>
                      <a:pt x="20" y="12"/>
                      <a:pt x="19" y="12"/>
                      <a:pt x="19" y="12"/>
                    </a:cubicBezTo>
                    <a:cubicBezTo>
                      <a:pt x="19" y="12"/>
                      <a:pt x="19" y="12"/>
                      <a:pt x="19" y="13"/>
                    </a:cubicBezTo>
                    <a:cubicBezTo>
                      <a:pt x="18" y="13"/>
                      <a:pt x="18" y="13"/>
                      <a:pt x="17" y="13"/>
                    </a:cubicBezTo>
                    <a:cubicBezTo>
                      <a:pt x="17" y="13"/>
                      <a:pt x="16" y="13"/>
                      <a:pt x="16" y="13"/>
                    </a:cubicBezTo>
                    <a:cubicBezTo>
                      <a:pt x="16" y="14"/>
                      <a:pt x="15" y="14"/>
                      <a:pt x="15" y="15"/>
                    </a:cubicBezTo>
                    <a:cubicBezTo>
                      <a:pt x="15" y="15"/>
                      <a:pt x="15" y="15"/>
                      <a:pt x="15" y="16"/>
                    </a:cubicBezTo>
                    <a:cubicBezTo>
                      <a:pt x="14" y="16"/>
                      <a:pt x="14" y="16"/>
                      <a:pt x="13" y="17"/>
                    </a:cubicBezTo>
                    <a:cubicBezTo>
                      <a:pt x="14" y="19"/>
                      <a:pt x="16" y="20"/>
                      <a:pt x="17" y="22"/>
                    </a:cubicBezTo>
                    <a:cubicBezTo>
                      <a:pt x="19" y="23"/>
                      <a:pt x="20" y="25"/>
                      <a:pt x="21" y="28"/>
                    </a:cubicBezTo>
                    <a:cubicBezTo>
                      <a:pt x="21" y="28"/>
                      <a:pt x="22" y="27"/>
                      <a:pt x="22" y="26"/>
                    </a:cubicBezTo>
                    <a:cubicBezTo>
                      <a:pt x="22" y="26"/>
                      <a:pt x="22" y="25"/>
                      <a:pt x="22" y="25"/>
                    </a:cubicBezTo>
                    <a:cubicBezTo>
                      <a:pt x="23" y="25"/>
                      <a:pt x="24" y="25"/>
                      <a:pt x="24" y="25"/>
                    </a:cubicBezTo>
                    <a:cubicBezTo>
                      <a:pt x="24" y="25"/>
                      <a:pt x="25" y="25"/>
                      <a:pt x="25" y="25"/>
                    </a:cubicBezTo>
                    <a:cubicBezTo>
                      <a:pt x="25" y="25"/>
                      <a:pt x="25" y="25"/>
                      <a:pt x="25" y="25"/>
                    </a:cubicBezTo>
                    <a:cubicBezTo>
                      <a:pt x="25" y="24"/>
                      <a:pt x="26" y="24"/>
                      <a:pt x="26" y="24"/>
                    </a:cubicBezTo>
                    <a:cubicBezTo>
                      <a:pt x="27" y="24"/>
                      <a:pt x="27" y="24"/>
                      <a:pt x="28" y="25"/>
                    </a:cubicBezTo>
                    <a:cubicBezTo>
                      <a:pt x="28" y="25"/>
                      <a:pt x="28" y="25"/>
                      <a:pt x="28" y="25"/>
                    </a:cubicBezTo>
                    <a:cubicBezTo>
                      <a:pt x="28" y="25"/>
                      <a:pt x="28" y="25"/>
                      <a:pt x="29" y="25"/>
                    </a:cubicBezTo>
                    <a:cubicBezTo>
                      <a:pt x="29" y="25"/>
                      <a:pt x="29" y="25"/>
                      <a:pt x="30" y="25"/>
                    </a:cubicBezTo>
                    <a:cubicBezTo>
                      <a:pt x="30" y="26"/>
                      <a:pt x="30" y="26"/>
                      <a:pt x="30" y="26"/>
                    </a:cubicBezTo>
                    <a:cubicBezTo>
                      <a:pt x="31" y="26"/>
                      <a:pt x="31" y="27"/>
                      <a:pt x="31" y="27"/>
                    </a:cubicBezTo>
                    <a:cubicBezTo>
                      <a:pt x="31" y="27"/>
                      <a:pt x="31" y="27"/>
                      <a:pt x="31" y="27"/>
                    </a:cubicBezTo>
                    <a:cubicBezTo>
                      <a:pt x="32" y="27"/>
                      <a:pt x="33" y="27"/>
                      <a:pt x="33" y="28"/>
                    </a:cubicBezTo>
                    <a:cubicBezTo>
                      <a:pt x="33" y="28"/>
                      <a:pt x="34" y="28"/>
                      <a:pt x="35" y="28"/>
                    </a:cubicBezTo>
                    <a:cubicBezTo>
                      <a:pt x="35" y="29"/>
                      <a:pt x="35" y="29"/>
                      <a:pt x="35" y="30"/>
                    </a:cubicBezTo>
                    <a:cubicBezTo>
                      <a:pt x="35" y="31"/>
                      <a:pt x="35" y="32"/>
                      <a:pt x="35" y="33"/>
                    </a:cubicBezTo>
                    <a:cubicBezTo>
                      <a:pt x="36" y="33"/>
                      <a:pt x="37" y="33"/>
                      <a:pt x="36" y="33"/>
                    </a:cubicBezTo>
                    <a:cubicBezTo>
                      <a:pt x="37" y="33"/>
                      <a:pt x="37" y="33"/>
                      <a:pt x="37" y="33"/>
                    </a:cubicBezTo>
                    <a:cubicBezTo>
                      <a:pt x="37" y="33"/>
                      <a:pt x="37" y="33"/>
                      <a:pt x="38" y="33"/>
                    </a:cubicBezTo>
                    <a:cubicBezTo>
                      <a:pt x="38" y="32"/>
                      <a:pt x="38" y="32"/>
                      <a:pt x="38" y="32"/>
                    </a:cubicBezTo>
                    <a:cubicBezTo>
                      <a:pt x="38" y="31"/>
                      <a:pt x="38" y="30"/>
                      <a:pt x="38" y="29"/>
                    </a:cubicBezTo>
                    <a:cubicBezTo>
                      <a:pt x="38" y="29"/>
                      <a:pt x="38" y="29"/>
                      <a:pt x="38" y="28"/>
                    </a:cubicBezTo>
                    <a:cubicBezTo>
                      <a:pt x="38" y="28"/>
                      <a:pt x="38" y="28"/>
                      <a:pt x="38" y="28"/>
                    </a:cubicBezTo>
                    <a:cubicBezTo>
                      <a:pt x="37" y="27"/>
                      <a:pt x="36" y="26"/>
                      <a:pt x="35" y="25"/>
                    </a:cubicBezTo>
                    <a:cubicBezTo>
                      <a:pt x="35" y="25"/>
                      <a:pt x="32" y="26"/>
                      <a:pt x="33" y="24"/>
                    </a:cubicBezTo>
                    <a:cubicBezTo>
                      <a:pt x="32" y="24"/>
                      <a:pt x="31" y="24"/>
                      <a:pt x="31" y="23"/>
                    </a:cubicBezTo>
                    <a:cubicBezTo>
                      <a:pt x="30" y="23"/>
                      <a:pt x="29" y="22"/>
                      <a:pt x="29" y="22"/>
                    </a:cubicBezTo>
                    <a:cubicBezTo>
                      <a:pt x="29" y="21"/>
                      <a:pt x="29" y="21"/>
                      <a:pt x="28" y="21"/>
                    </a:cubicBezTo>
                    <a:cubicBezTo>
                      <a:pt x="28" y="21"/>
                      <a:pt x="29" y="21"/>
                      <a:pt x="29" y="20"/>
                    </a:cubicBezTo>
                    <a:cubicBezTo>
                      <a:pt x="29" y="20"/>
                      <a:pt x="31" y="20"/>
                      <a:pt x="31" y="21"/>
                    </a:cubicBezTo>
                    <a:cubicBezTo>
                      <a:pt x="31" y="21"/>
                      <a:pt x="32" y="22"/>
                      <a:pt x="32" y="22"/>
                    </a:cubicBezTo>
                    <a:cubicBezTo>
                      <a:pt x="33" y="22"/>
                      <a:pt x="33" y="22"/>
                      <a:pt x="34" y="23"/>
                    </a:cubicBezTo>
                    <a:cubicBezTo>
                      <a:pt x="34" y="23"/>
                      <a:pt x="34" y="24"/>
                      <a:pt x="34" y="24"/>
                    </a:cubicBezTo>
                    <a:cubicBezTo>
                      <a:pt x="35" y="24"/>
                      <a:pt x="34" y="24"/>
                      <a:pt x="35" y="24"/>
                    </a:cubicBezTo>
                    <a:cubicBezTo>
                      <a:pt x="35" y="24"/>
                      <a:pt x="35" y="24"/>
                      <a:pt x="35" y="24"/>
                    </a:cubicBezTo>
                    <a:cubicBezTo>
                      <a:pt x="36" y="24"/>
                      <a:pt x="37" y="24"/>
                      <a:pt x="36" y="25"/>
                    </a:cubicBezTo>
                    <a:cubicBezTo>
                      <a:pt x="37" y="25"/>
                      <a:pt x="39" y="25"/>
                      <a:pt x="38" y="26"/>
                    </a:cubicBezTo>
                    <a:cubicBezTo>
                      <a:pt x="39" y="26"/>
                      <a:pt x="40" y="26"/>
                      <a:pt x="40" y="26"/>
                    </a:cubicBezTo>
                    <a:cubicBezTo>
                      <a:pt x="40" y="27"/>
                      <a:pt x="40" y="27"/>
                      <a:pt x="40" y="27"/>
                    </a:cubicBezTo>
                    <a:cubicBezTo>
                      <a:pt x="40" y="28"/>
                      <a:pt x="40" y="28"/>
                      <a:pt x="41" y="28"/>
                    </a:cubicBezTo>
                    <a:cubicBezTo>
                      <a:pt x="41" y="28"/>
                      <a:pt x="41" y="29"/>
                      <a:pt x="41" y="29"/>
                    </a:cubicBezTo>
                    <a:cubicBezTo>
                      <a:pt x="41" y="29"/>
                      <a:pt x="42" y="29"/>
                      <a:pt x="42" y="29"/>
                    </a:cubicBezTo>
                    <a:cubicBezTo>
                      <a:pt x="42" y="29"/>
                      <a:pt x="42" y="30"/>
                      <a:pt x="43" y="30"/>
                    </a:cubicBezTo>
                    <a:cubicBezTo>
                      <a:pt x="43" y="30"/>
                      <a:pt x="43" y="30"/>
                      <a:pt x="43" y="30"/>
                    </a:cubicBezTo>
                    <a:cubicBezTo>
                      <a:pt x="43" y="31"/>
                      <a:pt x="43" y="31"/>
                      <a:pt x="43" y="31"/>
                    </a:cubicBezTo>
                    <a:cubicBezTo>
                      <a:pt x="43" y="31"/>
                      <a:pt x="44" y="31"/>
                      <a:pt x="44" y="30"/>
                    </a:cubicBezTo>
                    <a:cubicBezTo>
                      <a:pt x="44" y="30"/>
                      <a:pt x="44" y="30"/>
                      <a:pt x="44" y="30"/>
                    </a:cubicBezTo>
                    <a:cubicBezTo>
                      <a:pt x="44" y="30"/>
                      <a:pt x="44" y="30"/>
                      <a:pt x="44" y="29"/>
                    </a:cubicBezTo>
                    <a:cubicBezTo>
                      <a:pt x="45" y="29"/>
                      <a:pt x="45" y="28"/>
                      <a:pt x="45" y="27"/>
                    </a:cubicBezTo>
                    <a:cubicBezTo>
                      <a:pt x="45" y="26"/>
                      <a:pt x="44" y="25"/>
                      <a:pt x="43" y="24"/>
                    </a:cubicBezTo>
                    <a:cubicBezTo>
                      <a:pt x="43" y="23"/>
                      <a:pt x="42" y="23"/>
                      <a:pt x="42" y="22"/>
                    </a:cubicBezTo>
                    <a:cubicBezTo>
                      <a:pt x="42" y="22"/>
                      <a:pt x="42" y="21"/>
                      <a:pt x="42" y="21"/>
                    </a:cubicBezTo>
                    <a:cubicBezTo>
                      <a:pt x="42" y="21"/>
                      <a:pt x="43" y="21"/>
                      <a:pt x="43" y="20"/>
                    </a:cubicBezTo>
                    <a:cubicBezTo>
                      <a:pt x="44" y="20"/>
                      <a:pt x="45" y="20"/>
                      <a:pt x="46" y="21"/>
                    </a:cubicBezTo>
                    <a:cubicBezTo>
                      <a:pt x="46" y="21"/>
                      <a:pt x="47" y="22"/>
                      <a:pt x="47" y="22"/>
                    </a:cubicBezTo>
                    <a:cubicBezTo>
                      <a:pt x="47" y="22"/>
                      <a:pt x="47" y="22"/>
                      <a:pt x="47" y="22"/>
                    </a:cubicBezTo>
                    <a:cubicBezTo>
                      <a:pt x="48" y="22"/>
                      <a:pt x="48" y="22"/>
                      <a:pt x="48" y="22"/>
                    </a:cubicBezTo>
                    <a:cubicBezTo>
                      <a:pt x="48" y="22"/>
                      <a:pt x="49" y="23"/>
                      <a:pt x="49" y="23"/>
                    </a:cubicBezTo>
                    <a:cubicBezTo>
                      <a:pt x="49" y="23"/>
                      <a:pt x="48" y="23"/>
                      <a:pt x="49" y="23"/>
                    </a:cubicBezTo>
                    <a:cubicBezTo>
                      <a:pt x="49" y="23"/>
                      <a:pt x="49" y="23"/>
                      <a:pt x="49" y="24"/>
                    </a:cubicBezTo>
                    <a:cubicBezTo>
                      <a:pt x="50" y="24"/>
                      <a:pt x="50" y="24"/>
                      <a:pt x="51" y="25"/>
                    </a:cubicBezTo>
                    <a:cubicBezTo>
                      <a:pt x="51" y="25"/>
                      <a:pt x="51" y="26"/>
                      <a:pt x="51" y="26"/>
                    </a:cubicBezTo>
                    <a:cubicBezTo>
                      <a:pt x="52" y="26"/>
                      <a:pt x="52" y="26"/>
                      <a:pt x="52" y="26"/>
                    </a:cubicBezTo>
                    <a:cubicBezTo>
                      <a:pt x="52" y="27"/>
                      <a:pt x="52" y="27"/>
                      <a:pt x="52" y="28"/>
                    </a:cubicBezTo>
                    <a:cubicBezTo>
                      <a:pt x="52" y="28"/>
                      <a:pt x="52" y="27"/>
                      <a:pt x="51" y="27"/>
                    </a:cubicBezTo>
                    <a:cubicBezTo>
                      <a:pt x="51" y="27"/>
                      <a:pt x="51" y="27"/>
                      <a:pt x="51" y="27"/>
                    </a:cubicBezTo>
                    <a:cubicBezTo>
                      <a:pt x="51" y="27"/>
                      <a:pt x="50" y="27"/>
                      <a:pt x="50" y="27"/>
                    </a:cubicBezTo>
                    <a:cubicBezTo>
                      <a:pt x="50" y="27"/>
                      <a:pt x="49" y="27"/>
                      <a:pt x="49" y="27"/>
                    </a:cubicBezTo>
                    <a:cubicBezTo>
                      <a:pt x="48" y="27"/>
                      <a:pt x="49" y="27"/>
                      <a:pt x="48" y="27"/>
                    </a:cubicBezTo>
                    <a:cubicBezTo>
                      <a:pt x="48" y="28"/>
                      <a:pt x="48" y="28"/>
                      <a:pt x="48" y="28"/>
                    </a:cubicBezTo>
                    <a:cubicBezTo>
                      <a:pt x="48" y="29"/>
                      <a:pt x="48" y="29"/>
                      <a:pt x="48" y="30"/>
                    </a:cubicBezTo>
                    <a:cubicBezTo>
                      <a:pt x="48" y="30"/>
                      <a:pt x="48" y="31"/>
                      <a:pt x="49" y="31"/>
                    </a:cubicBezTo>
                    <a:cubicBezTo>
                      <a:pt x="49" y="31"/>
                      <a:pt x="49" y="31"/>
                      <a:pt x="49" y="31"/>
                    </a:cubicBezTo>
                    <a:cubicBezTo>
                      <a:pt x="50" y="32"/>
                      <a:pt x="49" y="33"/>
                      <a:pt x="50" y="33"/>
                    </a:cubicBezTo>
                    <a:cubicBezTo>
                      <a:pt x="51" y="33"/>
                      <a:pt x="51" y="33"/>
                      <a:pt x="51" y="33"/>
                    </a:cubicBezTo>
                    <a:cubicBezTo>
                      <a:pt x="52" y="33"/>
                      <a:pt x="52" y="34"/>
                      <a:pt x="53" y="34"/>
                    </a:cubicBezTo>
                    <a:cubicBezTo>
                      <a:pt x="53" y="34"/>
                      <a:pt x="54" y="34"/>
                      <a:pt x="54" y="34"/>
                    </a:cubicBezTo>
                    <a:cubicBezTo>
                      <a:pt x="54" y="34"/>
                      <a:pt x="54" y="33"/>
                      <a:pt x="55" y="33"/>
                    </a:cubicBezTo>
                    <a:cubicBezTo>
                      <a:pt x="56" y="34"/>
                      <a:pt x="56" y="34"/>
                      <a:pt x="56" y="34"/>
                    </a:cubicBezTo>
                    <a:cubicBezTo>
                      <a:pt x="56" y="34"/>
                      <a:pt x="57" y="34"/>
                      <a:pt x="57" y="35"/>
                    </a:cubicBezTo>
                    <a:cubicBezTo>
                      <a:pt x="57" y="35"/>
                      <a:pt x="57" y="35"/>
                      <a:pt x="57" y="36"/>
                    </a:cubicBezTo>
                    <a:cubicBezTo>
                      <a:pt x="57" y="36"/>
                      <a:pt x="57" y="36"/>
                      <a:pt x="57" y="37"/>
                    </a:cubicBezTo>
                    <a:cubicBezTo>
                      <a:pt x="57" y="37"/>
                      <a:pt x="57" y="37"/>
                      <a:pt x="57" y="37"/>
                    </a:cubicBezTo>
                    <a:cubicBezTo>
                      <a:pt x="57" y="37"/>
                      <a:pt x="58" y="37"/>
                      <a:pt x="58" y="37"/>
                    </a:cubicBezTo>
                    <a:cubicBezTo>
                      <a:pt x="58" y="38"/>
                      <a:pt x="58" y="39"/>
                      <a:pt x="58" y="39"/>
                    </a:cubicBezTo>
                    <a:cubicBezTo>
                      <a:pt x="58" y="39"/>
                      <a:pt x="59" y="39"/>
                      <a:pt x="59" y="40"/>
                    </a:cubicBezTo>
                    <a:cubicBezTo>
                      <a:pt x="59" y="40"/>
                      <a:pt x="59" y="40"/>
                      <a:pt x="59" y="41"/>
                    </a:cubicBezTo>
                    <a:cubicBezTo>
                      <a:pt x="58" y="42"/>
                      <a:pt x="58" y="42"/>
                      <a:pt x="57" y="42"/>
                    </a:cubicBezTo>
                    <a:cubicBezTo>
                      <a:pt x="57" y="43"/>
                      <a:pt x="55" y="43"/>
                      <a:pt x="55" y="42"/>
                    </a:cubicBezTo>
                    <a:cubicBezTo>
                      <a:pt x="54" y="42"/>
                      <a:pt x="54" y="42"/>
                      <a:pt x="54" y="42"/>
                    </a:cubicBezTo>
                    <a:cubicBezTo>
                      <a:pt x="54" y="42"/>
                      <a:pt x="53" y="42"/>
                      <a:pt x="53" y="42"/>
                    </a:cubicBezTo>
                    <a:cubicBezTo>
                      <a:pt x="52" y="42"/>
                      <a:pt x="51" y="42"/>
                      <a:pt x="51" y="41"/>
                    </a:cubicBezTo>
                    <a:cubicBezTo>
                      <a:pt x="50" y="41"/>
                      <a:pt x="50" y="40"/>
                      <a:pt x="49" y="40"/>
                    </a:cubicBezTo>
                    <a:cubicBezTo>
                      <a:pt x="49" y="41"/>
                      <a:pt x="50" y="42"/>
                      <a:pt x="49" y="42"/>
                    </a:cubicBezTo>
                    <a:cubicBezTo>
                      <a:pt x="49" y="43"/>
                      <a:pt x="48" y="43"/>
                      <a:pt x="47" y="43"/>
                    </a:cubicBezTo>
                    <a:cubicBezTo>
                      <a:pt x="47" y="43"/>
                      <a:pt x="46" y="43"/>
                      <a:pt x="46" y="42"/>
                    </a:cubicBezTo>
                    <a:cubicBezTo>
                      <a:pt x="45" y="42"/>
                      <a:pt x="44" y="42"/>
                      <a:pt x="44" y="41"/>
                    </a:cubicBezTo>
                    <a:cubicBezTo>
                      <a:pt x="43" y="41"/>
                      <a:pt x="43" y="41"/>
                      <a:pt x="43" y="40"/>
                    </a:cubicBezTo>
                    <a:cubicBezTo>
                      <a:pt x="42" y="40"/>
                      <a:pt x="40" y="40"/>
                      <a:pt x="40" y="39"/>
                    </a:cubicBezTo>
                    <a:cubicBezTo>
                      <a:pt x="39" y="39"/>
                      <a:pt x="38" y="39"/>
                      <a:pt x="37" y="39"/>
                    </a:cubicBezTo>
                    <a:cubicBezTo>
                      <a:pt x="36" y="39"/>
                      <a:pt x="36" y="38"/>
                      <a:pt x="36" y="37"/>
                    </a:cubicBezTo>
                    <a:cubicBezTo>
                      <a:pt x="36" y="37"/>
                      <a:pt x="36" y="37"/>
                      <a:pt x="36" y="37"/>
                    </a:cubicBezTo>
                    <a:cubicBezTo>
                      <a:pt x="35" y="37"/>
                      <a:pt x="35" y="36"/>
                      <a:pt x="35" y="36"/>
                    </a:cubicBezTo>
                    <a:cubicBezTo>
                      <a:pt x="35" y="36"/>
                      <a:pt x="35" y="36"/>
                      <a:pt x="35" y="35"/>
                    </a:cubicBezTo>
                    <a:cubicBezTo>
                      <a:pt x="35" y="35"/>
                      <a:pt x="35" y="35"/>
                      <a:pt x="35" y="35"/>
                    </a:cubicBezTo>
                    <a:cubicBezTo>
                      <a:pt x="35" y="35"/>
                      <a:pt x="35" y="35"/>
                      <a:pt x="35" y="35"/>
                    </a:cubicBezTo>
                    <a:cubicBezTo>
                      <a:pt x="34" y="34"/>
                      <a:pt x="35" y="34"/>
                      <a:pt x="35" y="34"/>
                    </a:cubicBezTo>
                    <a:cubicBezTo>
                      <a:pt x="34" y="34"/>
                      <a:pt x="34" y="34"/>
                      <a:pt x="34" y="33"/>
                    </a:cubicBezTo>
                    <a:cubicBezTo>
                      <a:pt x="33" y="33"/>
                      <a:pt x="33" y="33"/>
                      <a:pt x="33" y="33"/>
                    </a:cubicBezTo>
                    <a:cubicBezTo>
                      <a:pt x="31" y="33"/>
                      <a:pt x="31" y="34"/>
                      <a:pt x="30" y="35"/>
                    </a:cubicBezTo>
                    <a:cubicBezTo>
                      <a:pt x="29" y="35"/>
                      <a:pt x="28" y="34"/>
                      <a:pt x="27" y="34"/>
                    </a:cubicBezTo>
                    <a:cubicBezTo>
                      <a:pt x="26" y="33"/>
                      <a:pt x="25" y="33"/>
                      <a:pt x="23" y="33"/>
                    </a:cubicBezTo>
                    <a:cubicBezTo>
                      <a:pt x="24" y="35"/>
                      <a:pt x="22" y="34"/>
                      <a:pt x="22" y="34"/>
                    </a:cubicBezTo>
                    <a:cubicBezTo>
                      <a:pt x="22" y="36"/>
                      <a:pt x="20" y="35"/>
                      <a:pt x="19" y="35"/>
                    </a:cubicBezTo>
                    <a:cubicBezTo>
                      <a:pt x="18" y="35"/>
                      <a:pt x="18" y="35"/>
                      <a:pt x="17" y="35"/>
                    </a:cubicBezTo>
                    <a:cubicBezTo>
                      <a:pt x="17" y="35"/>
                      <a:pt x="16" y="35"/>
                      <a:pt x="16" y="36"/>
                    </a:cubicBezTo>
                    <a:cubicBezTo>
                      <a:pt x="16" y="36"/>
                      <a:pt x="16" y="36"/>
                      <a:pt x="16" y="36"/>
                    </a:cubicBezTo>
                    <a:cubicBezTo>
                      <a:pt x="16" y="36"/>
                      <a:pt x="16" y="37"/>
                      <a:pt x="16" y="37"/>
                    </a:cubicBezTo>
                    <a:cubicBezTo>
                      <a:pt x="15" y="38"/>
                      <a:pt x="14" y="38"/>
                      <a:pt x="13" y="38"/>
                    </a:cubicBezTo>
                    <a:cubicBezTo>
                      <a:pt x="13" y="38"/>
                      <a:pt x="13" y="38"/>
                      <a:pt x="13" y="39"/>
                    </a:cubicBezTo>
                    <a:cubicBezTo>
                      <a:pt x="13" y="39"/>
                      <a:pt x="13" y="39"/>
                      <a:pt x="13" y="39"/>
                    </a:cubicBezTo>
                    <a:cubicBezTo>
                      <a:pt x="13" y="39"/>
                      <a:pt x="12" y="39"/>
                      <a:pt x="12" y="39"/>
                    </a:cubicBezTo>
                    <a:cubicBezTo>
                      <a:pt x="11" y="39"/>
                      <a:pt x="11" y="41"/>
                      <a:pt x="11" y="41"/>
                    </a:cubicBezTo>
                    <a:cubicBezTo>
                      <a:pt x="11" y="42"/>
                      <a:pt x="11" y="43"/>
                      <a:pt x="10" y="43"/>
                    </a:cubicBezTo>
                    <a:cubicBezTo>
                      <a:pt x="11" y="44"/>
                      <a:pt x="11" y="45"/>
                      <a:pt x="10" y="46"/>
                    </a:cubicBezTo>
                    <a:cubicBezTo>
                      <a:pt x="9" y="46"/>
                      <a:pt x="9" y="46"/>
                      <a:pt x="8" y="46"/>
                    </a:cubicBezTo>
                    <a:cubicBezTo>
                      <a:pt x="8" y="46"/>
                      <a:pt x="8" y="45"/>
                      <a:pt x="8" y="46"/>
                    </a:cubicBezTo>
                    <a:cubicBezTo>
                      <a:pt x="7" y="46"/>
                      <a:pt x="7" y="46"/>
                      <a:pt x="7" y="46"/>
                    </a:cubicBezTo>
                    <a:cubicBezTo>
                      <a:pt x="7" y="46"/>
                      <a:pt x="6" y="47"/>
                      <a:pt x="6" y="47"/>
                    </a:cubicBezTo>
                    <a:cubicBezTo>
                      <a:pt x="6" y="47"/>
                      <a:pt x="6" y="46"/>
                      <a:pt x="6" y="47"/>
                    </a:cubicBezTo>
                    <a:cubicBezTo>
                      <a:pt x="6" y="47"/>
                      <a:pt x="5" y="47"/>
                      <a:pt x="5" y="47"/>
                    </a:cubicBezTo>
                    <a:cubicBezTo>
                      <a:pt x="5" y="48"/>
                      <a:pt x="5" y="48"/>
                      <a:pt x="5" y="49"/>
                    </a:cubicBezTo>
                    <a:cubicBezTo>
                      <a:pt x="5" y="50"/>
                      <a:pt x="5" y="50"/>
                      <a:pt x="4" y="51"/>
                    </a:cubicBezTo>
                    <a:cubicBezTo>
                      <a:pt x="4" y="51"/>
                      <a:pt x="4" y="51"/>
                      <a:pt x="4" y="51"/>
                    </a:cubicBezTo>
                    <a:cubicBezTo>
                      <a:pt x="4" y="52"/>
                      <a:pt x="4" y="52"/>
                      <a:pt x="4" y="53"/>
                    </a:cubicBezTo>
                    <a:cubicBezTo>
                      <a:pt x="4" y="53"/>
                      <a:pt x="3" y="54"/>
                      <a:pt x="3" y="54"/>
                    </a:cubicBezTo>
                    <a:cubicBezTo>
                      <a:pt x="3" y="55"/>
                      <a:pt x="2" y="55"/>
                      <a:pt x="2" y="55"/>
                    </a:cubicBezTo>
                    <a:cubicBezTo>
                      <a:pt x="2" y="55"/>
                      <a:pt x="2" y="56"/>
                      <a:pt x="2" y="56"/>
                    </a:cubicBezTo>
                    <a:cubicBezTo>
                      <a:pt x="2" y="57"/>
                      <a:pt x="1" y="57"/>
                      <a:pt x="1" y="57"/>
                    </a:cubicBezTo>
                    <a:cubicBezTo>
                      <a:pt x="1" y="57"/>
                      <a:pt x="0" y="58"/>
                      <a:pt x="0" y="58"/>
                    </a:cubicBezTo>
                    <a:cubicBezTo>
                      <a:pt x="0" y="58"/>
                      <a:pt x="0" y="59"/>
                      <a:pt x="0" y="59"/>
                    </a:cubicBezTo>
                    <a:cubicBezTo>
                      <a:pt x="0" y="60"/>
                      <a:pt x="1" y="60"/>
                      <a:pt x="1" y="61"/>
                    </a:cubicBezTo>
                    <a:cubicBezTo>
                      <a:pt x="1" y="61"/>
                      <a:pt x="1" y="61"/>
                      <a:pt x="1" y="61"/>
                    </a:cubicBezTo>
                    <a:cubicBezTo>
                      <a:pt x="1" y="61"/>
                      <a:pt x="1" y="61"/>
                      <a:pt x="1" y="61"/>
                    </a:cubicBezTo>
                    <a:cubicBezTo>
                      <a:pt x="2" y="61"/>
                      <a:pt x="2" y="62"/>
                      <a:pt x="2" y="62"/>
                    </a:cubicBezTo>
                    <a:cubicBezTo>
                      <a:pt x="2" y="62"/>
                      <a:pt x="2" y="63"/>
                      <a:pt x="2" y="63"/>
                    </a:cubicBezTo>
                    <a:cubicBezTo>
                      <a:pt x="2" y="63"/>
                      <a:pt x="2" y="63"/>
                      <a:pt x="3" y="63"/>
                    </a:cubicBezTo>
                    <a:cubicBezTo>
                      <a:pt x="3" y="63"/>
                      <a:pt x="3" y="64"/>
                      <a:pt x="3" y="64"/>
                    </a:cubicBezTo>
                    <a:cubicBezTo>
                      <a:pt x="3" y="64"/>
                      <a:pt x="3" y="65"/>
                      <a:pt x="3" y="65"/>
                    </a:cubicBezTo>
                    <a:cubicBezTo>
                      <a:pt x="3" y="66"/>
                      <a:pt x="3" y="67"/>
                      <a:pt x="2" y="68"/>
                    </a:cubicBezTo>
                    <a:cubicBezTo>
                      <a:pt x="2" y="68"/>
                      <a:pt x="1" y="69"/>
                      <a:pt x="1" y="70"/>
                    </a:cubicBezTo>
                    <a:cubicBezTo>
                      <a:pt x="1" y="70"/>
                      <a:pt x="2" y="70"/>
                      <a:pt x="2" y="70"/>
                    </a:cubicBezTo>
                    <a:cubicBezTo>
                      <a:pt x="2" y="70"/>
                      <a:pt x="2" y="71"/>
                      <a:pt x="2" y="71"/>
                    </a:cubicBezTo>
                    <a:cubicBezTo>
                      <a:pt x="2" y="71"/>
                      <a:pt x="2" y="72"/>
                      <a:pt x="2" y="72"/>
                    </a:cubicBezTo>
                    <a:cubicBezTo>
                      <a:pt x="2" y="72"/>
                      <a:pt x="3" y="72"/>
                      <a:pt x="3" y="72"/>
                    </a:cubicBezTo>
                    <a:cubicBezTo>
                      <a:pt x="3" y="73"/>
                      <a:pt x="3" y="73"/>
                      <a:pt x="3" y="73"/>
                    </a:cubicBezTo>
                    <a:cubicBezTo>
                      <a:pt x="4" y="74"/>
                      <a:pt x="4" y="74"/>
                      <a:pt x="4" y="74"/>
                    </a:cubicBezTo>
                    <a:cubicBezTo>
                      <a:pt x="4" y="75"/>
                      <a:pt x="4" y="75"/>
                      <a:pt x="5" y="75"/>
                    </a:cubicBezTo>
                    <a:cubicBezTo>
                      <a:pt x="5" y="75"/>
                      <a:pt x="6" y="76"/>
                      <a:pt x="6" y="76"/>
                    </a:cubicBezTo>
                    <a:cubicBezTo>
                      <a:pt x="7" y="77"/>
                      <a:pt x="8" y="78"/>
                      <a:pt x="8" y="80"/>
                    </a:cubicBezTo>
                    <a:cubicBezTo>
                      <a:pt x="8" y="80"/>
                      <a:pt x="7" y="82"/>
                      <a:pt x="8" y="82"/>
                    </a:cubicBezTo>
                    <a:cubicBezTo>
                      <a:pt x="9" y="82"/>
                      <a:pt x="10" y="82"/>
                      <a:pt x="9" y="83"/>
                    </a:cubicBezTo>
                    <a:cubicBezTo>
                      <a:pt x="10" y="83"/>
                      <a:pt x="12" y="83"/>
                      <a:pt x="12" y="84"/>
                    </a:cubicBezTo>
                    <a:cubicBezTo>
                      <a:pt x="12" y="84"/>
                      <a:pt x="13" y="84"/>
                      <a:pt x="13" y="84"/>
                    </a:cubicBezTo>
                    <a:cubicBezTo>
                      <a:pt x="13" y="84"/>
                      <a:pt x="14" y="84"/>
                      <a:pt x="14" y="84"/>
                    </a:cubicBezTo>
                    <a:cubicBezTo>
                      <a:pt x="14" y="84"/>
                      <a:pt x="14" y="84"/>
                      <a:pt x="14" y="84"/>
                    </a:cubicBezTo>
                    <a:cubicBezTo>
                      <a:pt x="14" y="85"/>
                      <a:pt x="14" y="85"/>
                      <a:pt x="14" y="85"/>
                    </a:cubicBezTo>
                    <a:cubicBezTo>
                      <a:pt x="15" y="86"/>
                      <a:pt x="15" y="86"/>
                      <a:pt x="16" y="86"/>
                    </a:cubicBezTo>
                    <a:cubicBezTo>
                      <a:pt x="16" y="87"/>
                      <a:pt x="17" y="87"/>
                      <a:pt x="17" y="87"/>
                    </a:cubicBezTo>
                    <a:cubicBezTo>
                      <a:pt x="17" y="88"/>
                      <a:pt x="18" y="88"/>
                      <a:pt x="18" y="88"/>
                    </a:cubicBezTo>
                    <a:cubicBezTo>
                      <a:pt x="18" y="88"/>
                      <a:pt x="18" y="88"/>
                      <a:pt x="18" y="88"/>
                    </a:cubicBezTo>
                    <a:cubicBezTo>
                      <a:pt x="18" y="88"/>
                      <a:pt x="19" y="88"/>
                      <a:pt x="19" y="88"/>
                    </a:cubicBezTo>
                    <a:cubicBezTo>
                      <a:pt x="19" y="88"/>
                      <a:pt x="19" y="87"/>
                      <a:pt x="19" y="87"/>
                    </a:cubicBezTo>
                    <a:cubicBezTo>
                      <a:pt x="20" y="87"/>
                      <a:pt x="20" y="87"/>
                      <a:pt x="21" y="87"/>
                    </a:cubicBezTo>
                    <a:cubicBezTo>
                      <a:pt x="21" y="87"/>
                      <a:pt x="21" y="87"/>
                      <a:pt x="21" y="87"/>
                    </a:cubicBezTo>
                    <a:cubicBezTo>
                      <a:pt x="21" y="87"/>
                      <a:pt x="21" y="87"/>
                      <a:pt x="22" y="87"/>
                    </a:cubicBezTo>
                    <a:cubicBezTo>
                      <a:pt x="22" y="86"/>
                      <a:pt x="23" y="87"/>
                      <a:pt x="23" y="87"/>
                    </a:cubicBezTo>
                    <a:cubicBezTo>
                      <a:pt x="23" y="87"/>
                      <a:pt x="23" y="87"/>
                      <a:pt x="23" y="87"/>
                    </a:cubicBezTo>
                    <a:cubicBezTo>
                      <a:pt x="23" y="87"/>
                      <a:pt x="23" y="87"/>
                      <a:pt x="24" y="87"/>
                    </a:cubicBezTo>
                    <a:cubicBezTo>
                      <a:pt x="24" y="87"/>
                      <a:pt x="24" y="87"/>
                      <a:pt x="24" y="87"/>
                    </a:cubicBezTo>
                    <a:cubicBezTo>
                      <a:pt x="25" y="87"/>
                      <a:pt x="25" y="87"/>
                      <a:pt x="25" y="88"/>
                    </a:cubicBezTo>
                    <a:cubicBezTo>
                      <a:pt x="25" y="88"/>
                      <a:pt x="25" y="88"/>
                      <a:pt x="26" y="88"/>
                    </a:cubicBezTo>
                    <a:cubicBezTo>
                      <a:pt x="26" y="88"/>
                      <a:pt x="27" y="88"/>
                      <a:pt x="27" y="88"/>
                    </a:cubicBezTo>
                    <a:cubicBezTo>
                      <a:pt x="27" y="88"/>
                      <a:pt x="28" y="88"/>
                      <a:pt x="28" y="88"/>
                    </a:cubicBezTo>
                    <a:cubicBezTo>
                      <a:pt x="28" y="88"/>
                      <a:pt x="29" y="88"/>
                      <a:pt x="29" y="88"/>
                    </a:cubicBezTo>
                    <a:cubicBezTo>
                      <a:pt x="29" y="88"/>
                      <a:pt x="29" y="87"/>
                      <a:pt x="30" y="87"/>
                    </a:cubicBezTo>
                    <a:cubicBezTo>
                      <a:pt x="30" y="87"/>
                      <a:pt x="30" y="86"/>
                      <a:pt x="30" y="86"/>
                    </a:cubicBezTo>
                    <a:cubicBezTo>
                      <a:pt x="30" y="85"/>
                      <a:pt x="31" y="85"/>
                      <a:pt x="31" y="85"/>
                    </a:cubicBezTo>
                    <a:cubicBezTo>
                      <a:pt x="32" y="85"/>
                      <a:pt x="32" y="85"/>
                      <a:pt x="33" y="85"/>
                    </a:cubicBezTo>
                    <a:cubicBezTo>
                      <a:pt x="34" y="85"/>
                      <a:pt x="34" y="85"/>
                      <a:pt x="35" y="85"/>
                    </a:cubicBezTo>
                    <a:cubicBezTo>
                      <a:pt x="36" y="85"/>
                      <a:pt x="37" y="85"/>
                      <a:pt x="37" y="86"/>
                    </a:cubicBezTo>
                    <a:cubicBezTo>
                      <a:pt x="37" y="87"/>
                      <a:pt x="37" y="86"/>
                      <a:pt x="38" y="86"/>
                    </a:cubicBezTo>
                    <a:cubicBezTo>
                      <a:pt x="38" y="86"/>
                      <a:pt x="38" y="86"/>
                      <a:pt x="39" y="87"/>
                    </a:cubicBezTo>
                    <a:cubicBezTo>
                      <a:pt x="39" y="87"/>
                      <a:pt x="39" y="87"/>
                      <a:pt x="39" y="87"/>
                    </a:cubicBezTo>
                    <a:cubicBezTo>
                      <a:pt x="40" y="87"/>
                      <a:pt x="42" y="87"/>
                      <a:pt x="42" y="88"/>
                    </a:cubicBezTo>
                    <a:cubicBezTo>
                      <a:pt x="43" y="88"/>
                      <a:pt x="43" y="88"/>
                      <a:pt x="44" y="89"/>
                    </a:cubicBezTo>
                    <a:cubicBezTo>
                      <a:pt x="44" y="89"/>
                      <a:pt x="44" y="89"/>
                      <a:pt x="45" y="89"/>
                    </a:cubicBezTo>
                    <a:cubicBezTo>
                      <a:pt x="45" y="90"/>
                      <a:pt x="46" y="91"/>
                      <a:pt x="46" y="92"/>
                    </a:cubicBezTo>
                    <a:cubicBezTo>
                      <a:pt x="46" y="93"/>
                      <a:pt x="45" y="93"/>
                      <a:pt x="45" y="94"/>
                    </a:cubicBezTo>
                    <a:cubicBezTo>
                      <a:pt x="45" y="95"/>
                      <a:pt x="45" y="96"/>
                      <a:pt x="44" y="96"/>
                    </a:cubicBezTo>
                    <a:cubicBezTo>
                      <a:pt x="44" y="96"/>
                      <a:pt x="44" y="96"/>
                      <a:pt x="44" y="97"/>
                    </a:cubicBezTo>
                    <a:cubicBezTo>
                      <a:pt x="44" y="97"/>
                      <a:pt x="44" y="97"/>
                      <a:pt x="44" y="97"/>
                    </a:cubicBezTo>
                    <a:cubicBezTo>
                      <a:pt x="45" y="97"/>
                      <a:pt x="45" y="98"/>
                      <a:pt x="45" y="98"/>
                    </a:cubicBezTo>
                    <a:cubicBezTo>
                      <a:pt x="45" y="98"/>
                      <a:pt x="45" y="99"/>
                      <a:pt x="45" y="99"/>
                    </a:cubicBezTo>
                    <a:cubicBezTo>
                      <a:pt x="45" y="99"/>
                      <a:pt x="46" y="99"/>
                      <a:pt x="46" y="99"/>
                    </a:cubicBezTo>
                    <a:cubicBezTo>
                      <a:pt x="46" y="99"/>
                      <a:pt x="46" y="100"/>
                      <a:pt x="46" y="100"/>
                    </a:cubicBezTo>
                    <a:cubicBezTo>
                      <a:pt x="47" y="101"/>
                      <a:pt x="47" y="101"/>
                      <a:pt x="47" y="102"/>
                    </a:cubicBezTo>
                    <a:cubicBezTo>
                      <a:pt x="48" y="103"/>
                      <a:pt x="48" y="103"/>
                      <a:pt x="48" y="104"/>
                    </a:cubicBezTo>
                    <a:cubicBezTo>
                      <a:pt x="48" y="104"/>
                      <a:pt x="48" y="104"/>
                      <a:pt x="48" y="104"/>
                    </a:cubicBezTo>
                    <a:cubicBezTo>
                      <a:pt x="49" y="105"/>
                      <a:pt x="49" y="105"/>
                      <a:pt x="49" y="105"/>
                    </a:cubicBezTo>
                    <a:cubicBezTo>
                      <a:pt x="50" y="106"/>
                      <a:pt x="50" y="106"/>
                      <a:pt x="50" y="106"/>
                    </a:cubicBezTo>
                    <a:cubicBezTo>
                      <a:pt x="49" y="107"/>
                      <a:pt x="49" y="107"/>
                      <a:pt x="49" y="107"/>
                    </a:cubicBezTo>
                    <a:cubicBezTo>
                      <a:pt x="49" y="108"/>
                      <a:pt x="49" y="108"/>
                      <a:pt x="49" y="108"/>
                    </a:cubicBezTo>
                    <a:cubicBezTo>
                      <a:pt x="50" y="108"/>
                      <a:pt x="50" y="108"/>
                      <a:pt x="50" y="108"/>
                    </a:cubicBezTo>
                    <a:cubicBezTo>
                      <a:pt x="50" y="108"/>
                      <a:pt x="50" y="108"/>
                      <a:pt x="50" y="109"/>
                    </a:cubicBezTo>
                    <a:cubicBezTo>
                      <a:pt x="50" y="109"/>
                      <a:pt x="50" y="110"/>
                      <a:pt x="50" y="111"/>
                    </a:cubicBezTo>
                    <a:cubicBezTo>
                      <a:pt x="50" y="112"/>
                      <a:pt x="51" y="114"/>
                      <a:pt x="49" y="113"/>
                    </a:cubicBezTo>
                    <a:cubicBezTo>
                      <a:pt x="49" y="114"/>
                      <a:pt x="49" y="115"/>
                      <a:pt x="49" y="115"/>
                    </a:cubicBezTo>
                    <a:cubicBezTo>
                      <a:pt x="50" y="115"/>
                      <a:pt x="50" y="116"/>
                      <a:pt x="50" y="116"/>
                    </a:cubicBezTo>
                    <a:cubicBezTo>
                      <a:pt x="51" y="116"/>
                      <a:pt x="51" y="116"/>
                      <a:pt x="51" y="117"/>
                    </a:cubicBezTo>
                    <a:cubicBezTo>
                      <a:pt x="51" y="117"/>
                      <a:pt x="51" y="117"/>
                      <a:pt x="51" y="117"/>
                    </a:cubicBezTo>
                    <a:cubicBezTo>
                      <a:pt x="51" y="117"/>
                      <a:pt x="51" y="117"/>
                      <a:pt x="51" y="117"/>
                    </a:cubicBezTo>
                    <a:cubicBezTo>
                      <a:pt x="50" y="117"/>
                      <a:pt x="50" y="117"/>
                      <a:pt x="50" y="117"/>
                    </a:cubicBezTo>
                    <a:cubicBezTo>
                      <a:pt x="50" y="118"/>
                      <a:pt x="49" y="119"/>
                      <a:pt x="49" y="119"/>
                    </a:cubicBezTo>
                    <a:cubicBezTo>
                      <a:pt x="48" y="120"/>
                      <a:pt x="49" y="121"/>
                      <a:pt x="48" y="121"/>
                    </a:cubicBezTo>
                    <a:cubicBezTo>
                      <a:pt x="48" y="122"/>
                      <a:pt x="48" y="123"/>
                      <a:pt x="48" y="124"/>
                    </a:cubicBezTo>
                    <a:cubicBezTo>
                      <a:pt x="48" y="124"/>
                      <a:pt x="47" y="125"/>
                      <a:pt x="47" y="125"/>
                    </a:cubicBezTo>
                    <a:cubicBezTo>
                      <a:pt x="47" y="125"/>
                      <a:pt x="46" y="126"/>
                      <a:pt x="46" y="126"/>
                    </a:cubicBezTo>
                    <a:cubicBezTo>
                      <a:pt x="46" y="127"/>
                      <a:pt x="46" y="128"/>
                      <a:pt x="45" y="127"/>
                    </a:cubicBezTo>
                    <a:cubicBezTo>
                      <a:pt x="45" y="129"/>
                      <a:pt x="45" y="130"/>
                      <a:pt x="45" y="132"/>
                    </a:cubicBezTo>
                    <a:cubicBezTo>
                      <a:pt x="45" y="133"/>
                      <a:pt x="45" y="134"/>
                      <a:pt x="45" y="134"/>
                    </a:cubicBezTo>
                    <a:cubicBezTo>
                      <a:pt x="45" y="135"/>
                      <a:pt x="45" y="135"/>
                      <a:pt x="45" y="135"/>
                    </a:cubicBezTo>
                    <a:cubicBezTo>
                      <a:pt x="45" y="135"/>
                      <a:pt x="45" y="135"/>
                      <a:pt x="45" y="135"/>
                    </a:cubicBezTo>
                    <a:cubicBezTo>
                      <a:pt x="45" y="135"/>
                      <a:pt x="46" y="135"/>
                      <a:pt x="46" y="135"/>
                    </a:cubicBezTo>
                    <a:cubicBezTo>
                      <a:pt x="46" y="135"/>
                      <a:pt x="46" y="136"/>
                      <a:pt x="46" y="136"/>
                    </a:cubicBezTo>
                    <a:cubicBezTo>
                      <a:pt x="46" y="136"/>
                      <a:pt x="46" y="136"/>
                      <a:pt x="46" y="136"/>
                    </a:cubicBezTo>
                    <a:cubicBezTo>
                      <a:pt x="46" y="137"/>
                      <a:pt x="46" y="137"/>
                      <a:pt x="46" y="137"/>
                    </a:cubicBezTo>
                    <a:cubicBezTo>
                      <a:pt x="47" y="137"/>
                      <a:pt x="47" y="137"/>
                      <a:pt x="47" y="138"/>
                    </a:cubicBezTo>
                    <a:cubicBezTo>
                      <a:pt x="47" y="138"/>
                      <a:pt x="47" y="141"/>
                      <a:pt x="46" y="140"/>
                    </a:cubicBezTo>
                    <a:cubicBezTo>
                      <a:pt x="46" y="142"/>
                      <a:pt x="46" y="144"/>
                      <a:pt x="46" y="146"/>
                    </a:cubicBezTo>
                    <a:cubicBezTo>
                      <a:pt x="46" y="147"/>
                      <a:pt x="46" y="147"/>
                      <a:pt x="46" y="148"/>
                    </a:cubicBezTo>
                    <a:cubicBezTo>
                      <a:pt x="46" y="148"/>
                      <a:pt x="46" y="148"/>
                      <a:pt x="46" y="148"/>
                    </a:cubicBezTo>
                    <a:cubicBezTo>
                      <a:pt x="47" y="149"/>
                      <a:pt x="47" y="149"/>
                      <a:pt x="47" y="150"/>
                    </a:cubicBezTo>
                    <a:cubicBezTo>
                      <a:pt x="48" y="151"/>
                      <a:pt x="48" y="152"/>
                      <a:pt x="47" y="152"/>
                    </a:cubicBezTo>
                    <a:cubicBezTo>
                      <a:pt x="47" y="153"/>
                      <a:pt x="47" y="153"/>
                      <a:pt x="46" y="153"/>
                    </a:cubicBezTo>
                    <a:cubicBezTo>
                      <a:pt x="46" y="154"/>
                      <a:pt x="45" y="154"/>
                      <a:pt x="45" y="154"/>
                    </a:cubicBezTo>
                    <a:cubicBezTo>
                      <a:pt x="44" y="154"/>
                      <a:pt x="44" y="154"/>
                      <a:pt x="44" y="154"/>
                    </a:cubicBezTo>
                    <a:cubicBezTo>
                      <a:pt x="44" y="154"/>
                      <a:pt x="44" y="155"/>
                      <a:pt x="44" y="156"/>
                    </a:cubicBezTo>
                    <a:cubicBezTo>
                      <a:pt x="44" y="156"/>
                      <a:pt x="44" y="157"/>
                      <a:pt x="44" y="157"/>
                    </a:cubicBezTo>
                    <a:cubicBezTo>
                      <a:pt x="45" y="157"/>
                      <a:pt x="45" y="157"/>
                      <a:pt x="46" y="157"/>
                    </a:cubicBezTo>
                    <a:cubicBezTo>
                      <a:pt x="47" y="156"/>
                      <a:pt x="48" y="156"/>
                      <a:pt x="49" y="156"/>
                    </a:cubicBezTo>
                    <a:cubicBezTo>
                      <a:pt x="50" y="156"/>
                      <a:pt x="51" y="156"/>
                      <a:pt x="52" y="155"/>
                    </a:cubicBezTo>
                    <a:cubicBezTo>
                      <a:pt x="53" y="155"/>
                      <a:pt x="53" y="155"/>
                      <a:pt x="54" y="155"/>
                    </a:cubicBezTo>
                    <a:cubicBezTo>
                      <a:pt x="54" y="155"/>
                      <a:pt x="54" y="155"/>
                      <a:pt x="54" y="155"/>
                    </a:cubicBezTo>
                    <a:cubicBezTo>
                      <a:pt x="54" y="155"/>
                      <a:pt x="54" y="155"/>
                      <a:pt x="54" y="155"/>
                    </a:cubicBezTo>
                    <a:cubicBezTo>
                      <a:pt x="55" y="154"/>
                      <a:pt x="55" y="154"/>
                      <a:pt x="56" y="153"/>
                    </a:cubicBezTo>
                    <a:cubicBezTo>
                      <a:pt x="56" y="152"/>
                      <a:pt x="56" y="150"/>
                      <a:pt x="58" y="149"/>
                    </a:cubicBezTo>
                    <a:cubicBezTo>
                      <a:pt x="58" y="149"/>
                      <a:pt x="59" y="149"/>
                      <a:pt x="60" y="149"/>
                    </a:cubicBezTo>
                    <a:cubicBezTo>
                      <a:pt x="61" y="149"/>
                      <a:pt x="62" y="149"/>
                      <a:pt x="63" y="149"/>
                    </a:cubicBezTo>
                    <a:cubicBezTo>
                      <a:pt x="63" y="149"/>
                      <a:pt x="63" y="149"/>
                      <a:pt x="63" y="148"/>
                    </a:cubicBezTo>
                    <a:cubicBezTo>
                      <a:pt x="63" y="148"/>
                      <a:pt x="63" y="147"/>
                      <a:pt x="63" y="146"/>
                    </a:cubicBezTo>
                    <a:cubicBezTo>
                      <a:pt x="63" y="146"/>
                      <a:pt x="63" y="146"/>
                      <a:pt x="63" y="145"/>
                    </a:cubicBezTo>
                    <a:cubicBezTo>
                      <a:pt x="63" y="145"/>
                      <a:pt x="63" y="145"/>
                      <a:pt x="63" y="145"/>
                    </a:cubicBezTo>
                    <a:cubicBezTo>
                      <a:pt x="63" y="145"/>
                      <a:pt x="63" y="145"/>
                      <a:pt x="63" y="144"/>
                    </a:cubicBezTo>
                    <a:cubicBezTo>
                      <a:pt x="62" y="144"/>
                      <a:pt x="62" y="143"/>
                      <a:pt x="63" y="143"/>
                    </a:cubicBezTo>
                    <a:cubicBezTo>
                      <a:pt x="63" y="142"/>
                      <a:pt x="63" y="142"/>
                      <a:pt x="63" y="142"/>
                    </a:cubicBezTo>
                    <a:cubicBezTo>
                      <a:pt x="63" y="142"/>
                      <a:pt x="63" y="142"/>
                      <a:pt x="63" y="142"/>
                    </a:cubicBezTo>
                    <a:cubicBezTo>
                      <a:pt x="64" y="141"/>
                      <a:pt x="64" y="141"/>
                      <a:pt x="64" y="141"/>
                    </a:cubicBezTo>
                    <a:cubicBezTo>
                      <a:pt x="64" y="141"/>
                      <a:pt x="64" y="141"/>
                      <a:pt x="65" y="140"/>
                    </a:cubicBezTo>
                    <a:cubicBezTo>
                      <a:pt x="65" y="140"/>
                      <a:pt x="66" y="140"/>
                      <a:pt x="66" y="140"/>
                    </a:cubicBezTo>
                    <a:cubicBezTo>
                      <a:pt x="67" y="140"/>
                      <a:pt x="67" y="139"/>
                      <a:pt x="67" y="139"/>
                    </a:cubicBezTo>
                    <a:cubicBezTo>
                      <a:pt x="67" y="138"/>
                      <a:pt x="67" y="137"/>
                      <a:pt x="67" y="136"/>
                    </a:cubicBezTo>
                    <a:cubicBezTo>
                      <a:pt x="67" y="135"/>
                      <a:pt x="67" y="134"/>
                      <a:pt x="68" y="134"/>
                    </a:cubicBezTo>
                    <a:cubicBezTo>
                      <a:pt x="68" y="133"/>
                      <a:pt x="68" y="133"/>
                      <a:pt x="68" y="132"/>
                    </a:cubicBezTo>
                    <a:cubicBezTo>
                      <a:pt x="69" y="132"/>
                      <a:pt x="69" y="132"/>
                      <a:pt x="69" y="131"/>
                    </a:cubicBezTo>
                    <a:cubicBezTo>
                      <a:pt x="70" y="131"/>
                      <a:pt x="70" y="131"/>
                      <a:pt x="70" y="131"/>
                    </a:cubicBezTo>
                    <a:cubicBezTo>
                      <a:pt x="71" y="130"/>
                      <a:pt x="71" y="130"/>
                      <a:pt x="71" y="130"/>
                    </a:cubicBezTo>
                    <a:cubicBezTo>
                      <a:pt x="71" y="129"/>
                      <a:pt x="71" y="129"/>
                      <a:pt x="71" y="128"/>
                    </a:cubicBezTo>
                    <a:cubicBezTo>
                      <a:pt x="71" y="128"/>
                      <a:pt x="72" y="127"/>
                      <a:pt x="72" y="127"/>
                    </a:cubicBezTo>
                    <a:cubicBezTo>
                      <a:pt x="73" y="126"/>
                      <a:pt x="74" y="125"/>
                      <a:pt x="74" y="124"/>
                    </a:cubicBezTo>
                    <a:cubicBezTo>
                      <a:pt x="75" y="124"/>
                      <a:pt x="75" y="124"/>
                      <a:pt x="75" y="124"/>
                    </a:cubicBezTo>
                    <a:cubicBezTo>
                      <a:pt x="75" y="124"/>
                      <a:pt x="75" y="124"/>
                      <a:pt x="75" y="123"/>
                    </a:cubicBezTo>
                    <a:cubicBezTo>
                      <a:pt x="76" y="123"/>
                      <a:pt x="76" y="122"/>
                      <a:pt x="75" y="122"/>
                    </a:cubicBezTo>
                    <a:cubicBezTo>
                      <a:pt x="75" y="121"/>
                      <a:pt x="75" y="120"/>
                      <a:pt x="75" y="118"/>
                    </a:cubicBezTo>
                    <a:cubicBezTo>
                      <a:pt x="75" y="118"/>
                      <a:pt x="76" y="117"/>
                      <a:pt x="76" y="116"/>
                    </a:cubicBezTo>
                    <a:cubicBezTo>
                      <a:pt x="76" y="116"/>
                      <a:pt x="76" y="116"/>
                      <a:pt x="76" y="115"/>
                    </a:cubicBezTo>
                    <a:cubicBezTo>
                      <a:pt x="76" y="115"/>
                      <a:pt x="76" y="115"/>
                      <a:pt x="76" y="115"/>
                    </a:cubicBezTo>
                    <a:cubicBezTo>
                      <a:pt x="77" y="114"/>
                      <a:pt x="77" y="114"/>
                      <a:pt x="77" y="114"/>
                    </a:cubicBezTo>
                    <a:cubicBezTo>
                      <a:pt x="78" y="112"/>
                      <a:pt x="77" y="109"/>
                      <a:pt x="77" y="106"/>
                    </a:cubicBezTo>
                    <a:cubicBezTo>
                      <a:pt x="77" y="105"/>
                      <a:pt x="77" y="104"/>
                      <a:pt x="78" y="103"/>
                    </a:cubicBezTo>
                    <a:cubicBezTo>
                      <a:pt x="78" y="102"/>
                      <a:pt x="78" y="102"/>
                      <a:pt x="78" y="101"/>
                    </a:cubicBezTo>
                    <a:cubicBezTo>
                      <a:pt x="78" y="101"/>
                      <a:pt x="78" y="100"/>
                      <a:pt x="79" y="100"/>
                    </a:cubicBezTo>
                    <a:cubicBezTo>
                      <a:pt x="79" y="100"/>
                      <a:pt x="79" y="98"/>
                      <a:pt x="80" y="99"/>
                    </a:cubicBezTo>
                    <a:cubicBezTo>
                      <a:pt x="80" y="98"/>
                      <a:pt x="80" y="97"/>
                      <a:pt x="80" y="97"/>
                    </a:cubicBezTo>
                    <a:cubicBezTo>
                      <a:pt x="80" y="97"/>
                      <a:pt x="80" y="96"/>
                      <a:pt x="80" y="96"/>
                    </a:cubicBezTo>
                    <a:cubicBezTo>
                      <a:pt x="80" y="96"/>
                      <a:pt x="80" y="96"/>
                      <a:pt x="80" y="96"/>
                    </a:cubicBezTo>
                    <a:cubicBezTo>
                      <a:pt x="79" y="95"/>
                      <a:pt x="79" y="94"/>
                      <a:pt x="79" y="93"/>
                    </a:cubicBezTo>
                    <a:cubicBezTo>
                      <a:pt x="79" y="92"/>
                      <a:pt x="79" y="91"/>
                      <a:pt x="79" y="91"/>
                    </a:cubicBezTo>
                    <a:cubicBezTo>
                      <a:pt x="80" y="90"/>
                      <a:pt x="80" y="90"/>
                      <a:pt x="80" y="90"/>
                    </a:cubicBezTo>
                    <a:cubicBezTo>
                      <a:pt x="80" y="90"/>
                      <a:pt x="80" y="90"/>
                      <a:pt x="80" y="90"/>
                    </a:cubicBezTo>
                    <a:cubicBezTo>
                      <a:pt x="80" y="89"/>
                      <a:pt x="80" y="89"/>
                      <a:pt x="80" y="88"/>
                    </a:cubicBezTo>
                    <a:cubicBezTo>
                      <a:pt x="80" y="88"/>
                      <a:pt x="80" y="87"/>
                      <a:pt x="80" y="86"/>
                    </a:cubicBezTo>
                    <a:cubicBezTo>
                      <a:pt x="80" y="86"/>
                      <a:pt x="81" y="86"/>
                      <a:pt x="81" y="86"/>
                    </a:cubicBezTo>
                    <a:cubicBezTo>
                      <a:pt x="81" y="85"/>
                      <a:pt x="81" y="84"/>
                      <a:pt x="81" y="84"/>
                    </a:cubicBezTo>
                    <a:cubicBezTo>
                      <a:pt x="81" y="83"/>
                      <a:pt x="81" y="82"/>
                      <a:pt x="81" y="82"/>
                    </a:cubicBezTo>
                    <a:cubicBezTo>
                      <a:pt x="81" y="81"/>
                      <a:pt x="81" y="80"/>
                      <a:pt x="81" y="80"/>
                    </a:cubicBezTo>
                    <a:cubicBezTo>
                      <a:pt x="80" y="79"/>
                      <a:pt x="79" y="78"/>
                      <a:pt x="78" y="77"/>
                    </a:cubicBezTo>
                    <a:cubicBezTo>
                      <a:pt x="78" y="76"/>
                      <a:pt x="79" y="78"/>
                      <a:pt x="78"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1" name="Freeform 24">
                <a:extLst>
                  <a:ext uri="{FF2B5EF4-FFF2-40B4-BE49-F238E27FC236}">
                    <a16:creationId xmlns:a16="http://schemas.microsoft.com/office/drawing/2014/main" id="{0D33C8FA-43AC-356A-9480-30D2717D314F}"/>
                  </a:ext>
                </a:extLst>
              </p:cNvPr>
              <p:cNvSpPr/>
              <p:nvPr/>
            </p:nvSpPr>
            <p:spPr bwMode="auto">
              <a:xfrm>
                <a:off x="3441" y="1503"/>
                <a:ext cx="379" cy="805"/>
              </a:xfrm>
              <a:custGeom>
                <a:avLst/>
                <a:gdLst>
                  <a:gd name="T0" fmla="*/ 77 w 86"/>
                  <a:gd name="T1" fmla="*/ 103 h 183"/>
                  <a:gd name="T2" fmla="*/ 69 w 86"/>
                  <a:gd name="T3" fmla="*/ 103 h 183"/>
                  <a:gd name="T4" fmla="*/ 64 w 86"/>
                  <a:gd name="T5" fmla="*/ 100 h 183"/>
                  <a:gd name="T6" fmla="*/ 61 w 86"/>
                  <a:gd name="T7" fmla="*/ 97 h 183"/>
                  <a:gd name="T8" fmla="*/ 56 w 86"/>
                  <a:gd name="T9" fmla="*/ 90 h 183"/>
                  <a:gd name="T10" fmla="*/ 45 w 86"/>
                  <a:gd name="T11" fmla="*/ 84 h 183"/>
                  <a:gd name="T12" fmla="*/ 39 w 86"/>
                  <a:gd name="T13" fmla="*/ 79 h 183"/>
                  <a:gd name="T14" fmla="*/ 28 w 86"/>
                  <a:gd name="T15" fmla="*/ 76 h 183"/>
                  <a:gd name="T16" fmla="*/ 23 w 86"/>
                  <a:gd name="T17" fmla="*/ 78 h 183"/>
                  <a:gd name="T18" fmla="*/ 18 w 86"/>
                  <a:gd name="T19" fmla="*/ 82 h 183"/>
                  <a:gd name="T20" fmla="*/ 13 w 86"/>
                  <a:gd name="T21" fmla="*/ 80 h 183"/>
                  <a:gd name="T22" fmla="*/ 14 w 86"/>
                  <a:gd name="T23" fmla="*/ 74 h 183"/>
                  <a:gd name="T24" fmla="*/ 10 w 86"/>
                  <a:gd name="T25" fmla="*/ 64 h 183"/>
                  <a:gd name="T26" fmla="*/ 7 w 86"/>
                  <a:gd name="T27" fmla="*/ 63 h 183"/>
                  <a:gd name="T28" fmla="*/ 5 w 86"/>
                  <a:gd name="T29" fmla="*/ 59 h 183"/>
                  <a:gd name="T30" fmla="*/ 12 w 86"/>
                  <a:gd name="T31" fmla="*/ 47 h 183"/>
                  <a:gd name="T32" fmla="*/ 21 w 86"/>
                  <a:gd name="T33" fmla="*/ 50 h 183"/>
                  <a:gd name="T34" fmla="*/ 25 w 86"/>
                  <a:gd name="T35" fmla="*/ 44 h 183"/>
                  <a:gd name="T36" fmla="*/ 27 w 86"/>
                  <a:gd name="T37" fmla="*/ 40 h 183"/>
                  <a:gd name="T38" fmla="*/ 35 w 86"/>
                  <a:gd name="T39" fmla="*/ 36 h 183"/>
                  <a:gd name="T40" fmla="*/ 41 w 86"/>
                  <a:gd name="T41" fmla="*/ 29 h 183"/>
                  <a:gd name="T42" fmla="*/ 47 w 86"/>
                  <a:gd name="T43" fmla="*/ 23 h 183"/>
                  <a:gd name="T44" fmla="*/ 53 w 86"/>
                  <a:gd name="T45" fmla="*/ 20 h 183"/>
                  <a:gd name="T46" fmla="*/ 51 w 86"/>
                  <a:gd name="T47" fmla="*/ 18 h 183"/>
                  <a:gd name="T48" fmla="*/ 61 w 86"/>
                  <a:gd name="T49" fmla="*/ 15 h 183"/>
                  <a:gd name="T50" fmla="*/ 65 w 86"/>
                  <a:gd name="T51" fmla="*/ 7 h 183"/>
                  <a:gd name="T52" fmla="*/ 59 w 86"/>
                  <a:gd name="T53" fmla="*/ 6 h 183"/>
                  <a:gd name="T54" fmla="*/ 52 w 86"/>
                  <a:gd name="T55" fmla="*/ 11 h 183"/>
                  <a:gd name="T56" fmla="*/ 46 w 86"/>
                  <a:gd name="T57" fmla="*/ 13 h 183"/>
                  <a:gd name="T58" fmla="*/ 48 w 86"/>
                  <a:gd name="T59" fmla="*/ 6 h 183"/>
                  <a:gd name="T60" fmla="*/ 55 w 86"/>
                  <a:gd name="T61" fmla="*/ 3 h 183"/>
                  <a:gd name="T62" fmla="*/ 9 w 86"/>
                  <a:gd name="T63" fmla="*/ 37 h 183"/>
                  <a:gd name="T64" fmla="*/ 0 w 86"/>
                  <a:gd name="T65" fmla="*/ 63 h 183"/>
                  <a:gd name="T66" fmla="*/ 4 w 86"/>
                  <a:gd name="T67" fmla="*/ 71 h 183"/>
                  <a:gd name="T68" fmla="*/ 11 w 86"/>
                  <a:gd name="T69" fmla="*/ 81 h 183"/>
                  <a:gd name="T70" fmla="*/ 16 w 86"/>
                  <a:gd name="T71" fmla="*/ 83 h 183"/>
                  <a:gd name="T72" fmla="*/ 14 w 86"/>
                  <a:gd name="T73" fmla="*/ 98 h 183"/>
                  <a:gd name="T74" fmla="*/ 13 w 86"/>
                  <a:gd name="T75" fmla="*/ 107 h 183"/>
                  <a:gd name="T76" fmla="*/ 18 w 86"/>
                  <a:gd name="T77" fmla="*/ 116 h 183"/>
                  <a:gd name="T78" fmla="*/ 22 w 86"/>
                  <a:gd name="T79" fmla="*/ 125 h 183"/>
                  <a:gd name="T80" fmla="*/ 27 w 86"/>
                  <a:gd name="T81" fmla="*/ 131 h 183"/>
                  <a:gd name="T82" fmla="*/ 31 w 86"/>
                  <a:gd name="T83" fmla="*/ 136 h 183"/>
                  <a:gd name="T84" fmla="*/ 34 w 86"/>
                  <a:gd name="T85" fmla="*/ 142 h 183"/>
                  <a:gd name="T86" fmla="*/ 36 w 86"/>
                  <a:gd name="T87" fmla="*/ 155 h 183"/>
                  <a:gd name="T88" fmla="*/ 41 w 86"/>
                  <a:gd name="T89" fmla="*/ 169 h 183"/>
                  <a:gd name="T90" fmla="*/ 46 w 86"/>
                  <a:gd name="T91" fmla="*/ 177 h 183"/>
                  <a:gd name="T92" fmla="*/ 50 w 86"/>
                  <a:gd name="T93" fmla="*/ 181 h 183"/>
                  <a:gd name="T94" fmla="*/ 52 w 86"/>
                  <a:gd name="T95" fmla="*/ 177 h 183"/>
                  <a:gd name="T96" fmla="*/ 50 w 86"/>
                  <a:gd name="T97" fmla="*/ 169 h 183"/>
                  <a:gd name="T98" fmla="*/ 55 w 86"/>
                  <a:gd name="T99" fmla="*/ 164 h 183"/>
                  <a:gd name="T100" fmla="*/ 58 w 86"/>
                  <a:gd name="T101" fmla="*/ 157 h 183"/>
                  <a:gd name="T102" fmla="*/ 64 w 86"/>
                  <a:gd name="T103" fmla="*/ 143 h 183"/>
                  <a:gd name="T104" fmla="*/ 73 w 86"/>
                  <a:gd name="T105" fmla="*/ 138 h 183"/>
                  <a:gd name="T106" fmla="*/ 79 w 86"/>
                  <a:gd name="T107" fmla="*/ 125 h 183"/>
                  <a:gd name="T108" fmla="*/ 81 w 86"/>
                  <a:gd name="T109" fmla="*/ 120 h 183"/>
                  <a:gd name="T110" fmla="*/ 85 w 86"/>
                  <a:gd name="T111" fmla="*/ 1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3">
                    <a:moveTo>
                      <a:pt x="85" y="107"/>
                    </a:moveTo>
                    <a:cubicBezTo>
                      <a:pt x="84" y="107"/>
                      <a:pt x="82" y="107"/>
                      <a:pt x="81" y="106"/>
                    </a:cubicBezTo>
                    <a:cubicBezTo>
                      <a:pt x="81" y="106"/>
                      <a:pt x="81" y="106"/>
                      <a:pt x="81" y="105"/>
                    </a:cubicBezTo>
                    <a:cubicBezTo>
                      <a:pt x="81" y="105"/>
                      <a:pt x="81" y="105"/>
                      <a:pt x="81" y="105"/>
                    </a:cubicBezTo>
                    <a:cubicBezTo>
                      <a:pt x="80" y="105"/>
                      <a:pt x="80" y="105"/>
                      <a:pt x="80" y="105"/>
                    </a:cubicBezTo>
                    <a:cubicBezTo>
                      <a:pt x="79" y="105"/>
                      <a:pt x="79" y="105"/>
                      <a:pt x="78" y="104"/>
                    </a:cubicBezTo>
                    <a:cubicBezTo>
                      <a:pt x="78" y="104"/>
                      <a:pt x="78" y="104"/>
                      <a:pt x="78" y="103"/>
                    </a:cubicBezTo>
                    <a:cubicBezTo>
                      <a:pt x="78" y="103"/>
                      <a:pt x="78" y="103"/>
                      <a:pt x="77" y="103"/>
                    </a:cubicBezTo>
                    <a:cubicBezTo>
                      <a:pt x="77" y="103"/>
                      <a:pt x="77" y="103"/>
                      <a:pt x="76" y="103"/>
                    </a:cubicBezTo>
                    <a:cubicBezTo>
                      <a:pt x="76" y="103"/>
                      <a:pt x="75" y="103"/>
                      <a:pt x="74" y="103"/>
                    </a:cubicBezTo>
                    <a:cubicBezTo>
                      <a:pt x="74" y="103"/>
                      <a:pt x="73" y="103"/>
                      <a:pt x="73" y="102"/>
                    </a:cubicBezTo>
                    <a:cubicBezTo>
                      <a:pt x="73" y="102"/>
                      <a:pt x="71" y="102"/>
                      <a:pt x="71" y="102"/>
                    </a:cubicBezTo>
                    <a:cubicBezTo>
                      <a:pt x="70" y="102"/>
                      <a:pt x="70" y="102"/>
                      <a:pt x="70" y="102"/>
                    </a:cubicBezTo>
                    <a:cubicBezTo>
                      <a:pt x="69" y="102"/>
                      <a:pt x="70" y="102"/>
                      <a:pt x="70" y="103"/>
                    </a:cubicBezTo>
                    <a:cubicBezTo>
                      <a:pt x="69" y="103"/>
                      <a:pt x="69" y="103"/>
                      <a:pt x="69" y="103"/>
                    </a:cubicBezTo>
                    <a:cubicBezTo>
                      <a:pt x="69" y="103"/>
                      <a:pt x="69" y="103"/>
                      <a:pt x="69" y="103"/>
                    </a:cubicBezTo>
                    <a:cubicBezTo>
                      <a:pt x="69" y="102"/>
                      <a:pt x="69" y="101"/>
                      <a:pt x="69" y="101"/>
                    </a:cubicBezTo>
                    <a:cubicBezTo>
                      <a:pt x="68" y="101"/>
                      <a:pt x="67" y="101"/>
                      <a:pt x="67" y="101"/>
                    </a:cubicBezTo>
                    <a:cubicBezTo>
                      <a:pt x="67" y="101"/>
                      <a:pt x="66" y="101"/>
                      <a:pt x="66" y="101"/>
                    </a:cubicBezTo>
                    <a:cubicBezTo>
                      <a:pt x="66" y="101"/>
                      <a:pt x="66" y="101"/>
                      <a:pt x="66" y="101"/>
                    </a:cubicBezTo>
                    <a:cubicBezTo>
                      <a:pt x="66" y="100"/>
                      <a:pt x="66" y="101"/>
                      <a:pt x="66" y="101"/>
                    </a:cubicBezTo>
                    <a:cubicBezTo>
                      <a:pt x="65" y="101"/>
                      <a:pt x="65" y="100"/>
                      <a:pt x="65" y="100"/>
                    </a:cubicBezTo>
                    <a:cubicBezTo>
                      <a:pt x="65" y="100"/>
                      <a:pt x="65" y="100"/>
                      <a:pt x="65" y="100"/>
                    </a:cubicBezTo>
                    <a:cubicBezTo>
                      <a:pt x="65" y="99"/>
                      <a:pt x="65" y="100"/>
                      <a:pt x="64" y="100"/>
                    </a:cubicBezTo>
                    <a:cubicBezTo>
                      <a:pt x="63" y="100"/>
                      <a:pt x="62" y="100"/>
                      <a:pt x="61" y="100"/>
                    </a:cubicBezTo>
                    <a:cubicBezTo>
                      <a:pt x="61" y="100"/>
                      <a:pt x="60" y="100"/>
                      <a:pt x="59" y="100"/>
                    </a:cubicBezTo>
                    <a:cubicBezTo>
                      <a:pt x="59" y="100"/>
                      <a:pt x="58" y="100"/>
                      <a:pt x="57" y="99"/>
                    </a:cubicBezTo>
                    <a:cubicBezTo>
                      <a:pt x="57" y="99"/>
                      <a:pt x="56" y="98"/>
                      <a:pt x="57" y="98"/>
                    </a:cubicBezTo>
                    <a:cubicBezTo>
                      <a:pt x="57" y="98"/>
                      <a:pt x="58" y="98"/>
                      <a:pt x="58" y="97"/>
                    </a:cubicBezTo>
                    <a:cubicBezTo>
                      <a:pt x="58" y="97"/>
                      <a:pt x="58" y="97"/>
                      <a:pt x="58" y="97"/>
                    </a:cubicBezTo>
                    <a:cubicBezTo>
                      <a:pt x="59" y="97"/>
                      <a:pt x="59" y="97"/>
                      <a:pt x="60" y="97"/>
                    </a:cubicBezTo>
                    <a:cubicBezTo>
                      <a:pt x="60" y="97"/>
                      <a:pt x="61" y="97"/>
                      <a:pt x="61" y="97"/>
                    </a:cubicBezTo>
                    <a:cubicBezTo>
                      <a:pt x="61" y="97"/>
                      <a:pt x="61" y="97"/>
                      <a:pt x="61" y="97"/>
                    </a:cubicBezTo>
                    <a:cubicBezTo>
                      <a:pt x="61" y="96"/>
                      <a:pt x="61" y="96"/>
                      <a:pt x="61" y="96"/>
                    </a:cubicBezTo>
                    <a:cubicBezTo>
                      <a:pt x="61" y="96"/>
                      <a:pt x="61" y="95"/>
                      <a:pt x="61" y="95"/>
                    </a:cubicBezTo>
                    <a:cubicBezTo>
                      <a:pt x="60" y="94"/>
                      <a:pt x="59" y="94"/>
                      <a:pt x="58" y="93"/>
                    </a:cubicBezTo>
                    <a:cubicBezTo>
                      <a:pt x="58" y="93"/>
                      <a:pt x="58" y="93"/>
                      <a:pt x="57" y="93"/>
                    </a:cubicBezTo>
                    <a:cubicBezTo>
                      <a:pt x="57" y="93"/>
                      <a:pt x="57" y="92"/>
                      <a:pt x="57" y="92"/>
                    </a:cubicBezTo>
                    <a:cubicBezTo>
                      <a:pt x="57" y="92"/>
                      <a:pt x="56" y="91"/>
                      <a:pt x="56" y="91"/>
                    </a:cubicBezTo>
                    <a:cubicBezTo>
                      <a:pt x="55" y="91"/>
                      <a:pt x="56" y="91"/>
                      <a:pt x="56" y="90"/>
                    </a:cubicBezTo>
                    <a:cubicBezTo>
                      <a:pt x="56" y="90"/>
                      <a:pt x="55" y="90"/>
                      <a:pt x="55" y="90"/>
                    </a:cubicBezTo>
                    <a:cubicBezTo>
                      <a:pt x="55" y="89"/>
                      <a:pt x="55" y="89"/>
                      <a:pt x="54" y="88"/>
                    </a:cubicBezTo>
                    <a:cubicBezTo>
                      <a:pt x="54" y="88"/>
                      <a:pt x="53" y="88"/>
                      <a:pt x="53" y="88"/>
                    </a:cubicBezTo>
                    <a:cubicBezTo>
                      <a:pt x="53" y="87"/>
                      <a:pt x="52" y="87"/>
                      <a:pt x="52" y="87"/>
                    </a:cubicBezTo>
                    <a:cubicBezTo>
                      <a:pt x="51" y="87"/>
                      <a:pt x="49" y="87"/>
                      <a:pt x="49" y="86"/>
                    </a:cubicBezTo>
                    <a:cubicBezTo>
                      <a:pt x="48" y="86"/>
                      <a:pt x="47" y="86"/>
                      <a:pt x="46" y="85"/>
                    </a:cubicBezTo>
                    <a:cubicBezTo>
                      <a:pt x="46" y="85"/>
                      <a:pt x="46" y="85"/>
                      <a:pt x="46" y="85"/>
                    </a:cubicBezTo>
                    <a:cubicBezTo>
                      <a:pt x="46" y="85"/>
                      <a:pt x="45" y="84"/>
                      <a:pt x="45" y="84"/>
                    </a:cubicBezTo>
                    <a:cubicBezTo>
                      <a:pt x="45" y="84"/>
                      <a:pt x="45" y="84"/>
                      <a:pt x="44" y="83"/>
                    </a:cubicBezTo>
                    <a:cubicBezTo>
                      <a:pt x="44" y="83"/>
                      <a:pt x="45" y="83"/>
                      <a:pt x="44" y="82"/>
                    </a:cubicBezTo>
                    <a:cubicBezTo>
                      <a:pt x="44" y="82"/>
                      <a:pt x="44" y="82"/>
                      <a:pt x="43" y="82"/>
                    </a:cubicBezTo>
                    <a:cubicBezTo>
                      <a:pt x="42" y="82"/>
                      <a:pt x="41" y="82"/>
                      <a:pt x="40" y="82"/>
                    </a:cubicBezTo>
                    <a:cubicBezTo>
                      <a:pt x="39" y="82"/>
                      <a:pt x="40" y="80"/>
                      <a:pt x="41" y="80"/>
                    </a:cubicBezTo>
                    <a:cubicBezTo>
                      <a:pt x="40" y="80"/>
                      <a:pt x="40" y="80"/>
                      <a:pt x="40" y="79"/>
                    </a:cubicBezTo>
                    <a:cubicBezTo>
                      <a:pt x="40" y="79"/>
                      <a:pt x="39" y="79"/>
                      <a:pt x="39" y="79"/>
                    </a:cubicBezTo>
                    <a:cubicBezTo>
                      <a:pt x="39" y="79"/>
                      <a:pt x="39" y="79"/>
                      <a:pt x="39" y="79"/>
                    </a:cubicBezTo>
                    <a:cubicBezTo>
                      <a:pt x="39" y="80"/>
                      <a:pt x="39" y="80"/>
                      <a:pt x="39" y="80"/>
                    </a:cubicBezTo>
                    <a:cubicBezTo>
                      <a:pt x="38" y="80"/>
                      <a:pt x="38" y="80"/>
                      <a:pt x="38" y="80"/>
                    </a:cubicBezTo>
                    <a:cubicBezTo>
                      <a:pt x="37" y="80"/>
                      <a:pt x="36" y="79"/>
                      <a:pt x="36" y="78"/>
                    </a:cubicBezTo>
                    <a:cubicBezTo>
                      <a:pt x="35" y="78"/>
                      <a:pt x="34" y="79"/>
                      <a:pt x="33" y="78"/>
                    </a:cubicBezTo>
                    <a:cubicBezTo>
                      <a:pt x="32" y="78"/>
                      <a:pt x="31" y="77"/>
                      <a:pt x="30" y="77"/>
                    </a:cubicBezTo>
                    <a:cubicBezTo>
                      <a:pt x="30" y="77"/>
                      <a:pt x="29" y="76"/>
                      <a:pt x="29" y="76"/>
                    </a:cubicBezTo>
                    <a:cubicBezTo>
                      <a:pt x="29" y="76"/>
                      <a:pt x="28" y="76"/>
                      <a:pt x="28" y="76"/>
                    </a:cubicBezTo>
                    <a:cubicBezTo>
                      <a:pt x="28" y="76"/>
                      <a:pt x="28" y="76"/>
                      <a:pt x="28" y="76"/>
                    </a:cubicBezTo>
                    <a:cubicBezTo>
                      <a:pt x="28" y="77"/>
                      <a:pt x="28" y="77"/>
                      <a:pt x="28" y="77"/>
                    </a:cubicBezTo>
                    <a:cubicBezTo>
                      <a:pt x="28" y="78"/>
                      <a:pt x="28" y="80"/>
                      <a:pt x="27" y="80"/>
                    </a:cubicBezTo>
                    <a:cubicBezTo>
                      <a:pt x="27" y="79"/>
                      <a:pt x="27" y="78"/>
                      <a:pt x="27" y="77"/>
                    </a:cubicBezTo>
                    <a:cubicBezTo>
                      <a:pt x="27" y="76"/>
                      <a:pt x="26" y="76"/>
                      <a:pt x="25" y="76"/>
                    </a:cubicBezTo>
                    <a:cubicBezTo>
                      <a:pt x="25" y="77"/>
                      <a:pt x="25" y="77"/>
                      <a:pt x="24" y="77"/>
                    </a:cubicBezTo>
                    <a:cubicBezTo>
                      <a:pt x="24" y="77"/>
                      <a:pt x="24" y="77"/>
                      <a:pt x="24" y="77"/>
                    </a:cubicBezTo>
                    <a:cubicBezTo>
                      <a:pt x="24" y="77"/>
                      <a:pt x="23" y="77"/>
                      <a:pt x="23" y="77"/>
                    </a:cubicBezTo>
                    <a:cubicBezTo>
                      <a:pt x="23" y="77"/>
                      <a:pt x="23" y="77"/>
                      <a:pt x="23" y="78"/>
                    </a:cubicBezTo>
                    <a:cubicBezTo>
                      <a:pt x="23" y="78"/>
                      <a:pt x="21" y="78"/>
                      <a:pt x="20" y="78"/>
                    </a:cubicBezTo>
                    <a:cubicBezTo>
                      <a:pt x="20" y="79"/>
                      <a:pt x="21" y="79"/>
                      <a:pt x="21" y="80"/>
                    </a:cubicBezTo>
                    <a:cubicBezTo>
                      <a:pt x="21" y="80"/>
                      <a:pt x="21" y="80"/>
                      <a:pt x="21" y="80"/>
                    </a:cubicBezTo>
                    <a:cubicBezTo>
                      <a:pt x="21" y="80"/>
                      <a:pt x="21" y="80"/>
                      <a:pt x="22" y="80"/>
                    </a:cubicBezTo>
                    <a:cubicBezTo>
                      <a:pt x="22" y="80"/>
                      <a:pt x="22" y="81"/>
                      <a:pt x="22" y="81"/>
                    </a:cubicBezTo>
                    <a:cubicBezTo>
                      <a:pt x="21" y="81"/>
                      <a:pt x="21" y="82"/>
                      <a:pt x="20" y="82"/>
                    </a:cubicBezTo>
                    <a:cubicBezTo>
                      <a:pt x="20" y="82"/>
                      <a:pt x="20" y="82"/>
                      <a:pt x="19" y="82"/>
                    </a:cubicBezTo>
                    <a:cubicBezTo>
                      <a:pt x="19" y="82"/>
                      <a:pt x="19" y="82"/>
                      <a:pt x="18" y="82"/>
                    </a:cubicBezTo>
                    <a:cubicBezTo>
                      <a:pt x="18" y="82"/>
                      <a:pt x="18" y="81"/>
                      <a:pt x="18" y="81"/>
                    </a:cubicBezTo>
                    <a:cubicBezTo>
                      <a:pt x="18" y="81"/>
                      <a:pt x="18" y="81"/>
                      <a:pt x="18" y="81"/>
                    </a:cubicBezTo>
                    <a:cubicBezTo>
                      <a:pt x="18" y="80"/>
                      <a:pt x="18" y="80"/>
                      <a:pt x="17" y="80"/>
                    </a:cubicBezTo>
                    <a:cubicBezTo>
                      <a:pt x="17" y="79"/>
                      <a:pt x="17" y="79"/>
                      <a:pt x="16" y="79"/>
                    </a:cubicBezTo>
                    <a:cubicBezTo>
                      <a:pt x="16" y="80"/>
                      <a:pt x="15" y="80"/>
                      <a:pt x="15" y="80"/>
                    </a:cubicBezTo>
                    <a:cubicBezTo>
                      <a:pt x="15" y="81"/>
                      <a:pt x="14" y="81"/>
                      <a:pt x="14" y="80"/>
                    </a:cubicBezTo>
                    <a:cubicBezTo>
                      <a:pt x="14" y="80"/>
                      <a:pt x="14" y="80"/>
                      <a:pt x="14" y="80"/>
                    </a:cubicBezTo>
                    <a:cubicBezTo>
                      <a:pt x="13" y="80"/>
                      <a:pt x="13" y="80"/>
                      <a:pt x="13" y="80"/>
                    </a:cubicBezTo>
                    <a:cubicBezTo>
                      <a:pt x="13" y="80"/>
                      <a:pt x="13" y="80"/>
                      <a:pt x="13" y="79"/>
                    </a:cubicBezTo>
                    <a:cubicBezTo>
                      <a:pt x="13" y="79"/>
                      <a:pt x="13" y="79"/>
                      <a:pt x="12" y="79"/>
                    </a:cubicBezTo>
                    <a:cubicBezTo>
                      <a:pt x="12" y="79"/>
                      <a:pt x="12" y="79"/>
                      <a:pt x="12" y="78"/>
                    </a:cubicBezTo>
                    <a:cubicBezTo>
                      <a:pt x="12" y="78"/>
                      <a:pt x="12" y="78"/>
                      <a:pt x="12" y="77"/>
                    </a:cubicBezTo>
                    <a:cubicBezTo>
                      <a:pt x="11" y="77"/>
                      <a:pt x="11" y="77"/>
                      <a:pt x="11" y="77"/>
                    </a:cubicBezTo>
                    <a:cubicBezTo>
                      <a:pt x="11" y="76"/>
                      <a:pt x="11" y="76"/>
                      <a:pt x="11" y="75"/>
                    </a:cubicBezTo>
                    <a:cubicBezTo>
                      <a:pt x="11" y="75"/>
                      <a:pt x="11" y="75"/>
                      <a:pt x="12" y="75"/>
                    </a:cubicBezTo>
                    <a:cubicBezTo>
                      <a:pt x="12" y="75"/>
                      <a:pt x="13" y="75"/>
                      <a:pt x="14" y="74"/>
                    </a:cubicBezTo>
                    <a:cubicBezTo>
                      <a:pt x="14" y="74"/>
                      <a:pt x="14" y="73"/>
                      <a:pt x="14" y="73"/>
                    </a:cubicBezTo>
                    <a:cubicBezTo>
                      <a:pt x="13" y="72"/>
                      <a:pt x="13" y="72"/>
                      <a:pt x="13" y="71"/>
                    </a:cubicBezTo>
                    <a:cubicBezTo>
                      <a:pt x="13" y="71"/>
                      <a:pt x="13" y="70"/>
                      <a:pt x="13" y="69"/>
                    </a:cubicBezTo>
                    <a:cubicBezTo>
                      <a:pt x="13" y="69"/>
                      <a:pt x="12" y="69"/>
                      <a:pt x="12" y="69"/>
                    </a:cubicBezTo>
                    <a:cubicBezTo>
                      <a:pt x="11" y="69"/>
                      <a:pt x="11" y="69"/>
                      <a:pt x="11" y="69"/>
                    </a:cubicBezTo>
                    <a:cubicBezTo>
                      <a:pt x="10" y="69"/>
                      <a:pt x="9" y="69"/>
                      <a:pt x="9" y="68"/>
                    </a:cubicBezTo>
                    <a:cubicBezTo>
                      <a:pt x="9" y="67"/>
                      <a:pt x="9" y="66"/>
                      <a:pt x="10" y="66"/>
                    </a:cubicBezTo>
                    <a:cubicBezTo>
                      <a:pt x="10" y="65"/>
                      <a:pt x="10" y="65"/>
                      <a:pt x="10" y="64"/>
                    </a:cubicBezTo>
                    <a:cubicBezTo>
                      <a:pt x="10" y="63"/>
                      <a:pt x="11" y="63"/>
                      <a:pt x="11" y="63"/>
                    </a:cubicBezTo>
                    <a:cubicBezTo>
                      <a:pt x="12" y="64"/>
                      <a:pt x="13" y="63"/>
                      <a:pt x="13" y="62"/>
                    </a:cubicBezTo>
                    <a:cubicBezTo>
                      <a:pt x="13" y="61"/>
                      <a:pt x="13" y="60"/>
                      <a:pt x="13" y="60"/>
                    </a:cubicBezTo>
                    <a:cubicBezTo>
                      <a:pt x="12" y="60"/>
                      <a:pt x="12" y="59"/>
                      <a:pt x="11" y="60"/>
                    </a:cubicBezTo>
                    <a:cubicBezTo>
                      <a:pt x="10" y="60"/>
                      <a:pt x="10" y="60"/>
                      <a:pt x="10" y="61"/>
                    </a:cubicBezTo>
                    <a:cubicBezTo>
                      <a:pt x="10" y="61"/>
                      <a:pt x="10" y="62"/>
                      <a:pt x="9" y="61"/>
                    </a:cubicBezTo>
                    <a:cubicBezTo>
                      <a:pt x="9" y="62"/>
                      <a:pt x="9" y="63"/>
                      <a:pt x="8" y="62"/>
                    </a:cubicBezTo>
                    <a:cubicBezTo>
                      <a:pt x="8" y="63"/>
                      <a:pt x="8" y="63"/>
                      <a:pt x="7" y="63"/>
                    </a:cubicBezTo>
                    <a:cubicBezTo>
                      <a:pt x="7" y="64"/>
                      <a:pt x="6" y="65"/>
                      <a:pt x="5" y="65"/>
                    </a:cubicBezTo>
                    <a:cubicBezTo>
                      <a:pt x="5" y="65"/>
                      <a:pt x="5" y="65"/>
                      <a:pt x="5" y="64"/>
                    </a:cubicBezTo>
                    <a:cubicBezTo>
                      <a:pt x="4" y="64"/>
                      <a:pt x="4" y="64"/>
                      <a:pt x="4" y="63"/>
                    </a:cubicBezTo>
                    <a:cubicBezTo>
                      <a:pt x="4" y="63"/>
                      <a:pt x="4" y="63"/>
                      <a:pt x="4" y="63"/>
                    </a:cubicBezTo>
                    <a:cubicBezTo>
                      <a:pt x="4" y="62"/>
                      <a:pt x="4" y="62"/>
                      <a:pt x="4" y="62"/>
                    </a:cubicBezTo>
                    <a:cubicBezTo>
                      <a:pt x="3" y="62"/>
                      <a:pt x="4" y="61"/>
                      <a:pt x="4" y="61"/>
                    </a:cubicBezTo>
                    <a:cubicBezTo>
                      <a:pt x="4" y="60"/>
                      <a:pt x="4" y="59"/>
                      <a:pt x="4" y="60"/>
                    </a:cubicBezTo>
                    <a:cubicBezTo>
                      <a:pt x="5" y="59"/>
                      <a:pt x="5" y="58"/>
                      <a:pt x="5" y="59"/>
                    </a:cubicBezTo>
                    <a:cubicBezTo>
                      <a:pt x="5" y="58"/>
                      <a:pt x="5" y="57"/>
                      <a:pt x="6" y="57"/>
                    </a:cubicBezTo>
                    <a:cubicBezTo>
                      <a:pt x="6" y="56"/>
                      <a:pt x="6" y="54"/>
                      <a:pt x="7" y="54"/>
                    </a:cubicBezTo>
                    <a:cubicBezTo>
                      <a:pt x="7" y="53"/>
                      <a:pt x="7" y="52"/>
                      <a:pt x="8" y="52"/>
                    </a:cubicBezTo>
                    <a:cubicBezTo>
                      <a:pt x="8" y="52"/>
                      <a:pt x="8" y="51"/>
                      <a:pt x="9" y="50"/>
                    </a:cubicBezTo>
                    <a:cubicBezTo>
                      <a:pt x="9" y="50"/>
                      <a:pt x="9" y="50"/>
                      <a:pt x="9" y="50"/>
                    </a:cubicBezTo>
                    <a:cubicBezTo>
                      <a:pt x="9" y="50"/>
                      <a:pt x="9" y="50"/>
                      <a:pt x="9" y="50"/>
                    </a:cubicBezTo>
                    <a:cubicBezTo>
                      <a:pt x="9" y="50"/>
                      <a:pt x="9" y="49"/>
                      <a:pt x="10" y="49"/>
                    </a:cubicBezTo>
                    <a:cubicBezTo>
                      <a:pt x="10" y="48"/>
                      <a:pt x="12" y="48"/>
                      <a:pt x="12" y="47"/>
                    </a:cubicBezTo>
                    <a:cubicBezTo>
                      <a:pt x="12" y="46"/>
                      <a:pt x="12" y="46"/>
                      <a:pt x="13" y="46"/>
                    </a:cubicBezTo>
                    <a:cubicBezTo>
                      <a:pt x="13" y="46"/>
                      <a:pt x="13" y="46"/>
                      <a:pt x="14" y="46"/>
                    </a:cubicBezTo>
                    <a:cubicBezTo>
                      <a:pt x="14" y="46"/>
                      <a:pt x="14" y="46"/>
                      <a:pt x="15" y="46"/>
                    </a:cubicBezTo>
                    <a:cubicBezTo>
                      <a:pt x="16" y="46"/>
                      <a:pt x="16" y="46"/>
                      <a:pt x="17" y="45"/>
                    </a:cubicBezTo>
                    <a:cubicBezTo>
                      <a:pt x="17" y="45"/>
                      <a:pt x="18" y="45"/>
                      <a:pt x="19" y="45"/>
                    </a:cubicBezTo>
                    <a:cubicBezTo>
                      <a:pt x="19" y="45"/>
                      <a:pt x="20" y="45"/>
                      <a:pt x="20" y="45"/>
                    </a:cubicBezTo>
                    <a:cubicBezTo>
                      <a:pt x="21" y="45"/>
                      <a:pt x="21" y="46"/>
                      <a:pt x="21" y="47"/>
                    </a:cubicBezTo>
                    <a:cubicBezTo>
                      <a:pt x="21" y="48"/>
                      <a:pt x="21" y="49"/>
                      <a:pt x="21" y="50"/>
                    </a:cubicBezTo>
                    <a:cubicBezTo>
                      <a:pt x="21" y="50"/>
                      <a:pt x="21" y="50"/>
                      <a:pt x="20" y="50"/>
                    </a:cubicBezTo>
                    <a:cubicBezTo>
                      <a:pt x="20" y="51"/>
                      <a:pt x="20" y="51"/>
                      <a:pt x="20" y="51"/>
                    </a:cubicBezTo>
                    <a:cubicBezTo>
                      <a:pt x="20" y="51"/>
                      <a:pt x="20" y="51"/>
                      <a:pt x="21" y="51"/>
                    </a:cubicBezTo>
                    <a:cubicBezTo>
                      <a:pt x="21" y="51"/>
                      <a:pt x="21" y="51"/>
                      <a:pt x="21" y="52"/>
                    </a:cubicBezTo>
                    <a:cubicBezTo>
                      <a:pt x="21" y="52"/>
                      <a:pt x="21" y="52"/>
                      <a:pt x="21" y="52"/>
                    </a:cubicBezTo>
                    <a:cubicBezTo>
                      <a:pt x="23" y="52"/>
                      <a:pt x="21" y="48"/>
                      <a:pt x="23" y="48"/>
                    </a:cubicBezTo>
                    <a:cubicBezTo>
                      <a:pt x="23" y="48"/>
                      <a:pt x="23" y="46"/>
                      <a:pt x="24" y="47"/>
                    </a:cubicBezTo>
                    <a:cubicBezTo>
                      <a:pt x="24" y="46"/>
                      <a:pt x="24" y="43"/>
                      <a:pt x="25" y="44"/>
                    </a:cubicBezTo>
                    <a:cubicBezTo>
                      <a:pt x="25" y="44"/>
                      <a:pt x="26" y="44"/>
                      <a:pt x="26" y="44"/>
                    </a:cubicBezTo>
                    <a:cubicBezTo>
                      <a:pt x="26" y="43"/>
                      <a:pt x="26" y="43"/>
                      <a:pt x="26" y="43"/>
                    </a:cubicBezTo>
                    <a:cubicBezTo>
                      <a:pt x="27" y="43"/>
                      <a:pt x="27" y="43"/>
                      <a:pt x="28" y="43"/>
                    </a:cubicBezTo>
                    <a:cubicBezTo>
                      <a:pt x="28" y="43"/>
                      <a:pt x="28" y="42"/>
                      <a:pt x="28" y="42"/>
                    </a:cubicBezTo>
                    <a:cubicBezTo>
                      <a:pt x="27" y="42"/>
                      <a:pt x="27" y="42"/>
                      <a:pt x="27" y="41"/>
                    </a:cubicBezTo>
                    <a:cubicBezTo>
                      <a:pt x="27" y="41"/>
                      <a:pt x="27" y="41"/>
                      <a:pt x="27" y="41"/>
                    </a:cubicBezTo>
                    <a:cubicBezTo>
                      <a:pt x="27" y="41"/>
                      <a:pt x="27" y="40"/>
                      <a:pt x="27" y="40"/>
                    </a:cubicBezTo>
                    <a:cubicBezTo>
                      <a:pt x="27" y="40"/>
                      <a:pt x="27" y="40"/>
                      <a:pt x="27" y="40"/>
                    </a:cubicBezTo>
                    <a:cubicBezTo>
                      <a:pt x="28" y="40"/>
                      <a:pt x="28" y="40"/>
                      <a:pt x="28" y="40"/>
                    </a:cubicBezTo>
                    <a:cubicBezTo>
                      <a:pt x="29" y="40"/>
                      <a:pt x="30" y="40"/>
                      <a:pt x="30" y="40"/>
                    </a:cubicBezTo>
                    <a:cubicBezTo>
                      <a:pt x="30" y="39"/>
                      <a:pt x="30" y="39"/>
                      <a:pt x="31" y="38"/>
                    </a:cubicBezTo>
                    <a:cubicBezTo>
                      <a:pt x="31" y="38"/>
                      <a:pt x="32" y="37"/>
                      <a:pt x="32" y="37"/>
                    </a:cubicBezTo>
                    <a:cubicBezTo>
                      <a:pt x="33" y="37"/>
                      <a:pt x="33" y="37"/>
                      <a:pt x="33" y="37"/>
                    </a:cubicBezTo>
                    <a:cubicBezTo>
                      <a:pt x="33" y="37"/>
                      <a:pt x="33" y="37"/>
                      <a:pt x="33" y="37"/>
                    </a:cubicBezTo>
                    <a:cubicBezTo>
                      <a:pt x="34" y="37"/>
                      <a:pt x="34" y="36"/>
                      <a:pt x="34" y="36"/>
                    </a:cubicBezTo>
                    <a:cubicBezTo>
                      <a:pt x="34" y="36"/>
                      <a:pt x="34" y="36"/>
                      <a:pt x="35" y="36"/>
                    </a:cubicBezTo>
                    <a:cubicBezTo>
                      <a:pt x="35" y="36"/>
                      <a:pt x="35" y="35"/>
                      <a:pt x="35" y="35"/>
                    </a:cubicBezTo>
                    <a:cubicBezTo>
                      <a:pt x="35" y="35"/>
                      <a:pt x="35" y="35"/>
                      <a:pt x="35" y="35"/>
                    </a:cubicBezTo>
                    <a:cubicBezTo>
                      <a:pt x="35" y="34"/>
                      <a:pt x="35" y="34"/>
                      <a:pt x="35" y="34"/>
                    </a:cubicBezTo>
                    <a:cubicBezTo>
                      <a:pt x="35" y="33"/>
                      <a:pt x="36" y="33"/>
                      <a:pt x="36" y="33"/>
                    </a:cubicBezTo>
                    <a:cubicBezTo>
                      <a:pt x="37" y="31"/>
                      <a:pt x="38" y="30"/>
                      <a:pt x="39" y="30"/>
                    </a:cubicBezTo>
                    <a:cubicBezTo>
                      <a:pt x="39" y="30"/>
                      <a:pt x="40" y="30"/>
                      <a:pt x="40" y="30"/>
                    </a:cubicBezTo>
                    <a:cubicBezTo>
                      <a:pt x="40" y="29"/>
                      <a:pt x="40" y="29"/>
                      <a:pt x="40" y="29"/>
                    </a:cubicBezTo>
                    <a:cubicBezTo>
                      <a:pt x="40" y="29"/>
                      <a:pt x="41" y="29"/>
                      <a:pt x="41" y="29"/>
                    </a:cubicBezTo>
                    <a:cubicBezTo>
                      <a:pt x="41" y="29"/>
                      <a:pt x="42" y="29"/>
                      <a:pt x="42" y="29"/>
                    </a:cubicBezTo>
                    <a:cubicBezTo>
                      <a:pt x="43" y="29"/>
                      <a:pt x="43" y="29"/>
                      <a:pt x="43" y="28"/>
                    </a:cubicBezTo>
                    <a:cubicBezTo>
                      <a:pt x="43" y="28"/>
                      <a:pt x="43" y="28"/>
                      <a:pt x="43" y="28"/>
                    </a:cubicBezTo>
                    <a:cubicBezTo>
                      <a:pt x="44" y="27"/>
                      <a:pt x="44" y="27"/>
                      <a:pt x="44" y="26"/>
                    </a:cubicBezTo>
                    <a:cubicBezTo>
                      <a:pt x="44" y="26"/>
                      <a:pt x="44" y="25"/>
                      <a:pt x="44" y="25"/>
                    </a:cubicBezTo>
                    <a:cubicBezTo>
                      <a:pt x="45" y="25"/>
                      <a:pt x="45" y="24"/>
                      <a:pt x="45" y="24"/>
                    </a:cubicBezTo>
                    <a:cubicBezTo>
                      <a:pt x="45" y="24"/>
                      <a:pt x="45" y="24"/>
                      <a:pt x="46" y="23"/>
                    </a:cubicBezTo>
                    <a:cubicBezTo>
                      <a:pt x="46" y="23"/>
                      <a:pt x="47" y="23"/>
                      <a:pt x="47" y="23"/>
                    </a:cubicBezTo>
                    <a:cubicBezTo>
                      <a:pt x="47" y="23"/>
                      <a:pt x="47" y="23"/>
                      <a:pt x="48" y="22"/>
                    </a:cubicBezTo>
                    <a:cubicBezTo>
                      <a:pt x="48" y="22"/>
                      <a:pt x="49" y="23"/>
                      <a:pt x="49" y="22"/>
                    </a:cubicBezTo>
                    <a:cubicBezTo>
                      <a:pt x="49" y="22"/>
                      <a:pt x="49" y="22"/>
                      <a:pt x="50" y="21"/>
                    </a:cubicBezTo>
                    <a:cubicBezTo>
                      <a:pt x="50" y="21"/>
                      <a:pt x="50" y="21"/>
                      <a:pt x="50" y="21"/>
                    </a:cubicBezTo>
                    <a:cubicBezTo>
                      <a:pt x="51" y="21"/>
                      <a:pt x="51" y="21"/>
                      <a:pt x="51" y="21"/>
                    </a:cubicBezTo>
                    <a:cubicBezTo>
                      <a:pt x="52" y="21"/>
                      <a:pt x="52" y="21"/>
                      <a:pt x="52" y="21"/>
                    </a:cubicBezTo>
                    <a:cubicBezTo>
                      <a:pt x="52" y="21"/>
                      <a:pt x="52" y="21"/>
                      <a:pt x="52" y="21"/>
                    </a:cubicBezTo>
                    <a:cubicBezTo>
                      <a:pt x="53" y="20"/>
                      <a:pt x="53" y="20"/>
                      <a:pt x="53" y="20"/>
                    </a:cubicBezTo>
                    <a:cubicBezTo>
                      <a:pt x="52" y="20"/>
                      <a:pt x="52" y="20"/>
                      <a:pt x="51" y="20"/>
                    </a:cubicBezTo>
                    <a:cubicBezTo>
                      <a:pt x="51" y="20"/>
                      <a:pt x="51" y="20"/>
                      <a:pt x="51" y="20"/>
                    </a:cubicBezTo>
                    <a:cubicBezTo>
                      <a:pt x="51" y="20"/>
                      <a:pt x="51" y="20"/>
                      <a:pt x="51" y="20"/>
                    </a:cubicBezTo>
                    <a:cubicBezTo>
                      <a:pt x="50" y="21"/>
                      <a:pt x="50" y="21"/>
                      <a:pt x="49" y="20"/>
                    </a:cubicBezTo>
                    <a:cubicBezTo>
                      <a:pt x="49" y="20"/>
                      <a:pt x="48" y="20"/>
                      <a:pt x="48" y="19"/>
                    </a:cubicBezTo>
                    <a:cubicBezTo>
                      <a:pt x="48" y="19"/>
                      <a:pt x="49" y="19"/>
                      <a:pt x="49" y="19"/>
                    </a:cubicBezTo>
                    <a:cubicBezTo>
                      <a:pt x="49" y="18"/>
                      <a:pt x="49" y="18"/>
                      <a:pt x="49" y="18"/>
                    </a:cubicBezTo>
                    <a:cubicBezTo>
                      <a:pt x="50" y="18"/>
                      <a:pt x="51" y="18"/>
                      <a:pt x="51" y="18"/>
                    </a:cubicBezTo>
                    <a:cubicBezTo>
                      <a:pt x="51" y="17"/>
                      <a:pt x="51" y="17"/>
                      <a:pt x="51" y="17"/>
                    </a:cubicBezTo>
                    <a:cubicBezTo>
                      <a:pt x="52" y="17"/>
                      <a:pt x="52" y="17"/>
                      <a:pt x="53" y="17"/>
                    </a:cubicBezTo>
                    <a:cubicBezTo>
                      <a:pt x="53" y="17"/>
                      <a:pt x="54" y="17"/>
                      <a:pt x="55" y="17"/>
                    </a:cubicBezTo>
                    <a:cubicBezTo>
                      <a:pt x="56" y="17"/>
                      <a:pt x="57" y="17"/>
                      <a:pt x="58" y="17"/>
                    </a:cubicBezTo>
                    <a:cubicBezTo>
                      <a:pt x="59" y="17"/>
                      <a:pt x="59" y="17"/>
                      <a:pt x="59" y="17"/>
                    </a:cubicBezTo>
                    <a:cubicBezTo>
                      <a:pt x="59" y="17"/>
                      <a:pt x="59" y="16"/>
                      <a:pt x="59" y="16"/>
                    </a:cubicBezTo>
                    <a:cubicBezTo>
                      <a:pt x="60" y="16"/>
                      <a:pt x="60" y="16"/>
                      <a:pt x="60" y="16"/>
                    </a:cubicBezTo>
                    <a:cubicBezTo>
                      <a:pt x="60" y="15"/>
                      <a:pt x="60" y="15"/>
                      <a:pt x="61" y="15"/>
                    </a:cubicBezTo>
                    <a:cubicBezTo>
                      <a:pt x="61" y="15"/>
                      <a:pt x="61" y="15"/>
                      <a:pt x="61" y="15"/>
                    </a:cubicBezTo>
                    <a:cubicBezTo>
                      <a:pt x="61" y="14"/>
                      <a:pt x="62" y="14"/>
                      <a:pt x="62" y="14"/>
                    </a:cubicBezTo>
                    <a:cubicBezTo>
                      <a:pt x="63" y="14"/>
                      <a:pt x="64" y="14"/>
                      <a:pt x="65" y="14"/>
                    </a:cubicBezTo>
                    <a:cubicBezTo>
                      <a:pt x="65" y="14"/>
                      <a:pt x="66" y="14"/>
                      <a:pt x="66" y="14"/>
                    </a:cubicBezTo>
                    <a:cubicBezTo>
                      <a:pt x="66" y="13"/>
                      <a:pt x="66" y="13"/>
                      <a:pt x="66" y="13"/>
                    </a:cubicBezTo>
                    <a:cubicBezTo>
                      <a:pt x="66" y="12"/>
                      <a:pt x="66" y="12"/>
                      <a:pt x="65" y="11"/>
                    </a:cubicBezTo>
                    <a:cubicBezTo>
                      <a:pt x="65" y="11"/>
                      <a:pt x="65" y="11"/>
                      <a:pt x="65" y="10"/>
                    </a:cubicBezTo>
                    <a:cubicBezTo>
                      <a:pt x="65" y="9"/>
                      <a:pt x="65" y="8"/>
                      <a:pt x="65" y="7"/>
                    </a:cubicBezTo>
                    <a:cubicBezTo>
                      <a:pt x="64" y="8"/>
                      <a:pt x="64" y="8"/>
                      <a:pt x="64" y="8"/>
                    </a:cubicBezTo>
                    <a:cubicBezTo>
                      <a:pt x="63" y="9"/>
                      <a:pt x="63" y="8"/>
                      <a:pt x="62" y="8"/>
                    </a:cubicBezTo>
                    <a:cubicBezTo>
                      <a:pt x="62" y="8"/>
                      <a:pt x="61" y="8"/>
                      <a:pt x="61" y="7"/>
                    </a:cubicBezTo>
                    <a:cubicBezTo>
                      <a:pt x="61" y="7"/>
                      <a:pt x="61" y="6"/>
                      <a:pt x="62" y="7"/>
                    </a:cubicBezTo>
                    <a:cubicBezTo>
                      <a:pt x="62" y="6"/>
                      <a:pt x="62" y="6"/>
                      <a:pt x="62" y="6"/>
                    </a:cubicBezTo>
                    <a:cubicBezTo>
                      <a:pt x="62" y="6"/>
                      <a:pt x="62" y="6"/>
                      <a:pt x="62" y="6"/>
                    </a:cubicBezTo>
                    <a:cubicBezTo>
                      <a:pt x="61" y="6"/>
                      <a:pt x="61" y="6"/>
                      <a:pt x="60" y="6"/>
                    </a:cubicBezTo>
                    <a:cubicBezTo>
                      <a:pt x="60" y="6"/>
                      <a:pt x="59" y="6"/>
                      <a:pt x="59" y="6"/>
                    </a:cubicBezTo>
                    <a:cubicBezTo>
                      <a:pt x="58" y="6"/>
                      <a:pt x="58" y="6"/>
                      <a:pt x="58" y="6"/>
                    </a:cubicBezTo>
                    <a:cubicBezTo>
                      <a:pt x="58" y="6"/>
                      <a:pt x="58" y="6"/>
                      <a:pt x="57" y="6"/>
                    </a:cubicBezTo>
                    <a:cubicBezTo>
                      <a:pt x="57" y="7"/>
                      <a:pt x="57" y="7"/>
                      <a:pt x="56" y="7"/>
                    </a:cubicBezTo>
                    <a:cubicBezTo>
                      <a:pt x="56" y="8"/>
                      <a:pt x="55" y="7"/>
                      <a:pt x="54" y="7"/>
                    </a:cubicBezTo>
                    <a:cubicBezTo>
                      <a:pt x="54" y="7"/>
                      <a:pt x="53" y="7"/>
                      <a:pt x="53" y="7"/>
                    </a:cubicBezTo>
                    <a:cubicBezTo>
                      <a:pt x="53" y="8"/>
                      <a:pt x="53" y="9"/>
                      <a:pt x="53" y="10"/>
                    </a:cubicBezTo>
                    <a:cubicBezTo>
                      <a:pt x="52" y="10"/>
                      <a:pt x="52" y="10"/>
                      <a:pt x="52" y="10"/>
                    </a:cubicBezTo>
                    <a:cubicBezTo>
                      <a:pt x="52" y="10"/>
                      <a:pt x="52" y="10"/>
                      <a:pt x="52" y="11"/>
                    </a:cubicBezTo>
                    <a:cubicBezTo>
                      <a:pt x="52" y="11"/>
                      <a:pt x="52" y="12"/>
                      <a:pt x="52" y="12"/>
                    </a:cubicBezTo>
                    <a:cubicBezTo>
                      <a:pt x="51" y="12"/>
                      <a:pt x="51" y="12"/>
                      <a:pt x="50" y="12"/>
                    </a:cubicBezTo>
                    <a:cubicBezTo>
                      <a:pt x="50" y="12"/>
                      <a:pt x="50" y="12"/>
                      <a:pt x="49" y="13"/>
                    </a:cubicBezTo>
                    <a:cubicBezTo>
                      <a:pt x="49" y="13"/>
                      <a:pt x="48" y="14"/>
                      <a:pt x="47" y="14"/>
                    </a:cubicBezTo>
                    <a:cubicBezTo>
                      <a:pt x="47" y="14"/>
                      <a:pt x="47" y="15"/>
                      <a:pt x="47" y="15"/>
                    </a:cubicBezTo>
                    <a:cubicBezTo>
                      <a:pt x="47" y="15"/>
                      <a:pt x="46" y="15"/>
                      <a:pt x="46" y="15"/>
                    </a:cubicBezTo>
                    <a:cubicBezTo>
                      <a:pt x="46" y="15"/>
                      <a:pt x="45" y="15"/>
                      <a:pt x="45" y="14"/>
                    </a:cubicBezTo>
                    <a:cubicBezTo>
                      <a:pt x="45" y="14"/>
                      <a:pt x="46" y="14"/>
                      <a:pt x="46" y="13"/>
                    </a:cubicBezTo>
                    <a:cubicBezTo>
                      <a:pt x="46" y="13"/>
                      <a:pt x="46" y="12"/>
                      <a:pt x="45" y="11"/>
                    </a:cubicBezTo>
                    <a:cubicBezTo>
                      <a:pt x="45" y="11"/>
                      <a:pt x="45" y="9"/>
                      <a:pt x="46" y="9"/>
                    </a:cubicBezTo>
                    <a:cubicBezTo>
                      <a:pt x="46" y="9"/>
                      <a:pt x="46" y="9"/>
                      <a:pt x="46" y="9"/>
                    </a:cubicBezTo>
                    <a:cubicBezTo>
                      <a:pt x="46" y="8"/>
                      <a:pt x="46" y="8"/>
                      <a:pt x="47" y="8"/>
                    </a:cubicBezTo>
                    <a:cubicBezTo>
                      <a:pt x="47" y="8"/>
                      <a:pt x="47" y="8"/>
                      <a:pt x="47" y="8"/>
                    </a:cubicBezTo>
                    <a:cubicBezTo>
                      <a:pt x="47" y="8"/>
                      <a:pt x="47" y="8"/>
                      <a:pt x="47" y="8"/>
                    </a:cubicBezTo>
                    <a:cubicBezTo>
                      <a:pt x="47" y="8"/>
                      <a:pt x="47" y="7"/>
                      <a:pt x="47" y="7"/>
                    </a:cubicBezTo>
                    <a:cubicBezTo>
                      <a:pt x="47" y="6"/>
                      <a:pt x="47" y="5"/>
                      <a:pt x="48" y="6"/>
                    </a:cubicBezTo>
                    <a:cubicBezTo>
                      <a:pt x="48" y="5"/>
                      <a:pt x="48" y="5"/>
                      <a:pt x="49" y="5"/>
                    </a:cubicBezTo>
                    <a:cubicBezTo>
                      <a:pt x="50" y="5"/>
                      <a:pt x="50" y="5"/>
                      <a:pt x="51" y="5"/>
                    </a:cubicBezTo>
                    <a:cubicBezTo>
                      <a:pt x="51" y="5"/>
                      <a:pt x="51" y="5"/>
                      <a:pt x="51" y="5"/>
                    </a:cubicBezTo>
                    <a:cubicBezTo>
                      <a:pt x="51" y="5"/>
                      <a:pt x="52" y="5"/>
                      <a:pt x="52" y="5"/>
                    </a:cubicBezTo>
                    <a:cubicBezTo>
                      <a:pt x="52" y="4"/>
                      <a:pt x="52" y="4"/>
                      <a:pt x="53" y="4"/>
                    </a:cubicBezTo>
                    <a:cubicBezTo>
                      <a:pt x="54" y="4"/>
                      <a:pt x="54" y="4"/>
                      <a:pt x="54" y="4"/>
                    </a:cubicBezTo>
                    <a:cubicBezTo>
                      <a:pt x="55" y="4"/>
                      <a:pt x="55" y="4"/>
                      <a:pt x="55" y="3"/>
                    </a:cubicBezTo>
                    <a:cubicBezTo>
                      <a:pt x="55" y="3"/>
                      <a:pt x="55" y="3"/>
                      <a:pt x="55" y="3"/>
                    </a:cubicBezTo>
                    <a:cubicBezTo>
                      <a:pt x="55" y="3"/>
                      <a:pt x="55" y="3"/>
                      <a:pt x="56" y="3"/>
                    </a:cubicBezTo>
                    <a:cubicBezTo>
                      <a:pt x="56" y="3"/>
                      <a:pt x="56" y="2"/>
                      <a:pt x="56" y="2"/>
                    </a:cubicBezTo>
                    <a:cubicBezTo>
                      <a:pt x="56" y="2"/>
                      <a:pt x="57" y="1"/>
                      <a:pt x="56" y="1"/>
                    </a:cubicBezTo>
                    <a:cubicBezTo>
                      <a:pt x="56" y="0"/>
                      <a:pt x="56" y="0"/>
                      <a:pt x="55" y="0"/>
                    </a:cubicBezTo>
                    <a:cubicBezTo>
                      <a:pt x="55" y="0"/>
                      <a:pt x="54" y="0"/>
                      <a:pt x="54" y="0"/>
                    </a:cubicBezTo>
                    <a:cubicBezTo>
                      <a:pt x="53" y="0"/>
                      <a:pt x="53" y="0"/>
                      <a:pt x="52" y="0"/>
                    </a:cubicBezTo>
                    <a:cubicBezTo>
                      <a:pt x="47" y="3"/>
                      <a:pt x="41" y="7"/>
                      <a:pt x="36" y="10"/>
                    </a:cubicBezTo>
                    <a:cubicBezTo>
                      <a:pt x="26" y="18"/>
                      <a:pt x="16" y="27"/>
                      <a:pt x="9" y="37"/>
                    </a:cubicBezTo>
                    <a:cubicBezTo>
                      <a:pt x="6" y="41"/>
                      <a:pt x="3" y="45"/>
                      <a:pt x="1" y="49"/>
                    </a:cubicBezTo>
                    <a:cubicBezTo>
                      <a:pt x="1" y="49"/>
                      <a:pt x="2" y="49"/>
                      <a:pt x="2" y="50"/>
                    </a:cubicBezTo>
                    <a:cubicBezTo>
                      <a:pt x="3" y="50"/>
                      <a:pt x="3" y="51"/>
                      <a:pt x="2" y="51"/>
                    </a:cubicBezTo>
                    <a:cubicBezTo>
                      <a:pt x="2" y="51"/>
                      <a:pt x="2" y="51"/>
                      <a:pt x="2" y="51"/>
                    </a:cubicBezTo>
                    <a:cubicBezTo>
                      <a:pt x="2" y="52"/>
                      <a:pt x="2" y="52"/>
                      <a:pt x="2" y="53"/>
                    </a:cubicBezTo>
                    <a:cubicBezTo>
                      <a:pt x="2" y="53"/>
                      <a:pt x="2" y="54"/>
                      <a:pt x="1" y="54"/>
                    </a:cubicBezTo>
                    <a:cubicBezTo>
                      <a:pt x="1" y="55"/>
                      <a:pt x="1" y="56"/>
                      <a:pt x="0" y="56"/>
                    </a:cubicBezTo>
                    <a:cubicBezTo>
                      <a:pt x="0" y="58"/>
                      <a:pt x="0" y="61"/>
                      <a:pt x="0" y="63"/>
                    </a:cubicBezTo>
                    <a:cubicBezTo>
                      <a:pt x="0" y="64"/>
                      <a:pt x="0" y="66"/>
                      <a:pt x="0" y="67"/>
                    </a:cubicBezTo>
                    <a:cubicBezTo>
                      <a:pt x="0" y="67"/>
                      <a:pt x="0" y="67"/>
                      <a:pt x="0" y="68"/>
                    </a:cubicBezTo>
                    <a:cubicBezTo>
                      <a:pt x="0" y="68"/>
                      <a:pt x="0" y="68"/>
                      <a:pt x="0" y="68"/>
                    </a:cubicBezTo>
                    <a:cubicBezTo>
                      <a:pt x="1" y="68"/>
                      <a:pt x="1" y="68"/>
                      <a:pt x="1" y="69"/>
                    </a:cubicBezTo>
                    <a:cubicBezTo>
                      <a:pt x="2" y="69"/>
                      <a:pt x="2" y="69"/>
                      <a:pt x="3" y="69"/>
                    </a:cubicBezTo>
                    <a:cubicBezTo>
                      <a:pt x="3" y="69"/>
                      <a:pt x="3" y="70"/>
                      <a:pt x="4" y="70"/>
                    </a:cubicBezTo>
                    <a:cubicBezTo>
                      <a:pt x="4" y="70"/>
                      <a:pt x="4" y="70"/>
                      <a:pt x="4" y="70"/>
                    </a:cubicBezTo>
                    <a:cubicBezTo>
                      <a:pt x="4" y="71"/>
                      <a:pt x="4" y="71"/>
                      <a:pt x="4" y="71"/>
                    </a:cubicBezTo>
                    <a:cubicBezTo>
                      <a:pt x="5" y="71"/>
                      <a:pt x="5" y="72"/>
                      <a:pt x="5" y="73"/>
                    </a:cubicBezTo>
                    <a:cubicBezTo>
                      <a:pt x="6" y="73"/>
                      <a:pt x="8" y="72"/>
                      <a:pt x="7" y="74"/>
                    </a:cubicBezTo>
                    <a:cubicBezTo>
                      <a:pt x="8" y="74"/>
                      <a:pt x="8" y="74"/>
                      <a:pt x="8" y="74"/>
                    </a:cubicBezTo>
                    <a:cubicBezTo>
                      <a:pt x="9" y="74"/>
                      <a:pt x="9" y="75"/>
                      <a:pt x="9" y="75"/>
                    </a:cubicBezTo>
                    <a:cubicBezTo>
                      <a:pt x="9" y="75"/>
                      <a:pt x="9" y="76"/>
                      <a:pt x="9" y="76"/>
                    </a:cubicBezTo>
                    <a:cubicBezTo>
                      <a:pt x="10" y="77"/>
                      <a:pt x="10" y="77"/>
                      <a:pt x="10" y="77"/>
                    </a:cubicBezTo>
                    <a:cubicBezTo>
                      <a:pt x="10" y="77"/>
                      <a:pt x="11" y="78"/>
                      <a:pt x="11" y="78"/>
                    </a:cubicBezTo>
                    <a:cubicBezTo>
                      <a:pt x="11" y="79"/>
                      <a:pt x="11" y="80"/>
                      <a:pt x="11" y="81"/>
                    </a:cubicBezTo>
                    <a:cubicBezTo>
                      <a:pt x="11" y="81"/>
                      <a:pt x="11" y="81"/>
                      <a:pt x="11" y="81"/>
                    </a:cubicBezTo>
                    <a:cubicBezTo>
                      <a:pt x="11" y="81"/>
                      <a:pt x="11" y="82"/>
                      <a:pt x="11" y="82"/>
                    </a:cubicBezTo>
                    <a:cubicBezTo>
                      <a:pt x="11" y="82"/>
                      <a:pt x="11" y="82"/>
                      <a:pt x="11" y="82"/>
                    </a:cubicBezTo>
                    <a:cubicBezTo>
                      <a:pt x="12" y="82"/>
                      <a:pt x="12" y="82"/>
                      <a:pt x="12" y="83"/>
                    </a:cubicBezTo>
                    <a:cubicBezTo>
                      <a:pt x="12" y="83"/>
                      <a:pt x="13" y="83"/>
                      <a:pt x="14" y="83"/>
                    </a:cubicBezTo>
                    <a:cubicBezTo>
                      <a:pt x="14" y="83"/>
                      <a:pt x="14" y="83"/>
                      <a:pt x="14" y="83"/>
                    </a:cubicBezTo>
                    <a:cubicBezTo>
                      <a:pt x="15" y="83"/>
                      <a:pt x="15" y="83"/>
                      <a:pt x="15" y="83"/>
                    </a:cubicBezTo>
                    <a:cubicBezTo>
                      <a:pt x="15" y="82"/>
                      <a:pt x="16" y="82"/>
                      <a:pt x="16" y="83"/>
                    </a:cubicBezTo>
                    <a:cubicBezTo>
                      <a:pt x="16" y="83"/>
                      <a:pt x="16" y="84"/>
                      <a:pt x="16" y="84"/>
                    </a:cubicBezTo>
                    <a:cubicBezTo>
                      <a:pt x="16" y="85"/>
                      <a:pt x="16" y="85"/>
                      <a:pt x="16" y="85"/>
                    </a:cubicBezTo>
                    <a:cubicBezTo>
                      <a:pt x="17" y="86"/>
                      <a:pt x="17" y="87"/>
                      <a:pt x="17" y="87"/>
                    </a:cubicBezTo>
                    <a:cubicBezTo>
                      <a:pt x="18" y="87"/>
                      <a:pt x="18" y="92"/>
                      <a:pt x="17" y="91"/>
                    </a:cubicBezTo>
                    <a:cubicBezTo>
                      <a:pt x="17" y="92"/>
                      <a:pt x="17" y="93"/>
                      <a:pt x="17" y="94"/>
                    </a:cubicBezTo>
                    <a:cubicBezTo>
                      <a:pt x="17" y="95"/>
                      <a:pt x="16" y="95"/>
                      <a:pt x="16" y="95"/>
                    </a:cubicBezTo>
                    <a:cubicBezTo>
                      <a:pt x="16" y="96"/>
                      <a:pt x="15" y="96"/>
                      <a:pt x="15" y="97"/>
                    </a:cubicBezTo>
                    <a:cubicBezTo>
                      <a:pt x="15" y="97"/>
                      <a:pt x="15" y="98"/>
                      <a:pt x="14" y="98"/>
                    </a:cubicBezTo>
                    <a:cubicBezTo>
                      <a:pt x="14" y="98"/>
                      <a:pt x="14" y="99"/>
                      <a:pt x="14" y="99"/>
                    </a:cubicBezTo>
                    <a:cubicBezTo>
                      <a:pt x="14" y="99"/>
                      <a:pt x="14" y="100"/>
                      <a:pt x="14" y="101"/>
                    </a:cubicBezTo>
                    <a:cubicBezTo>
                      <a:pt x="14" y="101"/>
                      <a:pt x="15" y="101"/>
                      <a:pt x="15" y="102"/>
                    </a:cubicBezTo>
                    <a:cubicBezTo>
                      <a:pt x="15" y="102"/>
                      <a:pt x="14" y="102"/>
                      <a:pt x="14" y="102"/>
                    </a:cubicBezTo>
                    <a:cubicBezTo>
                      <a:pt x="14" y="102"/>
                      <a:pt x="14" y="102"/>
                      <a:pt x="14" y="102"/>
                    </a:cubicBezTo>
                    <a:cubicBezTo>
                      <a:pt x="14" y="102"/>
                      <a:pt x="14" y="102"/>
                      <a:pt x="14" y="103"/>
                    </a:cubicBezTo>
                    <a:cubicBezTo>
                      <a:pt x="14" y="103"/>
                      <a:pt x="14" y="104"/>
                      <a:pt x="13" y="104"/>
                    </a:cubicBezTo>
                    <a:cubicBezTo>
                      <a:pt x="13" y="105"/>
                      <a:pt x="13" y="106"/>
                      <a:pt x="13" y="107"/>
                    </a:cubicBezTo>
                    <a:cubicBezTo>
                      <a:pt x="13" y="107"/>
                      <a:pt x="13" y="108"/>
                      <a:pt x="13" y="108"/>
                    </a:cubicBezTo>
                    <a:cubicBezTo>
                      <a:pt x="13" y="108"/>
                      <a:pt x="14" y="108"/>
                      <a:pt x="14" y="108"/>
                    </a:cubicBezTo>
                    <a:cubicBezTo>
                      <a:pt x="15" y="109"/>
                      <a:pt x="15" y="111"/>
                      <a:pt x="16" y="112"/>
                    </a:cubicBezTo>
                    <a:cubicBezTo>
                      <a:pt x="16" y="112"/>
                      <a:pt x="17" y="113"/>
                      <a:pt x="17" y="114"/>
                    </a:cubicBezTo>
                    <a:cubicBezTo>
                      <a:pt x="17" y="114"/>
                      <a:pt x="17" y="114"/>
                      <a:pt x="17" y="114"/>
                    </a:cubicBezTo>
                    <a:cubicBezTo>
                      <a:pt x="18" y="115"/>
                      <a:pt x="18" y="114"/>
                      <a:pt x="18" y="114"/>
                    </a:cubicBezTo>
                    <a:cubicBezTo>
                      <a:pt x="18" y="115"/>
                      <a:pt x="18" y="115"/>
                      <a:pt x="18" y="115"/>
                    </a:cubicBezTo>
                    <a:cubicBezTo>
                      <a:pt x="19" y="115"/>
                      <a:pt x="18" y="116"/>
                      <a:pt x="18" y="116"/>
                    </a:cubicBezTo>
                    <a:cubicBezTo>
                      <a:pt x="18" y="116"/>
                      <a:pt x="18" y="116"/>
                      <a:pt x="19" y="116"/>
                    </a:cubicBezTo>
                    <a:cubicBezTo>
                      <a:pt x="19" y="116"/>
                      <a:pt x="19" y="116"/>
                      <a:pt x="19" y="116"/>
                    </a:cubicBezTo>
                    <a:cubicBezTo>
                      <a:pt x="20" y="117"/>
                      <a:pt x="19" y="118"/>
                      <a:pt x="19" y="118"/>
                    </a:cubicBezTo>
                    <a:cubicBezTo>
                      <a:pt x="21" y="118"/>
                      <a:pt x="20" y="121"/>
                      <a:pt x="20" y="122"/>
                    </a:cubicBezTo>
                    <a:cubicBezTo>
                      <a:pt x="20" y="123"/>
                      <a:pt x="20" y="123"/>
                      <a:pt x="20" y="123"/>
                    </a:cubicBezTo>
                    <a:cubicBezTo>
                      <a:pt x="20" y="123"/>
                      <a:pt x="20" y="124"/>
                      <a:pt x="20" y="124"/>
                    </a:cubicBezTo>
                    <a:cubicBezTo>
                      <a:pt x="20" y="124"/>
                      <a:pt x="21" y="124"/>
                      <a:pt x="21" y="124"/>
                    </a:cubicBezTo>
                    <a:cubicBezTo>
                      <a:pt x="21" y="124"/>
                      <a:pt x="22" y="125"/>
                      <a:pt x="22" y="125"/>
                    </a:cubicBezTo>
                    <a:cubicBezTo>
                      <a:pt x="22" y="125"/>
                      <a:pt x="22" y="126"/>
                      <a:pt x="22" y="126"/>
                    </a:cubicBezTo>
                    <a:cubicBezTo>
                      <a:pt x="22" y="126"/>
                      <a:pt x="22" y="126"/>
                      <a:pt x="22" y="127"/>
                    </a:cubicBezTo>
                    <a:cubicBezTo>
                      <a:pt x="22" y="127"/>
                      <a:pt x="23" y="127"/>
                      <a:pt x="23" y="127"/>
                    </a:cubicBezTo>
                    <a:cubicBezTo>
                      <a:pt x="23" y="127"/>
                      <a:pt x="23" y="128"/>
                      <a:pt x="23" y="128"/>
                    </a:cubicBezTo>
                    <a:cubicBezTo>
                      <a:pt x="24" y="128"/>
                      <a:pt x="25" y="128"/>
                      <a:pt x="26" y="128"/>
                    </a:cubicBezTo>
                    <a:cubicBezTo>
                      <a:pt x="26" y="128"/>
                      <a:pt x="26" y="128"/>
                      <a:pt x="27" y="129"/>
                    </a:cubicBezTo>
                    <a:cubicBezTo>
                      <a:pt x="27" y="129"/>
                      <a:pt x="27" y="129"/>
                      <a:pt x="27" y="130"/>
                    </a:cubicBezTo>
                    <a:cubicBezTo>
                      <a:pt x="27" y="130"/>
                      <a:pt x="27" y="130"/>
                      <a:pt x="27" y="131"/>
                    </a:cubicBezTo>
                    <a:cubicBezTo>
                      <a:pt x="27" y="131"/>
                      <a:pt x="27" y="131"/>
                      <a:pt x="27" y="131"/>
                    </a:cubicBezTo>
                    <a:cubicBezTo>
                      <a:pt x="27" y="131"/>
                      <a:pt x="28" y="131"/>
                      <a:pt x="28" y="131"/>
                    </a:cubicBezTo>
                    <a:cubicBezTo>
                      <a:pt x="28" y="131"/>
                      <a:pt x="29" y="131"/>
                      <a:pt x="29" y="132"/>
                    </a:cubicBezTo>
                    <a:cubicBezTo>
                      <a:pt x="30" y="132"/>
                      <a:pt x="30" y="132"/>
                      <a:pt x="30" y="132"/>
                    </a:cubicBezTo>
                    <a:cubicBezTo>
                      <a:pt x="30" y="132"/>
                      <a:pt x="30" y="132"/>
                      <a:pt x="30" y="132"/>
                    </a:cubicBezTo>
                    <a:cubicBezTo>
                      <a:pt x="30" y="132"/>
                      <a:pt x="31" y="132"/>
                      <a:pt x="31" y="132"/>
                    </a:cubicBezTo>
                    <a:cubicBezTo>
                      <a:pt x="31" y="132"/>
                      <a:pt x="32" y="133"/>
                      <a:pt x="32" y="133"/>
                    </a:cubicBezTo>
                    <a:cubicBezTo>
                      <a:pt x="32" y="134"/>
                      <a:pt x="31" y="135"/>
                      <a:pt x="31" y="136"/>
                    </a:cubicBezTo>
                    <a:cubicBezTo>
                      <a:pt x="31" y="136"/>
                      <a:pt x="31" y="136"/>
                      <a:pt x="31" y="137"/>
                    </a:cubicBezTo>
                    <a:cubicBezTo>
                      <a:pt x="31" y="137"/>
                      <a:pt x="31" y="138"/>
                      <a:pt x="32" y="138"/>
                    </a:cubicBezTo>
                    <a:cubicBezTo>
                      <a:pt x="32" y="138"/>
                      <a:pt x="32" y="138"/>
                      <a:pt x="32" y="139"/>
                    </a:cubicBezTo>
                    <a:cubicBezTo>
                      <a:pt x="32" y="139"/>
                      <a:pt x="32" y="140"/>
                      <a:pt x="33" y="140"/>
                    </a:cubicBezTo>
                    <a:cubicBezTo>
                      <a:pt x="33" y="140"/>
                      <a:pt x="33" y="140"/>
                      <a:pt x="33" y="140"/>
                    </a:cubicBezTo>
                    <a:cubicBezTo>
                      <a:pt x="33" y="140"/>
                      <a:pt x="33" y="140"/>
                      <a:pt x="33" y="140"/>
                    </a:cubicBezTo>
                    <a:cubicBezTo>
                      <a:pt x="33" y="141"/>
                      <a:pt x="33" y="141"/>
                      <a:pt x="33" y="141"/>
                    </a:cubicBezTo>
                    <a:cubicBezTo>
                      <a:pt x="34" y="141"/>
                      <a:pt x="34" y="142"/>
                      <a:pt x="34" y="142"/>
                    </a:cubicBezTo>
                    <a:cubicBezTo>
                      <a:pt x="34" y="142"/>
                      <a:pt x="34" y="143"/>
                      <a:pt x="34" y="143"/>
                    </a:cubicBezTo>
                    <a:cubicBezTo>
                      <a:pt x="34" y="144"/>
                      <a:pt x="34" y="145"/>
                      <a:pt x="34" y="145"/>
                    </a:cubicBezTo>
                    <a:cubicBezTo>
                      <a:pt x="34" y="147"/>
                      <a:pt x="34" y="149"/>
                      <a:pt x="34" y="151"/>
                    </a:cubicBezTo>
                    <a:cubicBezTo>
                      <a:pt x="34" y="152"/>
                      <a:pt x="34" y="152"/>
                      <a:pt x="34" y="153"/>
                    </a:cubicBezTo>
                    <a:cubicBezTo>
                      <a:pt x="34" y="153"/>
                      <a:pt x="35" y="153"/>
                      <a:pt x="35" y="153"/>
                    </a:cubicBezTo>
                    <a:cubicBezTo>
                      <a:pt x="35" y="153"/>
                      <a:pt x="35" y="153"/>
                      <a:pt x="35" y="154"/>
                    </a:cubicBezTo>
                    <a:cubicBezTo>
                      <a:pt x="35" y="154"/>
                      <a:pt x="35" y="154"/>
                      <a:pt x="35" y="154"/>
                    </a:cubicBezTo>
                    <a:cubicBezTo>
                      <a:pt x="35" y="155"/>
                      <a:pt x="35" y="154"/>
                      <a:pt x="36" y="155"/>
                    </a:cubicBezTo>
                    <a:cubicBezTo>
                      <a:pt x="36" y="155"/>
                      <a:pt x="36" y="156"/>
                      <a:pt x="36" y="156"/>
                    </a:cubicBezTo>
                    <a:cubicBezTo>
                      <a:pt x="36" y="157"/>
                      <a:pt x="36" y="158"/>
                      <a:pt x="36" y="159"/>
                    </a:cubicBezTo>
                    <a:cubicBezTo>
                      <a:pt x="37" y="159"/>
                      <a:pt x="37" y="160"/>
                      <a:pt x="37" y="161"/>
                    </a:cubicBezTo>
                    <a:cubicBezTo>
                      <a:pt x="37" y="161"/>
                      <a:pt x="37" y="162"/>
                      <a:pt x="37" y="162"/>
                    </a:cubicBezTo>
                    <a:cubicBezTo>
                      <a:pt x="37" y="163"/>
                      <a:pt x="37" y="163"/>
                      <a:pt x="37" y="164"/>
                    </a:cubicBezTo>
                    <a:cubicBezTo>
                      <a:pt x="37" y="165"/>
                      <a:pt x="37" y="166"/>
                      <a:pt x="38" y="166"/>
                    </a:cubicBezTo>
                    <a:cubicBezTo>
                      <a:pt x="39" y="167"/>
                      <a:pt x="40" y="167"/>
                      <a:pt x="40" y="168"/>
                    </a:cubicBezTo>
                    <a:cubicBezTo>
                      <a:pt x="40" y="168"/>
                      <a:pt x="41" y="169"/>
                      <a:pt x="41" y="169"/>
                    </a:cubicBezTo>
                    <a:cubicBezTo>
                      <a:pt x="41" y="170"/>
                      <a:pt x="42" y="170"/>
                      <a:pt x="42" y="171"/>
                    </a:cubicBezTo>
                    <a:cubicBezTo>
                      <a:pt x="42" y="171"/>
                      <a:pt x="42" y="171"/>
                      <a:pt x="42" y="171"/>
                    </a:cubicBezTo>
                    <a:cubicBezTo>
                      <a:pt x="42" y="171"/>
                      <a:pt x="42" y="171"/>
                      <a:pt x="42" y="171"/>
                    </a:cubicBezTo>
                    <a:cubicBezTo>
                      <a:pt x="42" y="171"/>
                      <a:pt x="43" y="172"/>
                      <a:pt x="43" y="172"/>
                    </a:cubicBezTo>
                    <a:cubicBezTo>
                      <a:pt x="43" y="172"/>
                      <a:pt x="43" y="173"/>
                      <a:pt x="43" y="173"/>
                    </a:cubicBezTo>
                    <a:cubicBezTo>
                      <a:pt x="44" y="174"/>
                      <a:pt x="45" y="175"/>
                      <a:pt x="45" y="176"/>
                    </a:cubicBezTo>
                    <a:cubicBezTo>
                      <a:pt x="46" y="176"/>
                      <a:pt x="46" y="176"/>
                      <a:pt x="46" y="177"/>
                    </a:cubicBezTo>
                    <a:cubicBezTo>
                      <a:pt x="46" y="177"/>
                      <a:pt x="46" y="177"/>
                      <a:pt x="46" y="177"/>
                    </a:cubicBezTo>
                    <a:cubicBezTo>
                      <a:pt x="45" y="177"/>
                      <a:pt x="45" y="177"/>
                      <a:pt x="45" y="177"/>
                    </a:cubicBezTo>
                    <a:cubicBezTo>
                      <a:pt x="45" y="177"/>
                      <a:pt x="45" y="178"/>
                      <a:pt x="46" y="178"/>
                    </a:cubicBezTo>
                    <a:cubicBezTo>
                      <a:pt x="46" y="178"/>
                      <a:pt x="46" y="178"/>
                      <a:pt x="46" y="178"/>
                    </a:cubicBezTo>
                    <a:cubicBezTo>
                      <a:pt x="47" y="178"/>
                      <a:pt x="47" y="179"/>
                      <a:pt x="47" y="179"/>
                    </a:cubicBezTo>
                    <a:cubicBezTo>
                      <a:pt x="47" y="179"/>
                      <a:pt x="47" y="179"/>
                      <a:pt x="48" y="180"/>
                    </a:cubicBezTo>
                    <a:cubicBezTo>
                      <a:pt x="48" y="180"/>
                      <a:pt x="48" y="180"/>
                      <a:pt x="48" y="180"/>
                    </a:cubicBezTo>
                    <a:cubicBezTo>
                      <a:pt x="48" y="180"/>
                      <a:pt x="49" y="180"/>
                      <a:pt x="49" y="181"/>
                    </a:cubicBezTo>
                    <a:cubicBezTo>
                      <a:pt x="50" y="181"/>
                      <a:pt x="50" y="181"/>
                      <a:pt x="50" y="181"/>
                    </a:cubicBezTo>
                    <a:cubicBezTo>
                      <a:pt x="51" y="181"/>
                      <a:pt x="52" y="181"/>
                      <a:pt x="52" y="182"/>
                    </a:cubicBezTo>
                    <a:cubicBezTo>
                      <a:pt x="52" y="182"/>
                      <a:pt x="54" y="183"/>
                      <a:pt x="54" y="182"/>
                    </a:cubicBezTo>
                    <a:cubicBezTo>
                      <a:pt x="54" y="181"/>
                      <a:pt x="53" y="181"/>
                      <a:pt x="53" y="181"/>
                    </a:cubicBezTo>
                    <a:cubicBezTo>
                      <a:pt x="52" y="180"/>
                      <a:pt x="53" y="180"/>
                      <a:pt x="53" y="180"/>
                    </a:cubicBezTo>
                    <a:cubicBezTo>
                      <a:pt x="54" y="180"/>
                      <a:pt x="54" y="180"/>
                      <a:pt x="54" y="180"/>
                    </a:cubicBezTo>
                    <a:cubicBezTo>
                      <a:pt x="54" y="179"/>
                      <a:pt x="54" y="179"/>
                      <a:pt x="54" y="179"/>
                    </a:cubicBezTo>
                    <a:cubicBezTo>
                      <a:pt x="54" y="179"/>
                      <a:pt x="54" y="178"/>
                      <a:pt x="54" y="178"/>
                    </a:cubicBezTo>
                    <a:cubicBezTo>
                      <a:pt x="53" y="178"/>
                      <a:pt x="53" y="178"/>
                      <a:pt x="52" y="177"/>
                    </a:cubicBezTo>
                    <a:cubicBezTo>
                      <a:pt x="52" y="177"/>
                      <a:pt x="52" y="177"/>
                      <a:pt x="52" y="177"/>
                    </a:cubicBezTo>
                    <a:cubicBezTo>
                      <a:pt x="52" y="176"/>
                      <a:pt x="52" y="176"/>
                      <a:pt x="52" y="175"/>
                    </a:cubicBezTo>
                    <a:cubicBezTo>
                      <a:pt x="52" y="175"/>
                      <a:pt x="52" y="175"/>
                      <a:pt x="52" y="175"/>
                    </a:cubicBezTo>
                    <a:cubicBezTo>
                      <a:pt x="52" y="175"/>
                      <a:pt x="52" y="175"/>
                      <a:pt x="51" y="175"/>
                    </a:cubicBezTo>
                    <a:cubicBezTo>
                      <a:pt x="51" y="175"/>
                      <a:pt x="51" y="174"/>
                      <a:pt x="51" y="174"/>
                    </a:cubicBezTo>
                    <a:cubicBezTo>
                      <a:pt x="51" y="173"/>
                      <a:pt x="51" y="172"/>
                      <a:pt x="51" y="171"/>
                    </a:cubicBezTo>
                    <a:cubicBezTo>
                      <a:pt x="51" y="171"/>
                      <a:pt x="50" y="170"/>
                      <a:pt x="50" y="170"/>
                    </a:cubicBezTo>
                    <a:cubicBezTo>
                      <a:pt x="50" y="170"/>
                      <a:pt x="50" y="169"/>
                      <a:pt x="50" y="169"/>
                    </a:cubicBezTo>
                    <a:cubicBezTo>
                      <a:pt x="50" y="169"/>
                      <a:pt x="50" y="169"/>
                      <a:pt x="50" y="169"/>
                    </a:cubicBezTo>
                    <a:cubicBezTo>
                      <a:pt x="49" y="169"/>
                      <a:pt x="49" y="169"/>
                      <a:pt x="49" y="169"/>
                    </a:cubicBezTo>
                    <a:cubicBezTo>
                      <a:pt x="49" y="168"/>
                      <a:pt x="49" y="168"/>
                      <a:pt x="49" y="168"/>
                    </a:cubicBezTo>
                    <a:cubicBezTo>
                      <a:pt x="49" y="167"/>
                      <a:pt x="50" y="168"/>
                      <a:pt x="50" y="167"/>
                    </a:cubicBezTo>
                    <a:cubicBezTo>
                      <a:pt x="51" y="167"/>
                      <a:pt x="51" y="166"/>
                      <a:pt x="51" y="166"/>
                    </a:cubicBezTo>
                    <a:cubicBezTo>
                      <a:pt x="51" y="165"/>
                      <a:pt x="51" y="165"/>
                      <a:pt x="52" y="165"/>
                    </a:cubicBezTo>
                    <a:cubicBezTo>
                      <a:pt x="52" y="164"/>
                      <a:pt x="53" y="164"/>
                      <a:pt x="54" y="165"/>
                    </a:cubicBezTo>
                    <a:cubicBezTo>
                      <a:pt x="54" y="164"/>
                      <a:pt x="54" y="164"/>
                      <a:pt x="55" y="164"/>
                    </a:cubicBezTo>
                    <a:cubicBezTo>
                      <a:pt x="56" y="164"/>
                      <a:pt x="56" y="164"/>
                      <a:pt x="56" y="163"/>
                    </a:cubicBezTo>
                    <a:cubicBezTo>
                      <a:pt x="57" y="162"/>
                      <a:pt x="56" y="161"/>
                      <a:pt x="56" y="160"/>
                    </a:cubicBezTo>
                    <a:cubicBezTo>
                      <a:pt x="55" y="160"/>
                      <a:pt x="54" y="160"/>
                      <a:pt x="54" y="160"/>
                    </a:cubicBezTo>
                    <a:cubicBezTo>
                      <a:pt x="54" y="159"/>
                      <a:pt x="54" y="159"/>
                      <a:pt x="54" y="159"/>
                    </a:cubicBezTo>
                    <a:cubicBezTo>
                      <a:pt x="54" y="158"/>
                      <a:pt x="54" y="158"/>
                      <a:pt x="54" y="158"/>
                    </a:cubicBezTo>
                    <a:cubicBezTo>
                      <a:pt x="54" y="158"/>
                      <a:pt x="54" y="158"/>
                      <a:pt x="55" y="158"/>
                    </a:cubicBezTo>
                    <a:cubicBezTo>
                      <a:pt x="56" y="158"/>
                      <a:pt x="57" y="158"/>
                      <a:pt x="57" y="158"/>
                    </a:cubicBezTo>
                    <a:cubicBezTo>
                      <a:pt x="58" y="158"/>
                      <a:pt x="58" y="157"/>
                      <a:pt x="58" y="157"/>
                    </a:cubicBezTo>
                    <a:cubicBezTo>
                      <a:pt x="58" y="156"/>
                      <a:pt x="58" y="156"/>
                      <a:pt x="58" y="155"/>
                    </a:cubicBezTo>
                    <a:cubicBezTo>
                      <a:pt x="59" y="154"/>
                      <a:pt x="59" y="155"/>
                      <a:pt x="60" y="154"/>
                    </a:cubicBezTo>
                    <a:cubicBezTo>
                      <a:pt x="60" y="154"/>
                      <a:pt x="61" y="153"/>
                      <a:pt x="62" y="152"/>
                    </a:cubicBezTo>
                    <a:cubicBezTo>
                      <a:pt x="62" y="152"/>
                      <a:pt x="62" y="151"/>
                      <a:pt x="62" y="150"/>
                    </a:cubicBezTo>
                    <a:cubicBezTo>
                      <a:pt x="62" y="150"/>
                      <a:pt x="62" y="149"/>
                      <a:pt x="62" y="148"/>
                    </a:cubicBezTo>
                    <a:cubicBezTo>
                      <a:pt x="62" y="147"/>
                      <a:pt x="62" y="146"/>
                      <a:pt x="62" y="145"/>
                    </a:cubicBezTo>
                    <a:cubicBezTo>
                      <a:pt x="62" y="145"/>
                      <a:pt x="62" y="144"/>
                      <a:pt x="63" y="144"/>
                    </a:cubicBezTo>
                    <a:cubicBezTo>
                      <a:pt x="63" y="144"/>
                      <a:pt x="63" y="143"/>
                      <a:pt x="64" y="143"/>
                    </a:cubicBezTo>
                    <a:cubicBezTo>
                      <a:pt x="64" y="143"/>
                      <a:pt x="64" y="142"/>
                      <a:pt x="64" y="142"/>
                    </a:cubicBezTo>
                    <a:cubicBezTo>
                      <a:pt x="64" y="141"/>
                      <a:pt x="65" y="141"/>
                      <a:pt x="66" y="141"/>
                    </a:cubicBezTo>
                    <a:cubicBezTo>
                      <a:pt x="67" y="140"/>
                      <a:pt x="68" y="140"/>
                      <a:pt x="69" y="140"/>
                    </a:cubicBezTo>
                    <a:cubicBezTo>
                      <a:pt x="70" y="140"/>
                      <a:pt x="70" y="140"/>
                      <a:pt x="70" y="140"/>
                    </a:cubicBezTo>
                    <a:cubicBezTo>
                      <a:pt x="71" y="140"/>
                      <a:pt x="71" y="140"/>
                      <a:pt x="71" y="140"/>
                    </a:cubicBezTo>
                    <a:cubicBezTo>
                      <a:pt x="71" y="140"/>
                      <a:pt x="71" y="139"/>
                      <a:pt x="71" y="140"/>
                    </a:cubicBezTo>
                    <a:cubicBezTo>
                      <a:pt x="71" y="139"/>
                      <a:pt x="71" y="138"/>
                      <a:pt x="72" y="138"/>
                    </a:cubicBezTo>
                    <a:cubicBezTo>
                      <a:pt x="72" y="137"/>
                      <a:pt x="73" y="138"/>
                      <a:pt x="73" y="138"/>
                    </a:cubicBezTo>
                    <a:cubicBezTo>
                      <a:pt x="73" y="137"/>
                      <a:pt x="74" y="137"/>
                      <a:pt x="74" y="137"/>
                    </a:cubicBezTo>
                    <a:cubicBezTo>
                      <a:pt x="74" y="137"/>
                      <a:pt x="74" y="137"/>
                      <a:pt x="75" y="137"/>
                    </a:cubicBezTo>
                    <a:cubicBezTo>
                      <a:pt x="75" y="137"/>
                      <a:pt x="75" y="137"/>
                      <a:pt x="75" y="136"/>
                    </a:cubicBezTo>
                    <a:cubicBezTo>
                      <a:pt x="76" y="136"/>
                      <a:pt x="76" y="135"/>
                      <a:pt x="77" y="134"/>
                    </a:cubicBezTo>
                    <a:cubicBezTo>
                      <a:pt x="77" y="133"/>
                      <a:pt x="77" y="133"/>
                      <a:pt x="78" y="133"/>
                    </a:cubicBezTo>
                    <a:cubicBezTo>
                      <a:pt x="78" y="133"/>
                      <a:pt x="79" y="133"/>
                      <a:pt x="79" y="132"/>
                    </a:cubicBezTo>
                    <a:cubicBezTo>
                      <a:pt x="79" y="131"/>
                      <a:pt x="79" y="129"/>
                      <a:pt x="79" y="127"/>
                    </a:cubicBezTo>
                    <a:cubicBezTo>
                      <a:pt x="79" y="127"/>
                      <a:pt x="79" y="126"/>
                      <a:pt x="79" y="125"/>
                    </a:cubicBezTo>
                    <a:cubicBezTo>
                      <a:pt x="79" y="125"/>
                      <a:pt x="79" y="124"/>
                      <a:pt x="79" y="124"/>
                    </a:cubicBezTo>
                    <a:cubicBezTo>
                      <a:pt x="79" y="124"/>
                      <a:pt x="78" y="124"/>
                      <a:pt x="78" y="124"/>
                    </a:cubicBezTo>
                    <a:cubicBezTo>
                      <a:pt x="78" y="123"/>
                      <a:pt x="78" y="122"/>
                      <a:pt x="78" y="122"/>
                    </a:cubicBezTo>
                    <a:cubicBezTo>
                      <a:pt x="78" y="121"/>
                      <a:pt x="78" y="121"/>
                      <a:pt x="78" y="121"/>
                    </a:cubicBezTo>
                    <a:cubicBezTo>
                      <a:pt x="78" y="121"/>
                      <a:pt x="78" y="121"/>
                      <a:pt x="78" y="121"/>
                    </a:cubicBezTo>
                    <a:cubicBezTo>
                      <a:pt x="79" y="121"/>
                      <a:pt x="79" y="121"/>
                      <a:pt x="80" y="121"/>
                    </a:cubicBezTo>
                    <a:cubicBezTo>
                      <a:pt x="80" y="121"/>
                      <a:pt x="81" y="121"/>
                      <a:pt x="81" y="121"/>
                    </a:cubicBezTo>
                    <a:cubicBezTo>
                      <a:pt x="81" y="121"/>
                      <a:pt x="81" y="120"/>
                      <a:pt x="81" y="120"/>
                    </a:cubicBezTo>
                    <a:cubicBezTo>
                      <a:pt x="81" y="120"/>
                      <a:pt x="81" y="119"/>
                      <a:pt x="82" y="119"/>
                    </a:cubicBezTo>
                    <a:cubicBezTo>
                      <a:pt x="82" y="119"/>
                      <a:pt x="82" y="118"/>
                      <a:pt x="82" y="118"/>
                    </a:cubicBezTo>
                    <a:cubicBezTo>
                      <a:pt x="82" y="118"/>
                      <a:pt x="83" y="118"/>
                      <a:pt x="83" y="118"/>
                    </a:cubicBezTo>
                    <a:cubicBezTo>
                      <a:pt x="83" y="118"/>
                      <a:pt x="83" y="117"/>
                      <a:pt x="83" y="117"/>
                    </a:cubicBezTo>
                    <a:cubicBezTo>
                      <a:pt x="84" y="116"/>
                      <a:pt x="85" y="116"/>
                      <a:pt x="86" y="115"/>
                    </a:cubicBezTo>
                    <a:cubicBezTo>
                      <a:pt x="86" y="115"/>
                      <a:pt x="86" y="115"/>
                      <a:pt x="86" y="115"/>
                    </a:cubicBezTo>
                    <a:cubicBezTo>
                      <a:pt x="86" y="114"/>
                      <a:pt x="86" y="114"/>
                      <a:pt x="86" y="114"/>
                    </a:cubicBezTo>
                    <a:cubicBezTo>
                      <a:pt x="86" y="113"/>
                      <a:pt x="85" y="113"/>
                      <a:pt x="85" y="113"/>
                    </a:cubicBezTo>
                    <a:cubicBezTo>
                      <a:pt x="85" y="113"/>
                      <a:pt x="85" y="112"/>
                      <a:pt x="85" y="111"/>
                    </a:cubicBezTo>
                    <a:cubicBezTo>
                      <a:pt x="85" y="111"/>
                      <a:pt x="86" y="111"/>
                      <a:pt x="86" y="111"/>
                    </a:cubicBezTo>
                    <a:cubicBezTo>
                      <a:pt x="86" y="110"/>
                      <a:pt x="86" y="109"/>
                      <a:pt x="86" y="108"/>
                    </a:cubicBezTo>
                    <a:cubicBezTo>
                      <a:pt x="86" y="108"/>
                      <a:pt x="85" y="108"/>
                      <a:pt x="85" y="107"/>
                    </a:cubicBezTo>
                    <a:cubicBezTo>
                      <a:pt x="85" y="107"/>
                      <a:pt x="85" y="108"/>
                      <a:pt x="85"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2" name="Freeform 25">
                <a:extLst>
                  <a:ext uri="{FF2B5EF4-FFF2-40B4-BE49-F238E27FC236}">
                    <a16:creationId xmlns:a16="http://schemas.microsoft.com/office/drawing/2014/main" id="{F6E89DBA-7931-91D5-389E-A43AFA1C368D}"/>
                  </a:ext>
                </a:extLst>
              </p:cNvPr>
              <p:cNvSpPr/>
              <p:nvPr/>
            </p:nvSpPr>
            <p:spPr bwMode="auto">
              <a:xfrm>
                <a:off x="4260" y="2057"/>
                <a:ext cx="35" cy="62"/>
              </a:xfrm>
              <a:custGeom>
                <a:avLst/>
                <a:gdLst>
                  <a:gd name="T0" fmla="*/ 7 w 8"/>
                  <a:gd name="T1" fmla="*/ 0 h 14"/>
                  <a:gd name="T2" fmla="*/ 4 w 8"/>
                  <a:gd name="T3" fmla="*/ 2 h 14"/>
                  <a:gd name="T4" fmla="*/ 4 w 8"/>
                  <a:gd name="T5" fmla="*/ 4 h 14"/>
                  <a:gd name="T6" fmla="*/ 4 w 8"/>
                  <a:gd name="T7" fmla="*/ 4 h 14"/>
                  <a:gd name="T8" fmla="*/ 3 w 8"/>
                  <a:gd name="T9" fmla="*/ 4 h 14"/>
                  <a:gd name="T10" fmla="*/ 3 w 8"/>
                  <a:gd name="T11" fmla="*/ 6 h 14"/>
                  <a:gd name="T12" fmla="*/ 2 w 8"/>
                  <a:gd name="T13" fmla="*/ 6 h 14"/>
                  <a:gd name="T14" fmla="*/ 2 w 8"/>
                  <a:gd name="T15" fmla="*/ 9 h 14"/>
                  <a:gd name="T16" fmla="*/ 1 w 8"/>
                  <a:gd name="T17" fmla="*/ 13 h 14"/>
                  <a:gd name="T18" fmla="*/ 3 w 8"/>
                  <a:gd name="T19" fmla="*/ 12 h 14"/>
                  <a:gd name="T20" fmla="*/ 4 w 8"/>
                  <a:gd name="T21" fmla="*/ 11 h 14"/>
                  <a:gd name="T22" fmla="*/ 4 w 8"/>
                  <a:gd name="T23" fmla="*/ 10 h 14"/>
                  <a:gd name="T24" fmla="*/ 4 w 8"/>
                  <a:gd name="T25" fmla="*/ 8 h 14"/>
                  <a:gd name="T26" fmla="*/ 4 w 8"/>
                  <a:gd name="T27" fmla="*/ 7 h 14"/>
                  <a:gd name="T28" fmla="*/ 5 w 8"/>
                  <a:gd name="T29" fmla="*/ 7 h 14"/>
                  <a:gd name="T30" fmla="*/ 5 w 8"/>
                  <a:gd name="T31" fmla="*/ 6 h 14"/>
                  <a:gd name="T32" fmla="*/ 5 w 8"/>
                  <a:gd name="T33" fmla="*/ 5 h 14"/>
                  <a:gd name="T34" fmla="*/ 6 w 8"/>
                  <a:gd name="T35" fmla="*/ 5 h 14"/>
                  <a:gd name="T36" fmla="*/ 8 w 8"/>
                  <a:gd name="T37" fmla="*/ 1 h 14"/>
                  <a:gd name="T38" fmla="*/ 7 w 8"/>
                  <a:gd name="T39" fmla="*/ 0 h 14"/>
                  <a:gd name="T40" fmla="*/ 7 w 8"/>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4">
                    <a:moveTo>
                      <a:pt x="7" y="0"/>
                    </a:moveTo>
                    <a:cubicBezTo>
                      <a:pt x="7" y="1"/>
                      <a:pt x="5" y="1"/>
                      <a:pt x="4" y="2"/>
                    </a:cubicBezTo>
                    <a:cubicBezTo>
                      <a:pt x="4" y="3"/>
                      <a:pt x="4" y="3"/>
                      <a:pt x="4" y="4"/>
                    </a:cubicBezTo>
                    <a:cubicBezTo>
                      <a:pt x="4" y="4"/>
                      <a:pt x="4" y="4"/>
                      <a:pt x="4" y="4"/>
                    </a:cubicBezTo>
                    <a:cubicBezTo>
                      <a:pt x="4" y="4"/>
                      <a:pt x="3" y="4"/>
                      <a:pt x="3" y="4"/>
                    </a:cubicBezTo>
                    <a:cubicBezTo>
                      <a:pt x="3" y="5"/>
                      <a:pt x="3" y="5"/>
                      <a:pt x="3" y="6"/>
                    </a:cubicBezTo>
                    <a:cubicBezTo>
                      <a:pt x="3" y="6"/>
                      <a:pt x="3" y="6"/>
                      <a:pt x="2" y="6"/>
                    </a:cubicBezTo>
                    <a:cubicBezTo>
                      <a:pt x="2" y="7"/>
                      <a:pt x="2" y="8"/>
                      <a:pt x="2" y="9"/>
                    </a:cubicBezTo>
                    <a:cubicBezTo>
                      <a:pt x="0" y="9"/>
                      <a:pt x="2" y="12"/>
                      <a:pt x="1" y="13"/>
                    </a:cubicBezTo>
                    <a:cubicBezTo>
                      <a:pt x="3" y="14"/>
                      <a:pt x="3" y="13"/>
                      <a:pt x="3" y="12"/>
                    </a:cubicBezTo>
                    <a:cubicBezTo>
                      <a:pt x="4" y="11"/>
                      <a:pt x="4" y="11"/>
                      <a:pt x="4" y="11"/>
                    </a:cubicBezTo>
                    <a:cubicBezTo>
                      <a:pt x="4" y="10"/>
                      <a:pt x="4" y="10"/>
                      <a:pt x="4" y="10"/>
                    </a:cubicBezTo>
                    <a:cubicBezTo>
                      <a:pt x="4" y="9"/>
                      <a:pt x="4" y="9"/>
                      <a:pt x="4" y="8"/>
                    </a:cubicBezTo>
                    <a:cubicBezTo>
                      <a:pt x="4" y="8"/>
                      <a:pt x="4" y="7"/>
                      <a:pt x="4" y="7"/>
                    </a:cubicBezTo>
                    <a:cubicBezTo>
                      <a:pt x="4" y="7"/>
                      <a:pt x="4" y="7"/>
                      <a:pt x="5" y="7"/>
                    </a:cubicBezTo>
                    <a:cubicBezTo>
                      <a:pt x="5" y="7"/>
                      <a:pt x="5" y="7"/>
                      <a:pt x="5" y="6"/>
                    </a:cubicBezTo>
                    <a:cubicBezTo>
                      <a:pt x="5" y="6"/>
                      <a:pt x="5" y="6"/>
                      <a:pt x="5" y="5"/>
                    </a:cubicBezTo>
                    <a:cubicBezTo>
                      <a:pt x="5" y="5"/>
                      <a:pt x="5" y="5"/>
                      <a:pt x="6" y="5"/>
                    </a:cubicBezTo>
                    <a:cubicBezTo>
                      <a:pt x="7" y="4"/>
                      <a:pt x="8" y="2"/>
                      <a:pt x="8" y="1"/>
                    </a:cubicBezTo>
                    <a:cubicBezTo>
                      <a:pt x="7" y="1"/>
                      <a:pt x="7" y="0"/>
                      <a:pt x="7" y="0"/>
                    </a:cubicBezTo>
                    <a:cubicBezTo>
                      <a:pt x="7" y="0"/>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sp>
            <p:nvSpPr>
              <p:cNvPr id="93" name="Freeform 26">
                <a:extLst>
                  <a:ext uri="{FF2B5EF4-FFF2-40B4-BE49-F238E27FC236}">
                    <a16:creationId xmlns:a16="http://schemas.microsoft.com/office/drawing/2014/main" id="{21CB9E36-4B4E-1154-A1DD-A192C5F04E15}"/>
                  </a:ext>
                </a:extLst>
              </p:cNvPr>
              <p:cNvSpPr/>
              <p:nvPr/>
            </p:nvSpPr>
            <p:spPr bwMode="auto">
              <a:xfrm>
                <a:off x="4291" y="2057"/>
                <a:ext cx="4" cy="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a:defRPr/>
                </a:pPr>
                <a:endParaRPr lang="zh-CN" altLang="en-US" sz="2400" kern="0">
                  <a:solidFill>
                    <a:prstClr val="black"/>
                  </a:solidFill>
                  <a:latin typeface="Calibri" panose="020F0502020204030204"/>
                  <a:ea typeface="宋体" panose="02010600030101010101" pitchFamily="2" charset="-122"/>
                </a:endParaRPr>
              </a:p>
            </p:txBody>
          </p:sp>
        </p:grpSp>
      </p:grpSp>
      <p:sp>
        <p:nvSpPr>
          <p:cNvPr id="96" name="椭圆 95">
            <a:extLst>
              <a:ext uri="{FF2B5EF4-FFF2-40B4-BE49-F238E27FC236}">
                <a16:creationId xmlns:a16="http://schemas.microsoft.com/office/drawing/2014/main" id="{414D3F62-AC51-D41C-800B-4748AE66F1BF}"/>
              </a:ext>
            </a:extLst>
          </p:cNvPr>
          <p:cNvSpPr/>
          <p:nvPr/>
        </p:nvSpPr>
        <p:spPr>
          <a:xfrm>
            <a:off x="1932152" y="838671"/>
            <a:ext cx="630235" cy="657431"/>
          </a:xfrm>
          <a:prstGeom prst="ellipse">
            <a:avLst/>
          </a:prstGeom>
          <a:solidFill>
            <a:srgbClr val="AC232D"/>
          </a:solidFill>
          <a:ln w="12700" cap="flat" cmpd="sng" algn="ctr">
            <a:noFill/>
            <a:prstDash val="solid"/>
            <a:miter lim="800000"/>
          </a:ln>
          <a:effectLst>
            <a:outerShdw blurRad="63500" algn="ctr" rotWithShape="0">
              <a:prstClr val="black">
                <a:alpha val="40000"/>
              </a:prstClr>
            </a:outerShdw>
          </a:effectLst>
        </p:spPr>
        <p:txBody>
          <a:bodyPr rtlCol="0" anchor="ctr"/>
          <a:lstStyle/>
          <a:p>
            <a:pPr algn="ctr" defTabSz="1219200">
              <a:defRPr/>
            </a:pPr>
            <a:endParaRPr lang="zh-CN" altLang="en-US" sz="2400" kern="0">
              <a:solidFill>
                <a:prstClr val="white"/>
              </a:solidFill>
              <a:latin typeface="Calibri" panose="020F0502020204030204"/>
              <a:ea typeface="宋体" panose="02010600030101010101" pitchFamily="2" charset="-122"/>
            </a:endParaRPr>
          </a:p>
        </p:txBody>
      </p:sp>
      <p:sp>
        <p:nvSpPr>
          <p:cNvPr id="103" name="Freeform 18">
            <a:extLst>
              <a:ext uri="{FF2B5EF4-FFF2-40B4-BE49-F238E27FC236}">
                <a16:creationId xmlns:a16="http://schemas.microsoft.com/office/drawing/2014/main" id="{CB138FFE-D79B-7E58-364A-5072EFCF76EE}"/>
              </a:ext>
            </a:extLst>
          </p:cNvPr>
          <p:cNvSpPr>
            <a:spLocks noEditPoints="1"/>
          </p:cNvSpPr>
          <p:nvPr/>
        </p:nvSpPr>
        <p:spPr bwMode="auto">
          <a:xfrm>
            <a:off x="3795723" y="4313784"/>
            <a:ext cx="428467" cy="454171"/>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sp>
        <p:nvSpPr>
          <p:cNvPr id="106" name="Freeform 46">
            <a:extLst>
              <a:ext uri="{FF2B5EF4-FFF2-40B4-BE49-F238E27FC236}">
                <a16:creationId xmlns:a16="http://schemas.microsoft.com/office/drawing/2014/main" id="{710720AC-C5D8-2221-EAE4-7A077988EC38}"/>
              </a:ext>
            </a:extLst>
          </p:cNvPr>
          <p:cNvSpPr>
            <a:spLocks noEditPoints="1"/>
          </p:cNvSpPr>
          <p:nvPr/>
        </p:nvSpPr>
        <p:spPr bwMode="auto">
          <a:xfrm>
            <a:off x="8052073" y="4313784"/>
            <a:ext cx="386467" cy="498347"/>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ysClr val="window" lastClr="FFFFFF"/>
          </a:solidFill>
          <a:ln>
            <a:noFill/>
          </a:ln>
        </p:spPr>
        <p:txBody>
          <a:bodyPr vert="horz" wrap="square" lIns="91416" tIns="45708" rIns="91416" bIns="45708"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grpSp>
        <p:nvGrpSpPr>
          <p:cNvPr id="126" name="Group 65">
            <a:extLst>
              <a:ext uri="{FF2B5EF4-FFF2-40B4-BE49-F238E27FC236}">
                <a16:creationId xmlns:a16="http://schemas.microsoft.com/office/drawing/2014/main" id="{D4E4A1F1-9C5E-05E8-8BB4-203E6FE11786}"/>
              </a:ext>
            </a:extLst>
          </p:cNvPr>
          <p:cNvGrpSpPr/>
          <p:nvPr/>
        </p:nvGrpSpPr>
        <p:grpSpPr>
          <a:xfrm>
            <a:off x="2603136" y="917645"/>
            <a:ext cx="3219403" cy="1896286"/>
            <a:chOff x="7747860" y="2358415"/>
            <a:chExt cx="3423322" cy="1798186"/>
          </a:xfrm>
        </p:grpSpPr>
        <p:sp>
          <p:nvSpPr>
            <p:cNvPr id="127" name="TextBox 66">
              <a:extLst>
                <a:ext uri="{FF2B5EF4-FFF2-40B4-BE49-F238E27FC236}">
                  <a16:creationId xmlns:a16="http://schemas.microsoft.com/office/drawing/2014/main" id="{8259414F-AD28-4FF6-66A2-8975DFF0BAEE}"/>
                </a:ext>
              </a:extLst>
            </p:cNvPr>
            <p:cNvSpPr txBox="1"/>
            <p:nvPr/>
          </p:nvSpPr>
          <p:spPr>
            <a:xfrm>
              <a:off x="7747860" y="2358415"/>
              <a:ext cx="1178178" cy="395767"/>
            </a:xfrm>
            <a:prstGeom prst="rect">
              <a:avLst/>
            </a:prstGeom>
            <a:noFill/>
          </p:spPr>
          <p:txBody>
            <a:bodyPr wrap="none" rtlCol="0">
              <a:spAutoFit/>
            </a:bodyPr>
            <a:lstStyle/>
            <a:p>
              <a:pPr algn="ctr">
                <a:lnSpc>
                  <a:spcPct val="130000"/>
                </a:lnSpc>
                <a:defRPr/>
              </a:pPr>
              <a:r>
                <a:rPr lang="zh-CN" altLang="en-US"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rPr>
                <a:t>联邦学习</a:t>
              </a:r>
              <a:endParaRPr lang="en-GB" dirty="0">
                <a:solidFill>
                  <a:srgbClr val="AC232D"/>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128" name="Rectangle 67">
              <a:extLst>
                <a:ext uri="{FF2B5EF4-FFF2-40B4-BE49-F238E27FC236}">
                  <a16:creationId xmlns:a16="http://schemas.microsoft.com/office/drawing/2014/main" id="{5692B5A1-F569-7188-63AA-11E77CC147BD}"/>
                </a:ext>
              </a:extLst>
            </p:cNvPr>
            <p:cNvSpPr/>
            <p:nvPr/>
          </p:nvSpPr>
          <p:spPr>
            <a:xfrm>
              <a:off x="7764374" y="2767374"/>
              <a:ext cx="3406808" cy="1389227"/>
            </a:xfrm>
            <a:prstGeom prst="rect">
              <a:avLst/>
            </a:prstGeom>
          </p:spPr>
          <p:txBody>
            <a:bodyPr wrap="square">
              <a:spAutoFit/>
            </a:bodyPr>
            <a:lstStyle/>
            <a:p>
              <a:pPr>
                <a:lnSpc>
                  <a:spcPct val="130000"/>
                </a:lnSpc>
                <a:defRPr/>
              </a:pPr>
              <a:r>
                <a:rPr lang="zh-CN" altLang="en-US"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联邦学习（</a:t>
              </a:r>
              <a:r>
                <a:rPr lang="en-US" altLang="zh-CN"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Federated Learning</a:t>
              </a:r>
              <a:r>
                <a:rPr lang="zh-CN" altLang="en-US"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）是一种分布式机器学习方法，它允许多个客户端</a:t>
              </a:r>
              <a:r>
                <a:rPr lang="zh-CN" altLang="en-US" sz="13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（如移动设备、浏览器或分布式服务器）</a:t>
              </a:r>
              <a:r>
                <a:rPr lang="zh-CN" altLang="en-US"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协作训练一个共享模型，同时保持数据的隐私和安全。</a:t>
              </a:r>
            </a:p>
          </p:txBody>
        </p:sp>
      </p:grpSp>
      <p:sp>
        <p:nvSpPr>
          <p:cNvPr id="7" name="文本框 6">
            <a:extLst>
              <a:ext uri="{FF2B5EF4-FFF2-40B4-BE49-F238E27FC236}">
                <a16:creationId xmlns:a16="http://schemas.microsoft.com/office/drawing/2014/main" id="{D5FCF4A1-9730-0B22-102C-4D4AE811534B}"/>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图片2.png图片2">
            <a:extLst>
              <a:ext uri="{FF2B5EF4-FFF2-40B4-BE49-F238E27FC236}">
                <a16:creationId xmlns:a16="http://schemas.microsoft.com/office/drawing/2014/main" id="{6C3F6642-0973-947A-970C-8F9259EE945E}"/>
              </a:ext>
            </a:extLst>
          </p:cNvPr>
          <p:cNvPicPr>
            <a:picLocks noChangeAspect="1"/>
          </p:cNvPicPr>
          <p:nvPr/>
        </p:nvPicPr>
        <p:blipFill rotWithShape="1">
          <a:blip r:embed="rId3"/>
          <a:srcRect/>
          <a:stretch>
            <a:fillRect/>
          </a:stretch>
        </p:blipFill>
        <p:spPr>
          <a:xfrm>
            <a:off x="9178290" y="68263"/>
            <a:ext cx="2353310" cy="863600"/>
          </a:xfrm>
          <a:prstGeom prst="rect">
            <a:avLst/>
          </a:prstGeom>
        </p:spPr>
      </p:pic>
      <p:pic>
        <p:nvPicPr>
          <p:cNvPr id="2050" name="Picture 2">
            <a:extLst>
              <a:ext uri="{FF2B5EF4-FFF2-40B4-BE49-F238E27FC236}">
                <a16:creationId xmlns:a16="http://schemas.microsoft.com/office/drawing/2014/main" id="{EC060F4D-C2A2-F514-1821-F9C89702F461}"/>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Effect>
                      <a14:brightnessContrast bright="20000"/>
                    </a14:imgEffect>
                  </a14:imgLayer>
                </a14:imgProps>
              </a:ext>
              <a:ext uri="{28A0092B-C50C-407E-A947-70E740481C1C}">
                <a14:useLocalDpi xmlns:a14="http://schemas.microsoft.com/office/drawing/2010/main" val="0"/>
              </a:ext>
            </a:extLst>
          </a:blip>
          <a:srcRect l="34010" t="43383" r="50573" b="41453"/>
          <a:stretch/>
        </p:blipFill>
        <p:spPr bwMode="auto">
          <a:xfrm>
            <a:off x="2016751" y="928365"/>
            <a:ext cx="472104" cy="467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7">
            <a:extLst>
              <a:ext uri="{FF2B5EF4-FFF2-40B4-BE49-F238E27FC236}">
                <a16:creationId xmlns:a16="http://schemas.microsoft.com/office/drawing/2014/main" id="{D8723F86-EC02-230D-F744-FC21E7E93DB1}"/>
              </a:ext>
            </a:extLst>
          </p:cNvPr>
          <p:cNvSpPr/>
          <p:nvPr/>
        </p:nvSpPr>
        <p:spPr>
          <a:xfrm>
            <a:off x="2288925" y="2944103"/>
            <a:ext cx="3533614" cy="2025170"/>
          </a:xfrm>
          <a:prstGeom prst="rect">
            <a:avLst/>
          </a:prstGeom>
        </p:spPr>
        <p:txBody>
          <a:bodyPr wrap="square">
            <a:spAutoFit/>
          </a:bodyPr>
          <a:lstStyle/>
          <a:p>
            <a:pPr>
              <a:lnSpc>
                <a:spcPct val="130000"/>
              </a:lnSpc>
              <a:defRPr/>
            </a:pPr>
            <a:r>
              <a:rPr lang="zh-CN" altLang="en-US" sz="1400" b="1"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 联合建模过程中的参数交互计算：</a:t>
            </a:r>
            <a:r>
              <a:rPr lang="zh-CN" altLang="en-US"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同态加密用于联邦学习中的参数交互计算过程，实现预测模型的联合确立。在联邦学习中，多个参与方可以在保证各自数据隐私的同时实现联合机器学习建模，即在不获取对方原始数据的情况下利用对方数据提升自身模型的效果。</a:t>
            </a:r>
            <a:endParaRPr lang="en-US" altLang="zh-CN"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endParaRPr>
          </a:p>
        </p:txBody>
      </p:sp>
      <p:pic>
        <p:nvPicPr>
          <p:cNvPr id="2052" name="Picture 4">
            <a:extLst>
              <a:ext uri="{FF2B5EF4-FFF2-40B4-BE49-F238E27FC236}">
                <a16:creationId xmlns:a16="http://schemas.microsoft.com/office/drawing/2014/main" id="{E678510C-860D-ACFD-5525-A203D32E6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6112" y="1568577"/>
            <a:ext cx="5704361" cy="28696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Rectangle 67">
            <a:extLst>
              <a:ext uri="{FF2B5EF4-FFF2-40B4-BE49-F238E27FC236}">
                <a16:creationId xmlns:a16="http://schemas.microsoft.com/office/drawing/2014/main" id="{CFA8F60B-E88C-88A8-0BFB-BE664050FCE2}"/>
              </a:ext>
            </a:extLst>
          </p:cNvPr>
          <p:cNvSpPr/>
          <p:nvPr/>
        </p:nvSpPr>
        <p:spPr>
          <a:xfrm>
            <a:off x="2247269" y="5046139"/>
            <a:ext cx="7686674" cy="904863"/>
          </a:xfrm>
          <a:prstGeom prst="rect">
            <a:avLst/>
          </a:prstGeom>
        </p:spPr>
        <p:txBody>
          <a:bodyPr wrap="square">
            <a:spAutoFit/>
          </a:bodyPr>
          <a:lstStyle/>
          <a:p>
            <a:pPr>
              <a:lnSpc>
                <a:spcPct val="130000"/>
              </a:lnSpc>
              <a:defRPr/>
            </a:pPr>
            <a:r>
              <a:rPr lang="zh-CN" altLang="en-US" sz="1400" b="1"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 提高数据隐私保护：</a:t>
            </a:r>
            <a:r>
              <a:rPr lang="zh-CN" altLang="en-US" sz="1400" dirty="0">
                <a:solidFill>
                  <a:prstClr val="black">
                    <a:lumMod val="85000"/>
                    <a:lumOff val="15000"/>
                  </a:prstClr>
                </a:solidFill>
                <a:latin typeface="Arial" panose="020B0604020202020204" pitchFamily="34" charset="0"/>
                <a:ea typeface="微软雅黑" panose="020B0503020204020204" charset="-122"/>
                <a:sym typeface="Arial" panose="020B0604020202020204" pitchFamily="34" charset="0"/>
              </a:rPr>
              <a:t>同态加密允许在加密数据上直接进行计算，这意味着参与方的数据在整个训练过程中始终处于加密状态，从而保护隐私。这种方式可以确保数据的隐私性，同时允许进行有效的模型训练。</a:t>
            </a:r>
          </a:p>
        </p:txBody>
      </p:sp>
    </p:spTree>
    <p:extLst>
      <p:ext uri="{BB962C8B-B14F-4D97-AF65-F5344CB8AC3E}">
        <p14:creationId xmlns:p14="http://schemas.microsoft.com/office/powerpoint/2010/main" val="298951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D:\360MoveData\Users\xiaoxiao\Desktop\1004150863.jpg1004150863"/>
          <p:cNvPicPr>
            <a:picLocks noChangeAspect="1"/>
          </p:cNvPicPr>
          <p:nvPr>
            <p:custDataLst>
              <p:tags r:id="rId1"/>
            </p:custDataLst>
          </p:nvPr>
        </p:nvPicPr>
        <p:blipFill>
          <a:blip r:embed="rId3"/>
          <a:srcRect t="28060" b="17165"/>
          <a:stretch>
            <a:fillRect/>
          </a:stretch>
        </p:blipFill>
        <p:spPr>
          <a:xfrm>
            <a:off x="1270" y="-120650"/>
            <a:ext cx="12190730" cy="3254375"/>
          </a:xfrm>
          <a:prstGeom prst="rect">
            <a:avLst/>
          </a:prstGeom>
        </p:spPr>
      </p:pic>
      <p:sp>
        <p:nvSpPr>
          <p:cNvPr id="5" name="矩形 4"/>
          <p:cNvSpPr/>
          <p:nvPr/>
        </p:nvSpPr>
        <p:spPr>
          <a:xfrm>
            <a:off x="0" y="-120650"/>
            <a:ext cx="12226925" cy="3253740"/>
          </a:xfrm>
          <a:prstGeom prst="rect">
            <a:avLst/>
          </a:prstGeom>
          <a:solidFill>
            <a:srgbClr val="961318">
              <a:alpha val="82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9600" b="0" i="0" u="none" strike="noStrike" kern="1200" cap="none" spc="0" normalizeH="0" baseline="0" noProof="0" dirty="0">
              <a:ln>
                <a:noFill/>
              </a:ln>
              <a:solidFill>
                <a:srgbClr val="FFFFFF"/>
              </a:solidFill>
              <a:effectLst>
                <a:innerShdw dist="63500" dir="16200000">
                  <a:srgbClr val="3889F5"/>
                </a:innerShdw>
              </a:effectLst>
              <a:uLnTx/>
              <a:uFillTx/>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defRPr/>
            </a:pPr>
            <a:r>
              <a:rPr kumimoji="0" lang="zh-CN" altLang="en-US" sz="54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数学问题</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0" name="标题 4"/>
          <p:cNvSpPr txBox="1"/>
          <p:nvPr/>
        </p:nvSpPr>
        <p:spPr>
          <a:xfrm>
            <a:off x="2207565" y="5268469"/>
            <a:ext cx="7776866"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25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Mathematical problems included</a:t>
            </a:r>
            <a:endParaRPr kumimoji="0" lang="zh-CN" altLang="en-US"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a:p>
            <a:pPr marL="0" marR="0" lvl="0" indent="0" algn="l" defTabSz="914400" rtl="0" eaLnBrk="1" fontAlgn="auto" latinLnBrk="0" hangingPunct="1">
              <a:lnSpc>
                <a:spcPct val="125000"/>
              </a:lnSpc>
              <a:spcBef>
                <a:spcPct val="0"/>
              </a:spcBef>
              <a:spcAft>
                <a:spcPts val="0"/>
              </a:spcAft>
              <a:buClrTx/>
              <a:buSzTx/>
              <a:buFontTx/>
              <a:buNone/>
              <a:defRPr/>
            </a:pPr>
            <a:endParaRPr kumimoji="0" lang="zh-CN" altLang="en-US"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sp>
        <p:nvSpPr>
          <p:cNvPr id="12" name="文本框 11"/>
          <p:cNvSpPr txBox="1"/>
          <p:nvPr/>
        </p:nvSpPr>
        <p:spPr>
          <a:xfrm>
            <a:off x="5250253" y="2386575"/>
            <a:ext cx="16914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03</a:t>
            </a:r>
            <a:endParaRPr kumimoji="0" lang="zh-CN" altLang="en-US"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4" name="文本框 3"/>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F4ED3-783B-9122-1C89-6F0CD08F676C}"/>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7C76F97-F113-34D7-3F4E-5A5B90057126}"/>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C9DAABDC-C237-5882-A026-EDD3EA99118C}"/>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7F0E7FA4-6A73-6767-C860-807256176BA6}"/>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AA3A0207-E694-AF4E-C513-B39AE6C0FFF4}"/>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24A74A89-A4B7-27A4-87DA-8DE72F8D5F8F}"/>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545CD6FE-FD99-3C1E-3545-9B5FEEF0008B}"/>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D1C1C59D-7B3E-E4C5-93FD-842E825C40E5}"/>
              </a:ext>
            </a:extLst>
          </p:cNvPr>
          <p:cNvSpPr/>
          <p:nvPr/>
        </p:nvSpPr>
        <p:spPr>
          <a:xfrm>
            <a:off x="565066"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密钥生成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生成两个大素数</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p</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g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l-GR"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λ</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lcm(</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a:t>
            </a:r>
            <a:r>
              <a:rPr lang="en-US" altLang="zh-CN" kern="0" dirty="0">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en-US" altLang="zh-CN" kern="0" dirty="0">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600"/>
              </a:spcBef>
              <a:spcAft>
                <a:spcPts val="600"/>
              </a:spcAft>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定义函数</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600"/>
              </a:spcBef>
              <a:spcAft>
                <a:spcPts val="600"/>
              </a:spcAft>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altLang="en-US" kern="0" dirty="0">
                <a:latin typeface="宋体" panose="02010600030101010101" pitchFamily="2" charset="-122"/>
                <a:ea typeface="宋体" panose="02010600030101010101" pitchFamily="2" charset="-122"/>
                <a:cs typeface="Times New Roman" panose="02020603050405020304" pitchFamily="18" charset="0"/>
                <a:sym typeface="+mn-lt"/>
              </a:rPr>
              <a:t>得到</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公钥</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n-US" altLang="zh-CN" i="1"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n</a:t>
            </a:r>
            <a:r>
              <a:rPr lang="en-US" altLang="zh-CN"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n-US" altLang="zh-CN" i="1"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g</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，私钥</a:t>
            </a:r>
            <a:r>
              <a:rPr lang="el-GR"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l-GR"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λ</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l-GR"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l-GR"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μ</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endPar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加密过程</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选取</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明文</a:t>
            </a:r>
            <a:r>
              <a:rPr lang="en-US" altLang="zh-CN" i="1" kern="0" dirty="0">
                <a:solidFill>
                  <a:srgbClr val="0C49B7"/>
                </a:solidFill>
                <a:latin typeface="Times New Roman" panose="02020603050405020304" pitchFamily="18" charset="0"/>
                <a:ea typeface="宋体" panose="02010600030101010101" pitchFamily="2" charset="-122"/>
                <a:cs typeface="Times New Roman" panose="02020603050405020304" pitchFamily="18" charset="0"/>
                <a:sym typeface="+mn-lt"/>
              </a:rPr>
              <a:t>m</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选择随机数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r</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(0&lt;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r</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&lt;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altLang="en-US" kern="0" dirty="0">
                <a:latin typeface="宋体" panose="02010600030101010101" pitchFamily="2" charset="-122"/>
                <a:ea typeface="宋体" panose="02010600030101010101" pitchFamily="2" charset="-122"/>
                <a:cs typeface="Times New Roman" panose="02020603050405020304" pitchFamily="18" charset="0"/>
                <a:sym typeface="+mn-lt"/>
              </a:rPr>
              <a:t>计算得到</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密文</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c </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 </a:t>
            </a:r>
            <a:r>
              <a:rPr lang="en-US" altLang="zh-CN" i="1"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g</a:t>
            </a:r>
            <a:r>
              <a:rPr lang="en-US" altLang="zh-CN" i="1" kern="0" baseline="3000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m</a:t>
            </a:r>
            <a:r>
              <a:rPr lang="en-US" altLang="zh-CN" i="1"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r</a:t>
            </a:r>
            <a:r>
              <a:rPr lang="en-US" altLang="zh-CN" i="1" kern="0" baseline="3000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n</a:t>
            </a:r>
            <a:r>
              <a:rPr lang="en-US" altLang="zh-CN" i="1" kern="0" baseline="30000" dirty="0">
                <a:solidFill>
                  <a:srgbClr val="0C49B7"/>
                </a:solidFill>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kern="0" dirty="0">
                <a:solidFill>
                  <a:srgbClr val="0C49B7"/>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mod </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n</a:t>
            </a:r>
            <a:r>
              <a:rPr lang="en-US" altLang="zh-CN" kern="0" baseline="3000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2</a:t>
            </a:r>
            <a:r>
              <a:rPr lang="en-US" altLang="zh-CN"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n-US" altLang="zh-CN" kern="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sym typeface="+mn-lt"/>
              </a:rPr>
              <a:t>.</a:t>
            </a: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解密过程</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1200"/>
              </a:spcBef>
              <a:buClr>
                <a:srgbClr val="961318"/>
              </a:buClr>
            </a:pPr>
            <a:r>
              <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	</a:t>
            </a:r>
            <a:r>
              <a:rPr lang="zh-CN" altLang="en-US" kern="0" dirty="0">
                <a:latin typeface="宋体" panose="02010600030101010101" pitchFamily="2" charset="-122"/>
                <a:ea typeface="宋体" panose="02010600030101010101" pitchFamily="2" charset="-122"/>
                <a:cs typeface="Times New Roman" panose="02020603050405020304" pitchFamily="18" charset="0"/>
                <a:sym typeface="+mn-lt"/>
              </a:rPr>
              <a:t>计算得到</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明文</a:t>
            </a: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4157858C-63A5-81BB-7996-28FBB19CD199}"/>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err="1">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Paillier</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算法</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741A9657-62FA-52EC-3A3C-EF71E6D87C5E}"/>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65689C24-DCFF-7FBC-FD0B-0E189D7FEFC4}"/>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1DA0A32C-85C0-3111-2EC8-FEE15E419942}"/>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2" name="对象 1">
            <a:extLst>
              <a:ext uri="{FF2B5EF4-FFF2-40B4-BE49-F238E27FC236}">
                <a16:creationId xmlns:a16="http://schemas.microsoft.com/office/drawing/2014/main" id="{CE54AAD1-BDBE-E7D1-8724-87B769388442}"/>
              </a:ext>
            </a:extLst>
          </p:cNvPr>
          <p:cNvGraphicFramePr>
            <a:graphicFrameLocks noChangeAspect="1"/>
          </p:cNvGraphicFramePr>
          <p:nvPr>
            <p:extLst>
              <p:ext uri="{D42A27DB-BD31-4B8C-83A1-F6EECF244321}">
                <p14:modId xmlns:p14="http://schemas.microsoft.com/office/powerpoint/2010/main" val="3701234434"/>
              </p:ext>
            </p:extLst>
          </p:nvPr>
        </p:nvGraphicFramePr>
        <p:xfrm>
          <a:off x="1999697" y="2541828"/>
          <a:ext cx="1193800" cy="571500"/>
        </p:xfrm>
        <a:graphic>
          <a:graphicData uri="http://schemas.openxmlformats.org/presentationml/2006/ole">
            <mc:AlternateContent xmlns:mc="http://schemas.openxmlformats.org/markup-compatibility/2006">
              <mc:Choice xmlns:v="urn:schemas-microsoft-com:vml" Requires="v">
                <p:oleObj name="Equation" r:id="rId3" imgW="1193760" imgH="571320" progId="Equation.DSMT4">
                  <p:embed/>
                </p:oleObj>
              </mc:Choice>
              <mc:Fallback>
                <p:oleObj name="Equation" r:id="rId3" imgW="1193760" imgH="571320" progId="Equation.DSMT4">
                  <p:embed/>
                  <p:pic>
                    <p:nvPicPr>
                      <p:cNvPr id="0" name=""/>
                      <p:cNvPicPr/>
                      <p:nvPr/>
                    </p:nvPicPr>
                    <p:blipFill>
                      <a:blip r:embed="rId4"/>
                      <a:stretch>
                        <a:fillRect/>
                      </a:stretch>
                    </p:blipFill>
                    <p:spPr>
                      <a:xfrm>
                        <a:off x="1999697" y="2541828"/>
                        <a:ext cx="1193800" cy="5715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063EA10-D554-F963-430C-E35396CF34F6}"/>
              </a:ext>
            </a:extLst>
          </p:cNvPr>
          <p:cNvGraphicFramePr>
            <a:graphicFrameLocks noChangeAspect="1"/>
          </p:cNvGraphicFramePr>
          <p:nvPr>
            <p:extLst>
              <p:ext uri="{D42A27DB-BD31-4B8C-83A1-F6EECF244321}">
                <p14:modId xmlns:p14="http://schemas.microsoft.com/office/powerpoint/2010/main" val="1615502198"/>
              </p:ext>
            </p:extLst>
          </p:nvPr>
        </p:nvGraphicFramePr>
        <p:xfrm>
          <a:off x="1594256" y="3058630"/>
          <a:ext cx="2717800" cy="317500"/>
        </p:xfrm>
        <a:graphic>
          <a:graphicData uri="http://schemas.openxmlformats.org/presentationml/2006/ole">
            <mc:AlternateContent xmlns:mc="http://schemas.openxmlformats.org/markup-compatibility/2006">
              <mc:Choice xmlns:v="urn:schemas-microsoft-com:vml" Requires="v">
                <p:oleObj name="Equation" r:id="rId5" imgW="2717640" imgH="317160" progId="Equation.DSMT4">
                  <p:embed/>
                </p:oleObj>
              </mc:Choice>
              <mc:Fallback>
                <p:oleObj name="Equation" r:id="rId5" imgW="2717640" imgH="317160" progId="Equation.DSMT4">
                  <p:embed/>
                  <p:pic>
                    <p:nvPicPr>
                      <p:cNvPr id="0" name=""/>
                      <p:cNvPicPr/>
                      <p:nvPr/>
                    </p:nvPicPr>
                    <p:blipFill>
                      <a:blip r:embed="rId6"/>
                      <a:stretch>
                        <a:fillRect/>
                      </a:stretch>
                    </p:blipFill>
                    <p:spPr>
                      <a:xfrm>
                        <a:off x="1594256" y="3058630"/>
                        <a:ext cx="2717800" cy="3175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880D963-1717-9326-5D79-05FF06C32D6B}"/>
              </a:ext>
            </a:extLst>
          </p:cNvPr>
          <p:cNvGraphicFramePr>
            <a:graphicFrameLocks noChangeAspect="1"/>
          </p:cNvGraphicFramePr>
          <p:nvPr>
            <p:extLst>
              <p:ext uri="{D42A27DB-BD31-4B8C-83A1-F6EECF244321}">
                <p14:modId xmlns:p14="http://schemas.microsoft.com/office/powerpoint/2010/main" val="1133214946"/>
              </p:ext>
            </p:extLst>
          </p:nvPr>
        </p:nvGraphicFramePr>
        <p:xfrm>
          <a:off x="2520397" y="5096820"/>
          <a:ext cx="4140200" cy="635000"/>
        </p:xfrm>
        <a:graphic>
          <a:graphicData uri="http://schemas.openxmlformats.org/presentationml/2006/ole">
            <mc:AlternateContent xmlns:mc="http://schemas.openxmlformats.org/markup-compatibility/2006">
              <mc:Choice xmlns:v="urn:schemas-microsoft-com:vml" Requires="v">
                <p:oleObj name="Equation" r:id="rId7" imgW="4140000" imgH="634680" progId="Equation.DSMT4">
                  <p:embed/>
                </p:oleObj>
              </mc:Choice>
              <mc:Fallback>
                <p:oleObj name="Equation" r:id="rId7" imgW="4140000" imgH="634680" progId="Equation.DSMT4">
                  <p:embed/>
                  <p:pic>
                    <p:nvPicPr>
                      <p:cNvPr id="0" name=""/>
                      <p:cNvPicPr/>
                      <p:nvPr/>
                    </p:nvPicPr>
                    <p:blipFill>
                      <a:blip r:embed="rId8"/>
                      <a:stretch>
                        <a:fillRect/>
                      </a:stretch>
                    </p:blipFill>
                    <p:spPr>
                      <a:xfrm>
                        <a:off x="2520397" y="5096820"/>
                        <a:ext cx="4140200" cy="635000"/>
                      </a:xfrm>
                      <a:prstGeom prst="rect">
                        <a:avLst/>
                      </a:prstGeom>
                    </p:spPr>
                  </p:pic>
                </p:oleObj>
              </mc:Fallback>
            </mc:AlternateContent>
          </a:graphicData>
        </a:graphic>
      </p:graphicFrame>
    </p:spTree>
    <p:extLst>
      <p:ext uri="{BB962C8B-B14F-4D97-AF65-F5344CB8AC3E}">
        <p14:creationId xmlns:p14="http://schemas.microsoft.com/office/powerpoint/2010/main" val="48273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9203C-69E4-C642-7AD3-024D78A16BC2}"/>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BE211F0-C0DD-CA41-8EE3-B64569CC55E5}"/>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46C15B1D-74C4-B7E6-2F27-CCB596D3F196}"/>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FAE795ED-804B-2D67-CD51-C57BC6F5AF6E}"/>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C0EFBCA7-3C82-1EE9-5650-65D16861B8C7}"/>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C6068500-BFA8-11E9-966A-3D4641858D13}"/>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05B2DA87-D230-E27A-249F-87435E553E8C}"/>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E7A1A51C-2B7E-4B6F-2892-44650CC05D3E}"/>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正确性分析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9803A67D-9080-5E6F-83D8-E5CC40DF9B71}"/>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err="1">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Paillier</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算法</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B2E197CA-2162-2F21-9386-D44F183F7D32}"/>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7501DAE4-6D68-58BC-8E46-91529C4D58E9}"/>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AC3F91AA-7308-7D90-2368-3221D2ED3E52}"/>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15" name="对象 14">
            <a:extLst>
              <a:ext uri="{FF2B5EF4-FFF2-40B4-BE49-F238E27FC236}">
                <a16:creationId xmlns:a16="http://schemas.microsoft.com/office/drawing/2014/main" id="{CC1A2831-48F0-D1EF-2A88-D06AC1AA5B61}"/>
              </a:ext>
            </a:extLst>
          </p:cNvPr>
          <p:cNvGraphicFramePr>
            <a:graphicFrameLocks noChangeAspect="1"/>
          </p:cNvGraphicFramePr>
          <p:nvPr>
            <p:extLst>
              <p:ext uri="{D42A27DB-BD31-4B8C-83A1-F6EECF244321}">
                <p14:modId xmlns:p14="http://schemas.microsoft.com/office/powerpoint/2010/main" val="135525164"/>
              </p:ext>
            </p:extLst>
          </p:nvPr>
        </p:nvGraphicFramePr>
        <p:xfrm>
          <a:off x="1127448" y="2201178"/>
          <a:ext cx="8394700" cy="3390900"/>
        </p:xfrm>
        <a:graphic>
          <a:graphicData uri="http://schemas.openxmlformats.org/presentationml/2006/ole">
            <mc:AlternateContent xmlns:mc="http://schemas.openxmlformats.org/markup-compatibility/2006">
              <mc:Choice xmlns:v="urn:schemas-microsoft-com:vml" Requires="v">
                <p:oleObj name="Equation" r:id="rId3" imgW="8394480" imgH="3390840" progId="Equation.DSMT4">
                  <p:embed/>
                </p:oleObj>
              </mc:Choice>
              <mc:Fallback>
                <p:oleObj name="Equation" r:id="rId3" imgW="8394480" imgH="3390840" progId="Equation.DSMT4">
                  <p:embed/>
                  <p:pic>
                    <p:nvPicPr>
                      <p:cNvPr id="15" name="对象 14">
                        <a:extLst>
                          <a:ext uri="{FF2B5EF4-FFF2-40B4-BE49-F238E27FC236}">
                            <a16:creationId xmlns:a16="http://schemas.microsoft.com/office/drawing/2014/main" id="{E3E5BCC7-2ABC-332C-8BF6-AB6982F1AF6B}"/>
                          </a:ext>
                        </a:extLst>
                      </p:cNvPr>
                      <p:cNvPicPr/>
                      <p:nvPr/>
                    </p:nvPicPr>
                    <p:blipFill>
                      <a:blip r:embed="rId4"/>
                      <a:stretch>
                        <a:fillRect/>
                      </a:stretch>
                    </p:blipFill>
                    <p:spPr>
                      <a:xfrm>
                        <a:off x="1127448" y="2201178"/>
                        <a:ext cx="8394700" cy="3390900"/>
                      </a:xfrm>
                      <a:prstGeom prst="rect">
                        <a:avLst/>
                      </a:prstGeom>
                    </p:spPr>
                  </p:pic>
                </p:oleObj>
              </mc:Fallback>
            </mc:AlternateContent>
          </a:graphicData>
        </a:graphic>
      </p:graphicFrame>
    </p:spTree>
    <p:extLst>
      <p:ext uri="{BB962C8B-B14F-4D97-AF65-F5344CB8AC3E}">
        <p14:creationId xmlns:p14="http://schemas.microsoft.com/office/powerpoint/2010/main" val="2391302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794F3-FB3B-6374-701C-EE4E2AF492F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3C0BDC5-FCBF-2548-2DB8-10E2A330AAD3}"/>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EE395B64-BDE1-9BFD-1E0D-A8CAE5172C2C}"/>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E9562190-2B05-9FB7-77DA-A3A1B228F48E}"/>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85D83956-CE1C-D503-48EB-7D00A3169408}"/>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E4E3D8DD-E0C4-8431-8CD7-7C96430E5752}"/>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589F0456-B1A3-CB0B-80B1-FAE33AC4E107}"/>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94C9A849-6665-DB13-C195-A10C610438CB}"/>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同态性分析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加法同态</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明文</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p>
          <a:p>
            <a:pPr defTabSz="457200">
              <a:buClr>
                <a:srgbClr val="961318"/>
              </a:buClr>
            </a:pP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sz="1500" kern="0" dirty="0">
                <a:solidFill>
                  <a:srgbClr val="961318"/>
                </a:solidFill>
                <a:latin typeface="楷体" panose="02010609060101010101" pitchFamily="49" charset="-122"/>
                <a:ea typeface="楷体" panose="02010609060101010101" pitchFamily="49" charset="-122"/>
                <a:cs typeface="Times New Roman" panose="02020603050405020304" pitchFamily="18" charset="0"/>
                <a:sym typeface="+mn-lt"/>
              </a:rPr>
              <a:t>加密</a:t>
            </a:r>
            <a:endParaRPr lang="en-US" altLang="zh-CN" sz="1500" kern="0" dirty="0">
              <a:solidFill>
                <a:srgbClr val="961318"/>
              </a:solidFill>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密文</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数乘同态</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buClr>
                <a:srgbClr val="961318"/>
              </a:buClr>
            </a:pPr>
            <a:r>
              <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  ★</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可以在密文</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c</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上计算任意一次多项式</a:t>
            </a:r>
            <a:r>
              <a:rPr lang="en-US" altLang="zh-CN" i="1"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ac</a:t>
            </a:r>
            <a:r>
              <a:rPr lang="en-US" altLang="zh-CN"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n-US" altLang="zh-CN" i="1" kern="0" dirty="0" err="1">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b</a:t>
            </a:r>
            <a:endPar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680724BC-D821-C392-B6F3-0863C6C98DC1}"/>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err="1">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Paillier</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算法</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619663D0-F6E4-1DDA-02E9-4F8A0CF412A2}"/>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D4CCE662-815A-C218-F885-DCD1739BEDC8}"/>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A760F267-8921-74E3-60C2-449219A1B513}"/>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15" name="对象 14">
            <a:extLst>
              <a:ext uri="{FF2B5EF4-FFF2-40B4-BE49-F238E27FC236}">
                <a16:creationId xmlns:a16="http://schemas.microsoft.com/office/drawing/2014/main" id="{E3E5BCC7-2ABC-332C-8BF6-AB6982F1AF6B}"/>
              </a:ext>
            </a:extLst>
          </p:cNvPr>
          <p:cNvGraphicFramePr>
            <a:graphicFrameLocks noChangeAspect="1"/>
          </p:cNvGraphicFramePr>
          <p:nvPr>
            <p:extLst>
              <p:ext uri="{D42A27DB-BD31-4B8C-83A1-F6EECF244321}">
                <p14:modId xmlns:p14="http://schemas.microsoft.com/office/powerpoint/2010/main" val="2477143132"/>
              </p:ext>
            </p:extLst>
          </p:nvPr>
        </p:nvGraphicFramePr>
        <p:xfrm>
          <a:off x="2355850" y="2440156"/>
          <a:ext cx="5816600" cy="698500"/>
        </p:xfrm>
        <a:graphic>
          <a:graphicData uri="http://schemas.openxmlformats.org/presentationml/2006/ole">
            <mc:AlternateContent xmlns:mc="http://schemas.openxmlformats.org/markup-compatibility/2006">
              <mc:Choice xmlns:v="urn:schemas-microsoft-com:vml" Requires="v">
                <p:oleObj name="Equation" r:id="rId3" imgW="5816520" imgH="698400" progId="Equation.DSMT4">
                  <p:embed/>
                </p:oleObj>
              </mc:Choice>
              <mc:Fallback>
                <p:oleObj name="Equation" r:id="rId3" imgW="5816520" imgH="698400" progId="Equation.DSMT4">
                  <p:embed/>
                  <p:pic>
                    <p:nvPicPr>
                      <p:cNvPr id="11" name="对象 10">
                        <a:extLst>
                          <a:ext uri="{FF2B5EF4-FFF2-40B4-BE49-F238E27FC236}">
                            <a16:creationId xmlns:a16="http://schemas.microsoft.com/office/drawing/2014/main" id="{D063EA10-D554-F963-430C-E35396CF34F6}"/>
                          </a:ext>
                        </a:extLst>
                      </p:cNvPr>
                      <p:cNvPicPr/>
                      <p:nvPr/>
                    </p:nvPicPr>
                    <p:blipFill>
                      <a:blip r:embed="rId4"/>
                      <a:stretch>
                        <a:fillRect/>
                      </a:stretch>
                    </p:blipFill>
                    <p:spPr>
                      <a:xfrm>
                        <a:off x="2355850" y="2440156"/>
                        <a:ext cx="5816600" cy="698500"/>
                      </a:xfrm>
                      <a:prstGeom prst="rect">
                        <a:avLst/>
                      </a:prstGeom>
                    </p:spPr>
                  </p:pic>
                </p:oleObj>
              </mc:Fallback>
            </mc:AlternateContent>
          </a:graphicData>
        </a:graphic>
      </p:graphicFrame>
      <p:cxnSp>
        <p:nvCxnSpPr>
          <p:cNvPr id="19" name="直接箭头连接符 18">
            <a:extLst>
              <a:ext uri="{FF2B5EF4-FFF2-40B4-BE49-F238E27FC236}">
                <a16:creationId xmlns:a16="http://schemas.microsoft.com/office/drawing/2014/main" id="{7C079222-F7F3-9B01-1F22-3C649BB7BA2F}"/>
              </a:ext>
            </a:extLst>
          </p:cNvPr>
          <p:cNvCxnSpPr/>
          <p:nvPr/>
        </p:nvCxnSpPr>
        <p:spPr>
          <a:xfrm>
            <a:off x="1689100" y="2621056"/>
            <a:ext cx="0" cy="32400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27843CA-0B4A-C5F5-D688-79A3203920A8}"/>
              </a:ext>
            </a:extLst>
          </p:cNvPr>
          <p:cNvCxnSpPr/>
          <p:nvPr/>
        </p:nvCxnSpPr>
        <p:spPr>
          <a:xfrm>
            <a:off x="1955800" y="2627406"/>
            <a:ext cx="0" cy="32400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21" name="思想气泡: 云 20">
            <a:extLst>
              <a:ext uri="{FF2B5EF4-FFF2-40B4-BE49-F238E27FC236}">
                <a16:creationId xmlns:a16="http://schemas.microsoft.com/office/drawing/2014/main" id="{B19B39BA-5B41-E928-1A2B-61239F964F52}"/>
              </a:ext>
            </a:extLst>
          </p:cNvPr>
          <p:cNvSpPr/>
          <p:nvPr/>
        </p:nvSpPr>
        <p:spPr>
          <a:xfrm>
            <a:off x="8301343" y="3343446"/>
            <a:ext cx="1712607" cy="529609"/>
          </a:xfrm>
          <a:prstGeom prst="cloudCallout">
            <a:avLst>
              <a:gd name="adj1" fmla="val -108610"/>
              <a:gd name="adj2" fmla="val -154321"/>
            </a:avLst>
          </a:prstGeom>
          <a:noFill/>
          <a:ln w="19050">
            <a:solidFill>
              <a:srgbClr val="9613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随机选择</a:t>
            </a:r>
          </a:p>
        </p:txBody>
      </p:sp>
      <p:graphicFrame>
        <p:nvGraphicFramePr>
          <p:cNvPr id="22" name="对象 21">
            <a:extLst>
              <a:ext uri="{FF2B5EF4-FFF2-40B4-BE49-F238E27FC236}">
                <a16:creationId xmlns:a16="http://schemas.microsoft.com/office/drawing/2014/main" id="{82699C9A-1322-87FE-52D5-06F0F158F342}"/>
              </a:ext>
            </a:extLst>
          </p:cNvPr>
          <p:cNvGraphicFramePr>
            <a:graphicFrameLocks noChangeAspect="1"/>
          </p:cNvGraphicFramePr>
          <p:nvPr>
            <p:extLst>
              <p:ext uri="{D42A27DB-BD31-4B8C-83A1-F6EECF244321}">
                <p14:modId xmlns:p14="http://schemas.microsoft.com/office/powerpoint/2010/main" val="1640290647"/>
              </p:ext>
            </p:extLst>
          </p:nvPr>
        </p:nvGraphicFramePr>
        <p:xfrm>
          <a:off x="1176429" y="3795332"/>
          <a:ext cx="4851400" cy="698500"/>
        </p:xfrm>
        <a:graphic>
          <a:graphicData uri="http://schemas.openxmlformats.org/presentationml/2006/ole">
            <mc:AlternateContent xmlns:mc="http://schemas.openxmlformats.org/markup-compatibility/2006">
              <mc:Choice xmlns:v="urn:schemas-microsoft-com:vml" Requires="v">
                <p:oleObj name="Equation" r:id="rId5" imgW="4851360" imgH="698400" progId="Equation.DSMT4">
                  <p:embed/>
                </p:oleObj>
              </mc:Choice>
              <mc:Fallback>
                <p:oleObj name="Equation" r:id="rId5" imgW="4851360" imgH="698400" progId="Equation.DSMT4">
                  <p:embed/>
                  <p:pic>
                    <p:nvPicPr>
                      <p:cNvPr id="0" name=""/>
                      <p:cNvPicPr/>
                      <p:nvPr/>
                    </p:nvPicPr>
                    <p:blipFill>
                      <a:blip r:embed="rId6"/>
                      <a:stretch>
                        <a:fillRect/>
                      </a:stretch>
                    </p:blipFill>
                    <p:spPr>
                      <a:xfrm>
                        <a:off x="1176429" y="3795332"/>
                        <a:ext cx="4851400" cy="698500"/>
                      </a:xfrm>
                      <a:prstGeom prst="rect">
                        <a:avLst/>
                      </a:prstGeom>
                    </p:spPr>
                  </p:pic>
                </p:oleObj>
              </mc:Fallback>
            </mc:AlternateContent>
          </a:graphicData>
        </a:graphic>
      </p:graphicFrame>
    </p:spTree>
    <p:extLst>
      <p:ext uri="{BB962C8B-B14F-4D97-AF65-F5344CB8AC3E}">
        <p14:creationId xmlns:p14="http://schemas.microsoft.com/office/powerpoint/2010/main" val="2038880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ACDA-F069-562D-CB04-85AD18A963E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7BB23D9-6A9B-4E2C-6527-0B913C19E426}"/>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B18DA72E-662A-98D2-89A1-0B6717CFB508}"/>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FEFF3373-3088-A30C-43AB-55A04A22F267}"/>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89ABECB3-752A-F681-32E6-9464D550EA4C}"/>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C60B1EDB-C871-BFEC-7B3B-CDAF812D7DF3}"/>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30B76201-3009-83E0-FC72-971833506665}"/>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8CEB7EA6-FD18-ED15-B902-728603F41B76}"/>
              </a:ext>
            </a:extLst>
          </p:cNvPr>
          <p:cNvSpPr/>
          <p:nvPr/>
        </p:nvSpPr>
        <p:spPr>
          <a:xfrm>
            <a:off x="564723" y="1163014"/>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安全性分析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12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大整数分解问题</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600"/>
              </a:spcBef>
              <a:spcAft>
                <a:spcPts val="600"/>
              </a:spcAft>
              <a:buClr>
                <a:srgbClr val="961318"/>
              </a:buClr>
            </a:pP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破解密码：已知公钥</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，难以推出素数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和</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，故难以破解出私钥</a:t>
            </a:r>
            <a:r>
              <a:rPr lang="el-GR"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λ</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spcBef>
                <a:spcPts val="12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复合剩余类问题（</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Decisional Composite </a:t>
            </a:r>
            <a:r>
              <a:rPr lang="en-US" altLang="zh-CN" kern="0" dirty="0" err="1">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Residuolity</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 Assumption</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DCRA</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600"/>
              </a:spcBef>
              <a:buClr>
                <a:srgbClr val="961318"/>
              </a:buClr>
            </a:pP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复合剩余类问题指的是：给定一个合数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和整数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z</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，很难确定是否存在一个整数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y</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，使得</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z</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y</a:t>
            </a:r>
            <a:r>
              <a:rPr lang="en-US" altLang="zh-CN" i="1" kern="0" baseline="30000" dirty="0" err="1">
                <a:latin typeface="Times New Roman" panose="02020603050405020304" pitchFamily="18" charset="0"/>
                <a:ea typeface="宋体" panose="02010600030101010101" pitchFamily="2" charset="-122"/>
                <a:cs typeface="Times New Roman" panose="02020603050405020304" pitchFamily="18" charset="0"/>
                <a:sym typeface="+mn-lt"/>
              </a:rPr>
              <a:t>n</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(mod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spcBef>
                <a:spcPts val="6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即判断</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z</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是不是模</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en-US" altLang="zh-CN" kern="0" baseline="30000" dirty="0">
                <a:latin typeface="Times New Roman" panose="02020603050405020304" pitchFamily="18" charset="0"/>
                <a:ea typeface="宋体" panose="02010600030101010101" pitchFamily="2" charset="-122"/>
                <a:cs typeface="Times New Roman" panose="02020603050405020304" pitchFamily="18" charset="0"/>
                <a:sym typeface="+mn-lt"/>
              </a:rPr>
              <a:t>2</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的</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n</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阶剩余是很困难的</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buClr>
                <a:srgbClr val="961318"/>
              </a:buClr>
            </a:pP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D348AFF4-0765-F24F-48C8-F86ADBB07F05}"/>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err="1">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Paillier</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算法</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EF15DF31-A46F-341C-8957-AEE3C8AF1074}"/>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6097E9D4-2D04-75B7-0D7B-A3E9A8CE02E7}"/>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CD1306B7-7862-9B57-2E71-BD1470B846C2}"/>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sp>
        <p:nvSpPr>
          <p:cNvPr id="11" name="矩形: 圆角 10">
            <a:extLst>
              <a:ext uri="{FF2B5EF4-FFF2-40B4-BE49-F238E27FC236}">
                <a16:creationId xmlns:a16="http://schemas.microsoft.com/office/drawing/2014/main" id="{77D8E89C-7F2D-DF0C-315D-878D58C0931D}"/>
              </a:ext>
            </a:extLst>
          </p:cNvPr>
          <p:cNvSpPr/>
          <p:nvPr/>
        </p:nvSpPr>
        <p:spPr>
          <a:xfrm>
            <a:off x="1078004" y="4247187"/>
            <a:ext cx="9899650" cy="1344891"/>
          </a:xfrm>
          <a:prstGeom prst="roundRect">
            <a:avLst/>
          </a:prstGeom>
          <a:noFill/>
          <a:ln w="28575">
            <a:solidFill>
              <a:srgbClr val="0C49B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复合剩余类问题的困难性是</a:t>
            </a:r>
            <a:r>
              <a:rPr lang="en-US" altLang="zh-CN" kern="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Paillier</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算法的安全性的基础。由于复合剩余类问题的困难性，</a:t>
            </a:r>
            <a:r>
              <a:rPr lang="en-US" altLang="zh-CN" kern="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Paillier</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算法能够抵抗多种攻击，包括选择明文攻击（</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CPA</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）和选择密文攻击（</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CCA</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）。这意味着即使攻击者拥有大量的密文和对应的明文，或者能够选择密文并获取对应的明文，也无法有效地破解</a:t>
            </a:r>
            <a:r>
              <a:rPr lang="en-US" altLang="zh-CN" kern="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Paillier</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算法的加密。</a:t>
            </a:r>
            <a:endPar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extLst>
      <p:ext uri="{BB962C8B-B14F-4D97-AF65-F5344CB8AC3E}">
        <p14:creationId xmlns:p14="http://schemas.microsoft.com/office/powerpoint/2010/main" val="2259612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B7604-2B76-6651-98A1-DB5069B417AD}"/>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11287537-6041-3465-F616-6A9072C7173D}"/>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C8981CE9-4A18-2BAC-46D6-74CC2C670057}"/>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2EAAA4D9-6F54-66A6-1E05-3B4EBCB3DC2A}"/>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40571538-E4C2-817C-0FBA-8F66B759025C}"/>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89CA13FD-93E6-4ED3-9577-6D1F10005B45}"/>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8703A956-E171-5773-366C-2600F156C194}"/>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6084EA1E-AC34-2A63-7834-182E7C773260}"/>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2"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密钥生成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生成一个大素数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g</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是</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的原根，</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随机选择一个</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私钥</a:t>
            </a:r>
            <a:r>
              <a:rPr lang="en-US" altLang="zh-CN" i="1" kern="0" dirty="0">
                <a:solidFill>
                  <a:srgbClr val="0C49B7"/>
                </a:solidFill>
                <a:latin typeface="Times New Roman" panose="02020603050405020304" pitchFamily="18" charset="0"/>
                <a:ea typeface="宋体" panose="02010600030101010101" pitchFamily="2" charset="-122"/>
                <a:cs typeface="Times New Roman" panose="02020603050405020304" pitchFamily="18" charset="0"/>
                <a:sym typeface="+mn-lt"/>
              </a:rPr>
              <a:t>x</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(1&lt;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x</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&lt;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a:t>
            </a:r>
            <a:r>
              <a:rPr lang="en-US" altLang="zh-CN" kern="0" dirty="0">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计算得</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公钥</a:t>
            </a: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spcBef>
                <a:spcPts val="12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加密过程</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选取</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明文</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m</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，选择一个随机数</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k</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(1&lt;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k</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&lt;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p</a:t>
            </a:r>
            <a:r>
              <a:rPr lang="en-US" altLang="zh-CN" kern="0" dirty="0">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计算得到</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密文</a:t>
            </a: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buClr>
                <a:srgbClr val="961318"/>
              </a:buClr>
            </a:pP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12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解密过程</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计算得到</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明文</a:t>
            </a: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lnSpc>
                <a:spcPct val="120000"/>
              </a:lnSpc>
              <a:buClr>
                <a:srgbClr val="961318"/>
              </a:buClr>
            </a:pP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12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同态性（乘法同态）</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明文</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sz="1500" kern="0" dirty="0">
                <a:solidFill>
                  <a:srgbClr val="961318"/>
                </a:solidFill>
                <a:latin typeface="楷体" panose="02010609060101010101" pitchFamily="49" charset="-122"/>
                <a:ea typeface="楷体" panose="02010609060101010101" pitchFamily="49" charset="-122"/>
                <a:cs typeface="Times New Roman" panose="02020603050405020304" pitchFamily="18" charset="0"/>
                <a:sym typeface="+mn-lt"/>
              </a:rPr>
              <a:t>加密</a:t>
            </a:r>
            <a:endParaRPr lang="en-US" altLang="zh-CN" sz="1500" kern="0" dirty="0">
              <a:solidFill>
                <a:srgbClr val="961318"/>
              </a:solidFill>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密文</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p>
          <a:p>
            <a:pPr defTabSz="457200">
              <a:lnSpc>
                <a:spcPct val="120000"/>
              </a:lnSpc>
              <a:spcBef>
                <a:spcPts val="16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有</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Dec(</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可以在密文</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c</a:t>
            </a:r>
            <a:r>
              <a:rPr lang="zh-CN" altLang="en-US"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上计算任意正整数次幂</a:t>
            </a:r>
            <a:r>
              <a:rPr lang="en-US" altLang="zh-CN" i="1" kern="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c</a:t>
            </a:r>
            <a:r>
              <a:rPr lang="en-US" altLang="zh-CN" i="1" kern="0" baseline="30000" dirty="0">
                <a:solidFill>
                  <a:srgbClr val="0C49B7"/>
                </a:solidFill>
                <a:latin typeface="Times New Roman" panose="02020603050405020304" pitchFamily="18" charset="0"/>
                <a:ea typeface="黑体" panose="02010609060101010101" pitchFamily="49" charset="-122"/>
                <a:cs typeface="Times New Roman" panose="02020603050405020304" pitchFamily="18" charset="0"/>
                <a:sym typeface="+mn-lt"/>
              </a:rPr>
              <a:t>k</a:t>
            </a:r>
            <a:endParaRPr lang="en-US" altLang="zh-CN" i="1" kern="0" baseline="30000" dirty="0">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AB9F884A-D675-FBA7-2B92-504C7C66B842}"/>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err="1">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ElGamal</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算法</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E9DC2C6B-EB21-3905-F62D-D00D71DF3076}"/>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F3805EA5-A465-D0EB-6FD3-F6C54330B6CD}"/>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4CBC597D-8E5B-2444-C1F7-70056BAF2458}"/>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2" name="对象 1">
            <a:extLst>
              <a:ext uri="{FF2B5EF4-FFF2-40B4-BE49-F238E27FC236}">
                <a16:creationId xmlns:a16="http://schemas.microsoft.com/office/drawing/2014/main" id="{521093C7-5DE0-0F9B-58C4-5FBB476D4502}"/>
              </a:ext>
            </a:extLst>
          </p:cNvPr>
          <p:cNvGraphicFramePr>
            <a:graphicFrameLocks noChangeAspect="1"/>
          </p:cNvGraphicFramePr>
          <p:nvPr>
            <p:extLst>
              <p:ext uri="{D42A27DB-BD31-4B8C-83A1-F6EECF244321}">
                <p14:modId xmlns:p14="http://schemas.microsoft.com/office/powerpoint/2010/main" val="1127219831"/>
              </p:ext>
            </p:extLst>
          </p:nvPr>
        </p:nvGraphicFramePr>
        <p:xfrm>
          <a:off x="2279650" y="2557463"/>
          <a:ext cx="1422400" cy="317500"/>
        </p:xfrm>
        <a:graphic>
          <a:graphicData uri="http://schemas.openxmlformats.org/presentationml/2006/ole">
            <mc:AlternateContent xmlns:mc="http://schemas.openxmlformats.org/markup-compatibility/2006">
              <mc:Choice xmlns:v="urn:schemas-microsoft-com:vml" Requires="v">
                <p:oleObj name="Equation" r:id="rId3" imgW="1422360" imgH="317160" progId="Equation.DSMT4">
                  <p:embed/>
                </p:oleObj>
              </mc:Choice>
              <mc:Fallback>
                <p:oleObj name="Equation" r:id="rId3" imgW="1422360" imgH="317160" progId="Equation.DSMT4">
                  <p:embed/>
                  <p:pic>
                    <p:nvPicPr>
                      <p:cNvPr id="0" name=""/>
                      <p:cNvPicPr/>
                      <p:nvPr/>
                    </p:nvPicPr>
                    <p:blipFill>
                      <a:blip r:embed="rId4"/>
                      <a:stretch>
                        <a:fillRect/>
                      </a:stretch>
                    </p:blipFill>
                    <p:spPr>
                      <a:xfrm>
                        <a:off x="2279650" y="2557463"/>
                        <a:ext cx="1422400" cy="3175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548B93A4-845E-8698-FA70-7A1BF7B729A0}"/>
              </a:ext>
            </a:extLst>
          </p:cNvPr>
          <p:cNvGraphicFramePr>
            <a:graphicFrameLocks noChangeAspect="1"/>
          </p:cNvGraphicFramePr>
          <p:nvPr>
            <p:extLst>
              <p:ext uri="{D42A27DB-BD31-4B8C-83A1-F6EECF244321}">
                <p14:modId xmlns:p14="http://schemas.microsoft.com/office/powerpoint/2010/main" val="1882670863"/>
              </p:ext>
            </p:extLst>
          </p:nvPr>
        </p:nvGraphicFramePr>
        <p:xfrm>
          <a:off x="2495550" y="3564217"/>
          <a:ext cx="1752600" cy="698500"/>
        </p:xfrm>
        <a:graphic>
          <a:graphicData uri="http://schemas.openxmlformats.org/presentationml/2006/ole">
            <mc:AlternateContent xmlns:mc="http://schemas.openxmlformats.org/markup-compatibility/2006">
              <mc:Choice xmlns:v="urn:schemas-microsoft-com:vml" Requires="v">
                <p:oleObj name="Equation" r:id="rId5" imgW="1752480" imgH="698400" progId="Equation.DSMT4">
                  <p:embed/>
                </p:oleObj>
              </mc:Choice>
              <mc:Fallback>
                <p:oleObj name="Equation" r:id="rId5" imgW="1752480" imgH="698400" progId="Equation.DSMT4">
                  <p:embed/>
                  <p:pic>
                    <p:nvPicPr>
                      <p:cNvPr id="0" name=""/>
                      <p:cNvPicPr/>
                      <p:nvPr/>
                    </p:nvPicPr>
                    <p:blipFill>
                      <a:blip r:embed="rId6"/>
                      <a:stretch>
                        <a:fillRect/>
                      </a:stretch>
                    </p:blipFill>
                    <p:spPr>
                      <a:xfrm>
                        <a:off x="2495550" y="3564217"/>
                        <a:ext cx="1752600" cy="6985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DC01905-B465-DF17-83F7-FADC7A0ECB66}"/>
              </a:ext>
            </a:extLst>
          </p:cNvPr>
          <p:cNvGraphicFramePr>
            <a:graphicFrameLocks noChangeAspect="1"/>
          </p:cNvGraphicFramePr>
          <p:nvPr>
            <p:extLst>
              <p:ext uri="{D42A27DB-BD31-4B8C-83A1-F6EECF244321}">
                <p14:modId xmlns:p14="http://schemas.microsoft.com/office/powerpoint/2010/main" val="1554555603"/>
              </p:ext>
            </p:extLst>
          </p:nvPr>
        </p:nvGraphicFramePr>
        <p:xfrm>
          <a:off x="1597348" y="4830400"/>
          <a:ext cx="1778000" cy="317500"/>
        </p:xfrm>
        <a:graphic>
          <a:graphicData uri="http://schemas.openxmlformats.org/presentationml/2006/ole">
            <mc:AlternateContent xmlns:mc="http://schemas.openxmlformats.org/markup-compatibility/2006">
              <mc:Choice xmlns:v="urn:schemas-microsoft-com:vml" Requires="v">
                <p:oleObj name="Equation" r:id="rId7" imgW="1777680" imgH="317160" progId="Equation.DSMT4">
                  <p:embed/>
                </p:oleObj>
              </mc:Choice>
              <mc:Fallback>
                <p:oleObj name="Equation" r:id="rId7" imgW="1777680" imgH="317160" progId="Equation.DSMT4">
                  <p:embed/>
                  <p:pic>
                    <p:nvPicPr>
                      <p:cNvPr id="0" name=""/>
                      <p:cNvPicPr/>
                      <p:nvPr/>
                    </p:nvPicPr>
                    <p:blipFill>
                      <a:blip r:embed="rId8"/>
                      <a:stretch>
                        <a:fillRect/>
                      </a:stretch>
                    </p:blipFill>
                    <p:spPr>
                      <a:xfrm>
                        <a:off x="1597348" y="4830400"/>
                        <a:ext cx="1778000" cy="3175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5E8BBB2-52F9-6F11-502C-141B9D62C714}"/>
              </a:ext>
            </a:extLst>
          </p:cNvPr>
          <p:cNvGraphicFramePr>
            <a:graphicFrameLocks noChangeAspect="1"/>
          </p:cNvGraphicFramePr>
          <p:nvPr>
            <p:extLst>
              <p:ext uri="{D42A27DB-BD31-4B8C-83A1-F6EECF244321}">
                <p14:modId xmlns:p14="http://schemas.microsoft.com/office/powerpoint/2010/main" val="3016374948"/>
              </p:ext>
            </p:extLst>
          </p:nvPr>
        </p:nvGraphicFramePr>
        <p:xfrm>
          <a:off x="2508250" y="5154613"/>
          <a:ext cx="2032000" cy="330200"/>
        </p:xfrm>
        <a:graphic>
          <a:graphicData uri="http://schemas.openxmlformats.org/presentationml/2006/ole">
            <mc:AlternateContent xmlns:mc="http://schemas.openxmlformats.org/markup-compatibility/2006">
              <mc:Choice xmlns:v="urn:schemas-microsoft-com:vml" Requires="v">
                <p:oleObj name="Equation" r:id="rId9" imgW="2031840" imgH="330120" progId="Equation.DSMT4">
                  <p:embed/>
                </p:oleObj>
              </mc:Choice>
              <mc:Fallback>
                <p:oleObj name="Equation" r:id="rId9" imgW="2031840" imgH="330120" progId="Equation.DSMT4">
                  <p:embed/>
                  <p:pic>
                    <p:nvPicPr>
                      <p:cNvPr id="0" name=""/>
                      <p:cNvPicPr/>
                      <p:nvPr/>
                    </p:nvPicPr>
                    <p:blipFill>
                      <a:blip r:embed="rId10"/>
                      <a:stretch>
                        <a:fillRect/>
                      </a:stretch>
                    </p:blipFill>
                    <p:spPr>
                      <a:xfrm>
                        <a:off x="2508250" y="5154613"/>
                        <a:ext cx="2032000" cy="330200"/>
                      </a:xfrm>
                      <a:prstGeom prst="rect">
                        <a:avLst/>
                      </a:prstGeom>
                    </p:spPr>
                  </p:pic>
                </p:oleObj>
              </mc:Fallback>
            </mc:AlternateContent>
          </a:graphicData>
        </a:graphic>
      </p:graphicFrame>
      <p:cxnSp>
        <p:nvCxnSpPr>
          <p:cNvPr id="18" name="直接箭头连接符 17">
            <a:extLst>
              <a:ext uri="{FF2B5EF4-FFF2-40B4-BE49-F238E27FC236}">
                <a16:creationId xmlns:a16="http://schemas.microsoft.com/office/drawing/2014/main" id="{A54657EC-8000-C76F-2C89-07D49F5077B3}"/>
              </a:ext>
            </a:extLst>
          </p:cNvPr>
          <p:cNvCxnSpPr/>
          <p:nvPr/>
        </p:nvCxnSpPr>
        <p:spPr>
          <a:xfrm>
            <a:off x="7245350" y="2414513"/>
            <a:ext cx="0" cy="32400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6DC1F1A-66EE-87A8-99ED-3F10ACD597E5}"/>
              </a:ext>
            </a:extLst>
          </p:cNvPr>
          <p:cNvCxnSpPr/>
          <p:nvPr/>
        </p:nvCxnSpPr>
        <p:spPr>
          <a:xfrm>
            <a:off x="7023100" y="2414513"/>
            <a:ext cx="0" cy="32400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793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5C96-3634-6B7D-E225-09A79CF49949}"/>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37ADED5-6718-DE23-BCDC-99D82346F0DD}"/>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78E0481C-B088-A1BB-3925-1D79F5B603F0}"/>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765842CC-3E85-0E01-4D95-1CC79312FCC8}"/>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69D240F1-357E-B5B1-5A7C-B46F495D4834}"/>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B0613A91-CB82-4C8C-9711-E1E0D8ACF3F3}"/>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956E21BC-F4B6-09E2-1EE3-A7F8291F8664}"/>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B034B76A-0A16-83A1-F32F-7B9931A0B257}"/>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安全性分析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12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离散对数问题</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有限域上的离散对数指的是：设</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p</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为两个素数，                                             为阶为</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的有限域      上的乘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法群</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给定一个元素</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y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G</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，找到一个整数            使得</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y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g</a:t>
            </a:r>
            <a:r>
              <a:rPr lang="en-US" altLang="zh-CN" i="1" kern="0" baseline="30000" dirty="0" err="1">
                <a:latin typeface="Times New Roman" panose="02020603050405020304" pitchFamily="18" charset="0"/>
                <a:ea typeface="宋体" panose="02010600030101010101" pitchFamily="2" charset="-122"/>
                <a:cs typeface="Times New Roman" panose="02020603050405020304" pitchFamily="18" charset="0"/>
                <a:sym typeface="+mn-lt"/>
              </a:rPr>
              <a:t>x</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的问题</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离散对数问题的难点在于，对于某些群（特别是大素数阶的群），不存在已知的多项式时间算法来有</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效地求解</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x</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一些求解思路：</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kern="0" dirty="0">
                <a:latin typeface="楷体" panose="02010609060101010101" pitchFamily="49" charset="-122"/>
                <a:ea typeface="楷体" panose="02010609060101010101" pitchFamily="49" charset="-122"/>
                <a:cs typeface="Times New Roman" panose="02020603050405020304" pitchFamily="18" charset="0"/>
                <a:sym typeface="+mn-lt"/>
              </a:rPr>
              <a:t>穷举法</a:t>
            </a:r>
            <a:endParaRPr lang="en-US" altLang="zh-CN" kern="0" dirty="0">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kern="0" dirty="0">
                <a:latin typeface="楷体" panose="02010609060101010101" pitchFamily="49" charset="-122"/>
                <a:ea typeface="楷体" panose="02010609060101010101" pitchFamily="49" charset="-122"/>
                <a:cs typeface="Times New Roman" panose="02020603050405020304" pitchFamily="18" charset="0"/>
                <a:sym typeface="+mn-lt"/>
              </a:rPr>
              <a:t>商客法（小步大步法）</a:t>
            </a:r>
            <a:endParaRPr lang="en-US" altLang="zh-CN" kern="0" dirty="0">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Pollard </a:t>
            </a:r>
            <a:r>
              <a:rPr lang="el-GR"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ρ</a:t>
            </a:r>
            <a:r>
              <a:rPr lang="zh-CN" altLang="en-US" kern="0" dirty="0">
                <a:latin typeface="楷体" panose="02010609060101010101" pitchFamily="49" charset="-122"/>
                <a:ea typeface="楷体" panose="02010609060101010101" pitchFamily="49" charset="-122"/>
                <a:cs typeface="Times New Roman" panose="02020603050405020304" pitchFamily="18" charset="0"/>
                <a:sym typeface="+mn-lt"/>
              </a:rPr>
              <a:t>算法</a:t>
            </a:r>
            <a:endParaRPr lang="en-US" altLang="zh-CN" kern="0" dirty="0">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Pohlig</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-Hellman</a:t>
            </a:r>
            <a:r>
              <a:rPr lang="zh-CN" altLang="en-US" kern="0" dirty="0">
                <a:latin typeface="楷体" panose="02010609060101010101" pitchFamily="49" charset="-122"/>
                <a:ea typeface="楷体" panose="02010609060101010101" pitchFamily="49" charset="-122"/>
                <a:cs typeface="Times New Roman" panose="02020603050405020304" pitchFamily="18" charset="0"/>
                <a:sym typeface="+mn-lt"/>
              </a:rPr>
              <a:t>算法</a:t>
            </a:r>
            <a:endParaRPr lang="en-US" altLang="zh-CN" kern="0" dirty="0">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kern="0" dirty="0">
                <a:latin typeface="楷体" panose="02010609060101010101" pitchFamily="49" charset="-122"/>
                <a:ea typeface="楷体" panose="02010609060101010101" pitchFamily="49" charset="-122"/>
                <a:cs typeface="Times New Roman" panose="02020603050405020304" pitchFamily="18" charset="0"/>
                <a:sym typeface="+mn-lt"/>
              </a:rPr>
              <a:t>指数积分法</a:t>
            </a:r>
            <a:endParaRPr lang="en-US" altLang="zh-CN" kern="0" dirty="0">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buClr>
                <a:srgbClr val="961318"/>
              </a:buClr>
            </a:pPr>
            <a:endParaRPr lang="en-US" altLang="zh-CN"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CB65F8ED-05B1-CF1B-FC9D-CBD8194C6E1A}"/>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err="1">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ElGamal</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算法</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2FAA1E5F-C094-C281-40EB-CFD009588BCA}"/>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6C44219C-F513-F6CE-15CB-C2ADA8D0BBFA}"/>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F506E247-6769-E3FE-164E-123C35379AD3}"/>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2" name="对象 1">
            <a:extLst>
              <a:ext uri="{FF2B5EF4-FFF2-40B4-BE49-F238E27FC236}">
                <a16:creationId xmlns:a16="http://schemas.microsoft.com/office/drawing/2014/main" id="{07D57A3C-24ED-294F-A51B-4BD7C2A23150}"/>
              </a:ext>
            </a:extLst>
          </p:cNvPr>
          <p:cNvGraphicFramePr>
            <a:graphicFrameLocks noChangeAspect="1"/>
          </p:cNvGraphicFramePr>
          <p:nvPr>
            <p:extLst>
              <p:ext uri="{D42A27DB-BD31-4B8C-83A1-F6EECF244321}">
                <p14:modId xmlns:p14="http://schemas.microsoft.com/office/powerpoint/2010/main" val="153991532"/>
              </p:ext>
            </p:extLst>
          </p:nvPr>
        </p:nvGraphicFramePr>
        <p:xfrm>
          <a:off x="5918200" y="2471738"/>
          <a:ext cx="2641600" cy="355600"/>
        </p:xfrm>
        <a:graphic>
          <a:graphicData uri="http://schemas.openxmlformats.org/presentationml/2006/ole">
            <mc:AlternateContent xmlns:mc="http://schemas.openxmlformats.org/markup-compatibility/2006">
              <mc:Choice xmlns:v="urn:schemas-microsoft-com:vml" Requires="v">
                <p:oleObj name="Equation" r:id="rId3" imgW="2641320" imgH="355320" progId="Equation.DSMT4">
                  <p:embed/>
                </p:oleObj>
              </mc:Choice>
              <mc:Fallback>
                <p:oleObj name="Equation" r:id="rId3" imgW="2641320" imgH="355320" progId="Equation.DSMT4">
                  <p:embed/>
                  <p:pic>
                    <p:nvPicPr>
                      <p:cNvPr id="0" name=""/>
                      <p:cNvPicPr/>
                      <p:nvPr/>
                    </p:nvPicPr>
                    <p:blipFill>
                      <a:blip r:embed="rId4"/>
                      <a:stretch>
                        <a:fillRect/>
                      </a:stretch>
                    </p:blipFill>
                    <p:spPr>
                      <a:xfrm>
                        <a:off x="5918200" y="2471738"/>
                        <a:ext cx="2641600" cy="3556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A099C5A-9599-4C6A-958A-8DFEC0D2EDC9}"/>
              </a:ext>
            </a:extLst>
          </p:cNvPr>
          <p:cNvGraphicFramePr>
            <a:graphicFrameLocks noChangeAspect="1"/>
          </p:cNvGraphicFramePr>
          <p:nvPr>
            <p:extLst>
              <p:ext uri="{D42A27DB-BD31-4B8C-83A1-F6EECF244321}">
                <p14:modId xmlns:p14="http://schemas.microsoft.com/office/powerpoint/2010/main" val="973385413"/>
              </p:ext>
            </p:extLst>
          </p:nvPr>
        </p:nvGraphicFramePr>
        <p:xfrm>
          <a:off x="10305942" y="2471738"/>
          <a:ext cx="292100" cy="355600"/>
        </p:xfrm>
        <a:graphic>
          <a:graphicData uri="http://schemas.openxmlformats.org/presentationml/2006/ole">
            <mc:AlternateContent xmlns:mc="http://schemas.openxmlformats.org/markup-compatibility/2006">
              <mc:Choice xmlns:v="urn:schemas-microsoft-com:vml" Requires="v">
                <p:oleObj name="Equation" r:id="rId5" imgW="291960" imgH="355320" progId="Equation.DSMT4">
                  <p:embed/>
                </p:oleObj>
              </mc:Choice>
              <mc:Fallback>
                <p:oleObj name="Equation" r:id="rId5" imgW="291960" imgH="355320" progId="Equation.DSMT4">
                  <p:embed/>
                  <p:pic>
                    <p:nvPicPr>
                      <p:cNvPr id="0" name=""/>
                      <p:cNvPicPr/>
                      <p:nvPr/>
                    </p:nvPicPr>
                    <p:blipFill>
                      <a:blip r:embed="rId6"/>
                      <a:stretch>
                        <a:fillRect/>
                      </a:stretch>
                    </p:blipFill>
                    <p:spPr>
                      <a:xfrm>
                        <a:off x="10305942" y="2471738"/>
                        <a:ext cx="292100" cy="355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70CF23E-EDD6-8806-8CE2-8CFD0A550E65}"/>
              </a:ext>
            </a:extLst>
          </p:cNvPr>
          <p:cNvGraphicFramePr>
            <a:graphicFrameLocks noChangeAspect="1"/>
          </p:cNvGraphicFramePr>
          <p:nvPr>
            <p:extLst>
              <p:ext uri="{D42A27DB-BD31-4B8C-83A1-F6EECF244321}">
                <p14:modId xmlns:p14="http://schemas.microsoft.com/office/powerpoint/2010/main" val="1258549664"/>
              </p:ext>
            </p:extLst>
          </p:nvPr>
        </p:nvGraphicFramePr>
        <p:xfrm>
          <a:off x="5232400" y="2833688"/>
          <a:ext cx="609600" cy="317500"/>
        </p:xfrm>
        <a:graphic>
          <a:graphicData uri="http://schemas.openxmlformats.org/presentationml/2006/ole">
            <mc:AlternateContent xmlns:mc="http://schemas.openxmlformats.org/markup-compatibility/2006">
              <mc:Choice xmlns:v="urn:schemas-microsoft-com:vml" Requires="v">
                <p:oleObj name="Equation" r:id="rId7" imgW="609480" imgH="317160" progId="Equation.DSMT4">
                  <p:embed/>
                </p:oleObj>
              </mc:Choice>
              <mc:Fallback>
                <p:oleObj name="Equation" r:id="rId7" imgW="609480" imgH="317160" progId="Equation.DSMT4">
                  <p:embed/>
                  <p:pic>
                    <p:nvPicPr>
                      <p:cNvPr id="0" name=""/>
                      <p:cNvPicPr/>
                      <p:nvPr/>
                    </p:nvPicPr>
                    <p:blipFill>
                      <a:blip r:embed="rId8"/>
                      <a:stretch>
                        <a:fillRect/>
                      </a:stretch>
                    </p:blipFill>
                    <p:spPr>
                      <a:xfrm>
                        <a:off x="5232400" y="2833688"/>
                        <a:ext cx="609600" cy="317500"/>
                      </a:xfrm>
                      <a:prstGeom prst="rect">
                        <a:avLst/>
                      </a:prstGeom>
                    </p:spPr>
                  </p:pic>
                </p:oleObj>
              </mc:Fallback>
            </mc:AlternateContent>
          </a:graphicData>
        </a:graphic>
      </p:graphicFrame>
      <p:sp>
        <p:nvSpPr>
          <p:cNvPr id="17" name="矩形: 圆角 16">
            <a:extLst>
              <a:ext uri="{FF2B5EF4-FFF2-40B4-BE49-F238E27FC236}">
                <a16:creationId xmlns:a16="http://schemas.microsoft.com/office/drawing/2014/main" id="{0BAC40C5-121D-9585-5870-26E70DDBCB03}"/>
              </a:ext>
            </a:extLst>
          </p:cNvPr>
          <p:cNvSpPr/>
          <p:nvPr/>
        </p:nvSpPr>
        <p:spPr>
          <a:xfrm>
            <a:off x="4165600" y="4109866"/>
            <a:ext cx="6850154" cy="1280428"/>
          </a:xfrm>
          <a:prstGeom prst="roundRect">
            <a:avLst/>
          </a:prstGeom>
          <a:noFill/>
          <a:ln w="28575">
            <a:solidFill>
              <a:srgbClr val="0C49B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r>
              <a:rPr lang="en-US" altLang="zh-CN" kern="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ElGamal</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加密算法的安全性依赖于离散对数问题的难解性。</a:t>
            </a:r>
            <a:r>
              <a:rPr lang="en-US" altLang="zh-CN" kern="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ElGamal</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算法在理论上被认为比</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RSA</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算法更安全，因为理论上存在更快的方法能够分解大质数，这可能会降低</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RSA</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的安全性；而</a:t>
            </a:r>
            <a:r>
              <a:rPr lang="en-US" altLang="zh-CN" kern="0"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ElGamal</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算法依赖的离散对数问题在数学上更难解决。</a:t>
            </a:r>
            <a:endPar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extLst>
      <p:ext uri="{BB962C8B-B14F-4D97-AF65-F5344CB8AC3E}">
        <p14:creationId xmlns:p14="http://schemas.microsoft.com/office/powerpoint/2010/main" val="424234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51A16-6CE6-C79F-F134-1644EEB09AC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288E659F-0143-DB8B-CD6C-08F8EF58E7D0}"/>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8184912E-8205-4397-DBAE-FBDB288703C9}"/>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2B4F27BF-C8C3-60C8-B20F-37DFB94647FF}"/>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831628B6-0A6A-8BBB-0F23-CAD899379EBB}"/>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91821312-CD11-25AF-8CCB-9447089BB2CD}"/>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80D58AC6-9D8A-2152-7A28-583FCCD39DA8}"/>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A894D308-978F-EAAB-084D-F31B82D9E8FD}"/>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密钥生成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从特定的分布（通常是离散高斯分布）中随机采样一个多项式</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s</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作为私钥，</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从多项式环                                中随机采样一个多项式</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a</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从噪声分布（通常是离散高斯分布）中随机采样一个多项式</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e</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b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kern="0" dirty="0">
                <a:latin typeface="宋体" panose="02010600030101010101" pitchFamily="2" charset="-122"/>
                <a:ea typeface="宋体" panose="02010600030101010101" pitchFamily="2" charset="-122"/>
                <a:cs typeface="Times New Roman" panose="02020603050405020304" pitchFamily="18" charset="0"/>
                <a:sym typeface="+mn-lt"/>
              </a:rPr>
              <a:t>-</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err="1">
                <a:latin typeface="Times New Roman" panose="02020603050405020304" pitchFamily="18" charset="0"/>
                <a:ea typeface="宋体" panose="02010600030101010101" pitchFamily="2" charset="-122"/>
                <a:cs typeface="Times New Roman" panose="02020603050405020304" pitchFamily="18" charset="0"/>
                <a:sym typeface="+mn-lt"/>
              </a:rPr>
              <a:t>a</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err="1">
                <a:latin typeface="Times New Roman" panose="02020603050405020304" pitchFamily="18" charset="0"/>
                <a:ea typeface="宋体" panose="02010600030101010101" pitchFamily="2" charset="-122"/>
                <a:cs typeface="Times New Roman" panose="02020603050405020304" pitchFamily="18" charset="0"/>
                <a:sym typeface="+mn-lt"/>
              </a:rPr>
              <a:t>s</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err="1">
                <a:latin typeface="Times New Roman" panose="02020603050405020304" pitchFamily="18" charset="0"/>
                <a:ea typeface="宋体" panose="02010600030101010101" pitchFamily="2" charset="-122"/>
                <a:cs typeface="Times New Roman" panose="02020603050405020304" pitchFamily="18" charset="0"/>
                <a:sym typeface="+mn-lt"/>
              </a:rPr>
              <a:t>e</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)(mod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，公钥为</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err="1">
                <a:latin typeface="Times New Roman" panose="02020603050405020304" pitchFamily="18" charset="0"/>
                <a:ea typeface="宋体" panose="02010600030101010101" pitchFamily="2" charset="-122"/>
                <a:cs typeface="Times New Roman" panose="02020603050405020304" pitchFamily="18" charset="0"/>
                <a:sym typeface="+mn-lt"/>
              </a:rPr>
              <a:t>a</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err="1">
                <a:latin typeface="Times New Roman" panose="02020603050405020304" pitchFamily="18" charset="0"/>
                <a:ea typeface="宋体" panose="02010600030101010101" pitchFamily="2" charset="-122"/>
                <a:cs typeface="Times New Roman" panose="02020603050405020304" pitchFamily="18" charset="0"/>
                <a:sym typeface="+mn-lt"/>
              </a:rPr>
              <a:t>b</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加密过程</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选取明文</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，将其编码到多项式环上（一般使用</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SIMD</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编码）得到</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 R</a:t>
            </a:r>
            <a:r>
              <a:rPr lang="en-US" altLang="zh-CN" i="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从</a:t>
            </a:r>
            <a:r>
              <a:rPr lang="en-US" altLang="zh-CN" i="1" kern="0" dirty="0" err="1">
                <a:latin typeface="Times New Roman" panose="02020603050405020304" pitchFamily="18" charset="0"/>
                <a:ea typeface="宋体" panose="02010600030101010101" pitchFamily="2" charset="-122"/>
                <a:cs typeface="Times New Roman" panose="02020603050405020304" pitchFamily="18" charset="0"/>
                <a:sym typeface="+mn-lt"/>
              </a:rPr>
              <a:t>R</a:t>
            </a:r>
            <a:r>
              <a:rPr lang="en-US" altLang="zh-CN" i="1" kern="0" baseline="-25000" dirty="0" err="1">
                <a:latin typeface="Times New Roman" panose="02020603050405020304" pitchFamily="18" charset="0"/>
                <a:ea typeface="宋体" panose="02010600030101010101" pitchFamily="2" charset="-122"/>
                <a:cs typeface="Times New Roman" panose="02020603050405020304" pitchFamily="18" charset="0"/>
                <a:sym typeface="+mn-lt"/>
              </a:rPr>
              <a:t>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中随机采样一个多项式</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u</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，从噪声分布中随机采样两个多项式</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e</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e</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spcBef>
                <a:spcPts val="1200"/>
              </a:spcBef>
              <a:spcAft>
                <a:spcPts val="1200"/>
              </a:spcAft>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a</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u</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e</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l-GR"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Δ·</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(mod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b</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u</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e</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(mod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，其中                密文为</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解密过程</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spcBef>
                <a:spcPts val="1500"/>
              </a:spcBef>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计算得到明文                  </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(mod </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t</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p:txBody>
      </p:sp>
      <p:sp>
        <p:nvSpPr>
          <p:cNvPr id="4" name="矩形 3">
            <a:extLst>
              <a:ext uri="{FF2B5EF4-FFF2-40B4-BE49-F238E27FC236}">
                <a16:creationId xmlns:a16="http://schemas.microsoft.com/office/drawing/2014/main" id="{EA38DB19-9FA7-AEBB-9EDD-7A7BB4755A47}"/>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BFV</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加密方案</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9C8704F4-272B-9F64-D9AA-8246ACB527D6}"/>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86DFF32E-4BA9-EDBB-A837-630155D8E277}"/>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8006F265-88BA-7BD8-E43E-1CCD5FB20659}"/>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16" name="对象 15">
            <a:extLst>
              <a:ext uri="{FF2B5EF4-FFF2-40B4-BE49-F238E27FC236}">
                <a16:creationId xmlns:a16="http://schemas.microsoft.com/office/drawing/2014/main" id="{3664B3C9-658A-EE80-6021-4C5D39B1022E}"/>
              </a:ext>
            </a:extLst>
          </p:cNvPr>
          <p:cNvGraphicFramePr>
            <a:graphicFrameLocks noChangeAspect="1"/>
          </p:cNvGraphicFramePr>
          <p:nvPr>
            <p:extLst>
              <p:ext uri="{D42A27DB-BD31-4B8C-83A1-F6EECF244321}">
                <p14:modId xmlns:p14="http://schemas.microsoft.com/office/powerpoint/2010/main" val="3225106128"/>
              </p:ext>
            </p:extLst>
          </p:nvPr>
        </p:nvGraphicFramePr>
        <p:xfrm>
          <a:off x="2282354" y="2295525"/>
          <a:ext cx="1816100" cy="355600"/>
        </p:xfrm>
        <a:graphic>
          <a:graphicData uri="http://schemas.openxmlformats.org/presentationml/2006/ole">
            <mc:AlternateContent xmlns:mc="http://schemas.openxmlformats.org/markup-compatibility/2006">
              <mc:Choice xmlns:v="urn:schemas-microsoft-com:vml" Requires="v">
                <p:oleObj name="Equation" r:id="rId3" imgW="1815840" imgH="355320" progId="Equation.DSMT4">
                  <p:embed/>
                </p:oleObj>
              </mc:Choice>
              <mc:Fallback>
                <p:oleObj name="Equation" r:id="rId3" imgW="1815840" imgH="355320" progId="Equation.DSMT4">
                  <p:embed/>
                  <p:pic>
                    <p:nvPicPr>
                      <p:cNvPr id="16" name="对象 15">
                        <a:extLst>
                          <a:ext uri="{FF2B5EF4-FFF2-40B4-BE49-F238E27FC236}">
                            <a16:creationId xmlns:a16="http://schemas.microsoft.com/office/drawing/2014/main" id="{5DC01905-B465-DF17-83F7-FADC7A0ECB66}"/>
                          </a:ext>
                        </a:extLst>
                      </p:cNvPr>
                      <p:cNvPicPr/>
                      <p:nvPr/>
                    </p:nvPicPr>
                    <p:blipFill>
                      <a:blip r:embed="rId4"/>
                      <a:stretch>
                        <a:fillRect/>
                      </a:stretch>
                    </p:blipFill>
                    <p:spPr>
                      <a:xfrm>
                        <a:off x="2282354" y="2295525"/>
                        <a:ext cx="1816100" cy="3556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B058808E-3BCF-8C8B-D1D4-1B4A1134F88E}"/>
              </a:ext>
            </a:extLst>
          </p:cNvPr>
          <p:cNvGraphicFramePr>
            <a:graphicFrameLocks noChangeAspect="1"/>
          </p:cNvGraphicFramePr>
          <p:nvPr>
            <p:extLst>
              <p:ext uri="{D42A27DB-BD31-4B8C-83A1-F6EECF244321}">
                <p14:modId xmlns:p14="http://schemas.microsoft.com/office/powerpoint/2010/main" val="2134273517"/>
              </p:ext>
            </p:extLst>
          </p:nvPr>
        </p:nvGraphicFramePr>
        <p:xfrm>
          <a:off x="6565900" y="3973513"/>
          <a:ext cx="850900" cy="622300"/>
        </p:xfrm>
        <a:graphic>
          <a:graphicData uri="http://schemas.openxmlformats.org/presentationml/2006/ole">
            <mc:AlternateContent xmlns:mc="http://schemas.openxmlformats.org/markup-compatibility/2006">
              <mc:Choice xmlns:v="urn:schemas-microsoft-com:vml" Requires="v">
                <p:oleObj name="Equation" r:id="rId5" imgW="850680" imgH="622080" progId="Equation.DSMT4">
                  <p:embed/>
                </p:oleObj>
              </mc:Choice>
              <mc:Fallback>
                <p:oleObj name="Equation" r:id="rId5" imgW="850680" imgH="622080" progId="Equation.DSMT4">
                  <p:embed/>
                  <p:pic>
                    <p:nvPicPr>
                      <p:cNvPr id="0" name=""/>
                      <p:cNvPicPr/>
                      <p:nvPr/>
                    </p:nvPicPr>
                    <p:blipFill>
                      <a:blip r:embed="rId6"/>
                      <a:stretch>
                        <a:fillRect/>
                      </a:stretch>
                    </p:blipFill>
                    <p:spPr>
                      <a:xfrm>
                        <a:off x="6565900" y="3973513"/>
                        <a:ext cx="850900" cy="6223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E4D6B7A-D521-9512-5234-6519BF3D25F1}"/>
              </a:ext>
            </a:extLst>
          </p:cNvPr>
          <p:cNvGraphicFramePr>
            <a:graphicFrameLocks noChangeAspect="1"/>
          </p:cNvGraphicFramePr>
          <p:nvPr>
            <p:extLst>
              <p:ext uri="{D42A27DB-BD31-4B8C-83A1-F6EECF244321}">
                <p14:modId xmlns:p14="http://schemas.microsoft.com/office/powerpoint/2010/main" val="492743926"/>
              </p:ext>
            </p:extLst>
          </p:nvPr>
        </p:nvGraphicFramePr>
        <p:xfrm>
          <a:off x="1600200" y="4830763"/>
          <a:ext cx="2006600" cy="292100"/>
        </p:xfrm>
        <a:graphic>
          <a:graphicData uri="http://schemas.openxmlformats.org/presentationml/2006/ole">
            <mc:AlternateContent xmlns:mc="http://schemas.openxmlformats.org/markup-compatibility/2006">
              <mc:Choice xmlns:v="urn:schemas-microsoft-com:vml" Requires="v">
                <p:oleObj name="Equation" r:id="rId7" imgW="2006280" imgH="291960" progId="Equation.DSMT4">
                  <p:embed/>
                </p:oleObj>
              </mc:Choice>
              <mc:Fallback>
                <p:oleObj name="Equation" r:id="rId7" imgW="2006280" imgH="291960" progId="Equation.DSMT4">
                  <p:embed/>
                  <p:pic>
                    <p:nvPicPr>
                      <p:cNvPr id="0" name=""/>
                      <p:cNvPicPr/>
                      <p:nvPr/>
                    </p:nvPicPr>
                    <p:blipFill>
                      <a:blip r:embed="rId8"/>
                      <a:stretch>
                        <a:fillRect/>
                      </a:stretch>
                    </p:blipFill>
                    <p:spPr>
                      <a:xfrm>
                        <a:off x="1600200" y="4830763"/>
                        <a:ext cx="2006600" cy="292100"/>
                      </a:xfrm>
                      <a:prstGeom prst="rect">
                        <a:avLst/>
                      </a:prstGeom>
                    </p:spPr>
                  </p:pic>
                </p:oleObj>
              </mc:Fallback>
            </mc:AlternateContent>
          </a:graphicData>
        </a:graphic>
      </p:graphicFrame>
      <p:grpSp>
        <p:nvGrpSpPr>
          <p:cNvPr id="29" name="组合 28">
            <a:extLst>
              <a:ext uri="{FF2B5EF4-FFF2-40B4-BE49-F238E27FC236}">
                <a16:creationId xmlns:a16="http://schemas.microsoft.com/office/drawing/2014/main" id="{6370EAB6-AA60-5B39-61A6-25CA0366D30F}"/>
              </a:ext>
            </a:extLst>
          </p:cNvPr>
          <p:cNvGrpSpPr/>
          <p:nvPr/>
        </p:nvGrpSpPr>
        <p:grpSpPr>
          <a:xfrm>
            <a:off x="2522280" y="5102617"/>
            <a:ext cx="987387" cy="678371"/>
            <a:chOff x="4185980" y="5085154"/>
            <a:chExt cx="987387" cy="678371"/>
          </a:xfrm>
        </p:grpSpPr>
        <p:pic>
          <p:nvPicPr>
            <p:cNvPr id="25" name="图片 24">
              <a:extLst>
                <a:ext uri="{FF2B5EF4-FFF2-40B4-BE49-F238E27FC236}">
                  <a16:creationId xmlns:a16="http://schemas.microsoft.com/office/drawing/2014/main" id="{C316E204-D370-B932-7B4D-229754F33DA6}"/>
                </a:ext>
              </a:extLst>
            </p:cNvPr>
            <p:cNvPicPr>
              <a:picLocks noChangeAspect="1"/>
            </p:cNvPicPr>
            <p:nvPr/>
          </p:nvPicPr>
          <p:blipFill>
            <a:blip r:embed="rId9">
              <a:extLst>
                <a:ext uri="{28A0092B-C50C-407E-A947-70E740481C1C}">
                  <a14:useLocalDpi xmlns:a14="http://schemas.microsoft.com/office/drawing/2010/main" val="0"/>
                </a:ext>
              </a:extLst>
            </a:blip>
            <a:srcRect r="11723"/>
            <a:stretch/>
          </p:blipFill>
          <p:spPr>
            <a:xfrm>
              <a:off x="4185980" y="5086810"/>
              <a:ext cx="887997" cy="676715"/>
            </a:xfrm>
            <a:prstGeom prst="rect">
              <a:avLst/>
            </a:prstGeom>
          </p:spPr>
        </p:pic>
        <p:pic>
          <p:nvPicPr>
            <p:cNvPr id="28" name="图片 27">
              <a:extLst>
                <a:ext uri="{FF2B5EF4-FFF2-40B4-BE49-F238E27FC236}">
                  <a16:creationId xmlns:a16="http://schemas.microsoft.com/office/drawing/2014/main" id="{D84B6BE9-477A-EDEB-CA03-D1ED1704632D}"/>
                </a:ext>
              </a:extLst>
            </p:cNvPr>
            <p:cNvPicPr>
              <a:picLocks noChangeAspect="1"/>
            </p:cNvPicPr>
            <p:nvPr/>
          </p:nvPicPr>
          <p:blipFill>
            <a:blip r:embed="rId10">
              <a:extLst>
                <a:ext uri="{28A0092B-C50C-407E-A947-70E740481C1C}">
                  <a14:useLocalDpi xmlns:a14="http://schemas.microsoft.com/office/drawing/2010/main" val="0"/>
                </a:ext>
              </a:extLst>
            </a:blip>
            <a:srcRect l="78894"/>
            <a:stretch/>
          </p:blipFill>
          <p:spPr>
            <a:xfrm>
              <a:off x="5049840" y="5085154"/>
              <a:ext cx="123527" cy="676715"/>
            </a:xfrm>
            <a:prstGeom prst="rect">
              <a:avLst/>
            </a:prstGeom>
          </p:spPr>
        </p:pic>
      </p:grpSp>
    </p:spTree>
    <p:extLst>
      <p:ext uri="{BB962C8B-B14F-4D97-AF65-F5344CB8AC3E}">
        <p14:creationId xmlns:p14="http://schemas.microsoft.com/office/powerpoint/2010/main" val="599543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descr="D:\360MoveData\Users\xiaoxiao\Desktop\8595b48fly1he2i1d3298j218g1n9x6k.jpg8595b48fly1he2i1d3298j218g1n9x6k"/>
          <p:cNvPicPr>
            <a:picLocks noChangeAspect="1"/>
          </p:cNvPicPr>
          <p:nvPr/>
        </p:nvPicPr>
        <p:blipFill>
          <a:blip r:embed="rId38"/>
          <a:srcRect b="3503"/>
          <a:stretch>
            <a:fillRect/>
          </a:stretch>
        </p:blipFill>
        <p:spPr>
          <a:xfrm>
            <a:off x="45085" y="635"/>
            <a:ext cx="5166995" cy="6858000"/>
          </a:xfrm>
          <a:prstGeom prst="rect">
            <a:avLst/>
          </a:prstGeom>
        </p:spPr>
      </p:pic>
      <p:sp>
        <p:nvSpPr>
          <p:cNvPr id="3" name="PA-矩形 8"/>
          <p:cNvSpPr/>
          <p:nvPr>
            <p:custDataLst>
              <p:tags r:id="rId1"/>
            </p:custDataLst>
          </p:nvPr>
        </p:nvSpPr>
        <p:spPr>
          <a:xfrm>
            <a:off x="-635" y="0"/>
            <a:ext cx="5209540" cy="6948170"/>
          </a:xfrm>
          <a:prstGeom prst="rect">
            <a:avLst/>
          </a:prstGeom>
          <a:gradFill flip="none" rotWithShape="1">
            <a:gsLst>
              <a:gs pos="0">
                <a:srgbClr val="961318"/>
              </a:gs>
              <a:gs pos="100000">
                <a:srgbClr val="961318">
                  <a:alpha val="62000"/>
                </a:srgbClr>
              </a:gs>
            </a:gsLst>
            <a:lin ang="0" scaled="1"/>
            <a:tileRect/>
          </a:gra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grpSp>
        <p:nvGrpSpPr>
          <p:cNvPr id="4" name="PA-组合 20"/>
          <p:cNvGrpSpPr/>
          <p:nvPr>
            <p:custDataLst>
              <p:tags r:id="rId2"/>
            </p:custDataLst>
          </p:nvPr>
        </p:nvGrpSpPr>
        <p:grpSpPr>
          <a:xfrm>
            <a:off x="6503258" y="1506205"/>
            <a:ext cx="672405" cy="923330"/>
            <a:chOff x="7138670" y="1012807"/>
            <a:chExt cx="672405" cy="923330"/>
          </a:xfrm>
        </p:grpSpPr>
        <p:sp>
          <p:nvSpPr>
            <p:cNvPr id="5" name="PA-任意多边形 9"/>
            <p:cNvSpPr/>
            <p:nvPr>
              <p:custDataLst>
                <p:tags r:id="rId34"/>
              </p:custDataLst>
            </p:nvPr>
          </p:nvSpPr>
          <p:spPr>
            <a:xfrm>
              <a:off x="7138670" y="1555752"/>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PA-文本框 13"/>
            <p:cNvSpPr txBox="1"/>
            <p:nvPr>
              <p:custDataLst>
                <p:tags r:id="rId35"/>
              </p:custDataLst>
            </p:nvPr>
          </p:nvSpPr>
          <p:spPr>
            <a:xfrm>
              <a:off x="7186365" y="1012807"/>
              <a:ext cx="62471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54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1</a:t>
              </a:r>
              <a:endParaRPr kumimoji="0" lang="zh-CN" altLang="en-US" sz="54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grpSp>
        <p:nvGrpSpPr>
          <p:cNvPr id="7" name="PA-组合 19"/>
          <p:cNvGrpSpPr/>
          <p:nvPr>
            <p:custDataLst>
              <p:tags r:id="rId3"/>
            </p:custDataLst>
          </p:nvPr>
        </p:nvGrpSpPr>
        <p:grpSpPr>
          <a:xfrm>
            <a:off x="6503258" y="2617813"/>
            <a:ext cx="672405" cy="830997"/>
            <a:chOff x="7138670" y="2490624"/>
            <a:chExt cx="672405" cy="830997"/>
          </a:xfrm>
        </p:grpSpPr>
        <p:sp>
          <p:nvSpPr>
            <p:cNvPr id="8" name="PA-任意多边形 10"/>
            <p:cNvSpPr/>
            <p:nvPr>
              <p:custDataLst>
                <p:tags r:id="rId32"/>
              </p:custDataLst>
            </p:nvPr>
          </p:nvSpPr>
          <p:spPr>
            <a:xfrm>
              <a:off x="7138670" y="2967858"/>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9" name="PA-文本框 14"/>
            <p:cNvSpPr txBox="1"/>
            <p:nvPr>
              <p:custDataLst>
                <p:tags r:id="rId33"/>
              </p:custDataLst>
            </p:nvPr>
          </p:nvSpPr>
          <p:spPr>
            <a:xfrm>
              <a:off x="7186365" y="2490624"/>
              <a:ext cx="62471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2</a:t>
              </a:r>
              <a:endParaRPr kumimoji="0" lang="zh-CN" altLang="en-US"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sp>
        <p:nvSpPr>
          <p:cNvPr id="10" name="PA-任意多边形 11"/>
          <p:cNvSpPr/>
          <p:nvPr>
            <p:custDataLst>
              <p:tags r:id="rId4"/>
            </p:custDataLst>
          </p:nvPr>
        </p:nvSpPr>
        <p:spPr>
          <a:xfrm>
            <a:off x="6503258" y="4131791"/>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11" name="PA-文本框 15"/>
          <p:cNvSpPr txBox="1"/>
          <p:nvPr>
            <p:custDataLst>
              <p:tags r:id="rId5"/>
            </p:custDataLst>
          </p:nvPr>
        </p:nvSpPr>
        <p:spPr>
          <a:xfrm>
            <a:off x="6550953" y="3637087"/>
            <a:ext cx="624710" cy="830997"/>
          </a:xfrm>
          <a:prstGeom prst="rect">
            <a:avLst/>
          </a:prstGeom>
          <a:noFill/>
        </p:spPr>
        <p:txBody>
          <a:bodyPr wrap="square" rtlCol="0">
            <a:spAutoFit/>
          </a:bodyPr>
          <a:lstStyle/>
          <a:p>
            <a:r>
              <a:rPr lang="en-US" altLang="zh-CN" sz="4800" b="1" i="1" dirty="0">
                <a:solidFill>
                  <a:srgbClr val="961318"/>
                </a:solidFill>
                <a:latin typeface="Arial" panose="020B0604020202020204"/>
                <a:ea typeface="微软雅黑" panose="020B0503020204020204" charset="-122"/>
                <a:cs typeface="+mn-ea"/>
                <a:sym typeface="+mn-lt"/>
              </a:rPr>
              <a:t>3</a:t>
            </a:r>
            <a:endParaRPr lang="zh-CN" altLang="en-US" sz="4800" b="1" i="1" dirty="0">
              <a:solidFill>
                <a:srgbClr val="961318"/>
              </a:solidFill>
              <a:latin typeface="Arial" panose="020B0604020202020204"/>
              <a:ea typeface="微软雅黑" panose="020B0503020204020204" charset="-122"/>
              <a:cs typeface="+mn-ea"/>
              <a:sym typeface="+mn-lt"/>
            </a:endParaRPr>
          </a:p>
        </p:txBody>
      </p:sp>
      <p:grpSp>
        <p:nvGrpSpPr>
          <p:cNvPr id="12" name="PA-组合 17"/>
          <p:cNvGrpSpPr/>
          <p:nvPr>
            <p:custDataLst>
              <p:tags r:id="rId6"/>
            </p:custDataLst>
          </p:nvPr>
        </p:nvGrpSpPr>
        <p:grpSpPr>
          <a:xfrm>
            <a:off x="6503258" y="4656362"/>
            <a:ext cx="672405" cy="830997"/>
            <a:chOff x="7138670" y="5303103"/>
            <a:chExt cx="672405" cy="830997"/>
          </a:xfrm>
        </p:grpSpPr>
        <p:sp>
          <p:nvSpPr>
            <p:cNvPr id="13" name="PA-任意多边形 12"/>
            <p:cNvSpPr/>
            <p:nvPr>
              <p:custDataLst>
                <p:tags r:id="rId30"/>
              </p:custDataLst>
            </p:nvPr>
          </p:nvSpPr>
          <p:spPr>
            <a:xfrm>
              <a:off x="7138670" y="5792070"/>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2000">
                  <a:srgbClr val="961318"/>
                </a:gs>
                <a:gs pos="72000">
                  <a:srgbClr val="961318">
                    <a:alpha val="40000"/>
                  </a:srgbClr>
                </a:gs>
                <a:gs pos="100000">
                  <a:srgbClr val="961318">
                    <a:alpha val="0"/>
                  </a:srgbClr>
                </a:gs>
              </a:gsLst>
              <a:lin ang="8400000" scaled="0"/>
              <a:tileRect/>
            </a:gradFill>
            <a:ln w="12700" cap="flat" cmpd="sng" algn="ctr">
              <a:noFill/>
              <a:prstDash val="solid"/>
              <a:miter lim="800000"/>
            </a:ln>
            <a:effectLst>
              <a:outerShdw blurRad="50800" dist="38100" dir="13500000" algn="b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14" name="PA-文本框 16"/>
            <p:cNvSpPr txBox="1"/>
            <p:nvPr>
              <p:custDataLst>
                <p:tags r:id="rId31"/>
              </p:custDataLst>
            </p:nvPr>
          </p:nvSpPr>
          <p:spPr>
            <a:xfrm>
              <a:off x="7186365" y="5303103"/>
              <a:ext cx="62471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rPr>
                <a:t>4</a:t>
              </a:r>
              <a:endParaRPr kumimoji="0" lang="zh-CN" altLang="en-US" sz="4800" b="1" i="1" u="none" strike="noStrike" kern="0" cap="none" spc="0" normalizeH="0" baseline="0" noProof="0" dirty="0">
                <a:ln>
                  <a:noFill/>
                </a:ln>
                <a:solidFill>
                  <a:srgbClr val="961318"/>
                </a:solidFill>
                <a:effectLst/>
                <a:uLnTx/>
                <a:uFillTx/>
                <a:latin typeface="Arial" panose="020B0604020202020204"/>
                <a:ea typeface="微软雅黑" panose="020B0503020204020204" charset="-122"/>
                <a:cs typeface="+mn-ea"/>
                <a:sym typeface="+mn-lt"/>
              </a:endParaRPr>
            </a:p>
          </p:txBody>
        </p:sp>
      </p:grpSp>
      <p:sp>
        <p:nvSpPr>
          <p:cNvPr id="15" name="PA-文本框 21"/>
          <p:cNvSpPr txBox="1"/>
          <p:nvPr>
            <p:custDataLst>
              <p:tags r:id="rId7"/>
            </p:custDataLst>
          </p:nvPr>
        </p:nvSpPr>
        <p:spPr>
          <a:xfrm>
            <a:off x="7112164" y="1818317"/>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密码原语简介</a:t>
            </a:r>
          </a:p>
        </p:txBody>
      </p:sp>
      <p:sp>
        <p:nvSpPr>
          <p:cNvPr id="16" name="PA-文本框 22"/>
          <p:cNvSpPr txBox="1"/>
          <p:nvPr>
            <p:custDataLst>
              <p:tags r:id="rId8"/>
            </p:custDataLst>
          </p:nvPr>
        </p:nvSpPr>
        <p:spPr>
          <a:xfrm>
            <a:off x="7173124" y="2802478"/>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应用场景</a:t>
            </a:r>
          </a:p>
        </p:txBody>
      </p:sp>
      <p:sp>
        <p:nvSpPr>
          <p:cNvPr id="17" name="PA-文本框 23"/>
          <p:cNvSpPr txBox="1"/>
          <p:nvPr>
            <p:custDataLst>
              <p:tags r:id="rId9"/>
            </p:custDataLst>
          </p:nvPr>
        </p:nvSpPr>
        <p:spPr>
          <a:xfrm>
            <a:off x="7173124" y="3825365"/>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数学问题</a:t>
            </a:r>
          </a:p>
        </p:txBody>
      </p:sp>
      <p:sp>
        <p:nvSpPr>
          <p:cNvPr id="18" name="PA-文本框 24"/>
          <p:cNvSpPr txBox="1"/>
          <p:nvPr>
            <p:custDataLst>
              <p:tags r:id="rId10"/>
            </p:custDataLst>
          </p:nvPr>
        </p:nvSpPr>
        <p:spPr>
          <a:xfrm>
            <a:off x="7173123" y="4841027"/>
            <a:ext cx="3611122" cy="461665"/>
          </a:xfrm>
          <a:prstGeom prst="rect">
            <a:avLst/>
          </a:prstGeom>
          <a:noFill/>
        </p:spPr>
        <p:txBody>
          <a:bodyPr wrap="square" rtlCol="0">
            <a:spAutoFit/>
          </a:bodyPr>
          <a:lstStyle/>
          <a:p>
            <a:r>
              <a:rPr lang="zh-CN" altLang="en-US" sz="2400" dirty="0">
                <a:solidFill>
                  <a:srgbClr val="768394">
                    <a:lumMod val="75000"/>
                  </a:srgbClr>
                </a:solidFill>
                <a:latin typeface="Arial" panose="020B0604020202020204"/>
                <a:ea typeface="微软雅黑" panose="020B0503020204020204" charset="-122"/>
                <a:cs typeface="+mn-ea"/>
                <a:sym typeface="+mn-lt"/>
              </a:rPr>
              <a:t>不足与改进</a:t>
            </a:r>
          </a:p>
        </p:txBody>
      </p:sp>
      <p:cxnSp>
        <p:nvCxnSpPr>
          <p:cNvPr id="19" name="PA-直接连接符 25"/>
          <p:cNvCxnSpPr/>
          <p:nvPr>
            <p:custDataLst>
              <p:tags r:id="rId11"/>
            </p:custDataLst>
          </p:nvPr>
        </p:nvCxnSpPr>
        <p:spPr>
          <a:xfrm flipV="1">
            <a:off x="5565474" y="4867219"/>
            <a:ext cx="628650" cy="358139"/>
          </a:xfrm>
          <a:prstGeom prst="line">
            <a:avLst/>
          </a:prstGeom>
          <a:noFill/>
          <a:ln w="57150" cap="rnd" cmpd="sng" algn="ctr">
            <a:gradFill>
              <a:gsLst>
                <a:gs pos="0">
                  <a:srgbClr val="FFFFFF">
                    <a:alpha val="77000"/>
                  </a:srgbClr>
                </a:gs>
                <a:gs pos="100000">
                  <a:srgbClr val="961318"/>
                </a:gs>
              </a:gsLst>
              <a:lin ang="5400000" scaled="1"/>
            </a:gradFill>
            <a:prstDash val="solid"/>
            <a:round/>
          </a:ln>
          <a:effectLst/>
        </p:spPr>
      </p:cxnSp>
      <p:cxnSp>
        <p:nvCxnSpPr>
          <p:cNvPr id="20" name="PA-直接连接符 26"/>
          <p:cNvCxnSpPr/>
          <p:nvPr>
            <p:custDataLst>
              <p:tags r:id="rId12"/>
            </p:custDataLst>
          </p:nvPr>
        </p:nvCxnSpPr>
        <p:spPr>
          <a:xfrm flipV="1">
            <a:off x="6108366" y="5945110"/>
            <a:ext cx="1149834" cy="616027"/>
          </a:xfrm>
          <a:prstGeom prst="line">
            <a:avLst/>
          </a:prstGeom>
          <a:noFill/>
          <a:ln w="63500" cap="rnd" cmpd="sng" algn="ctr">
            <a:gradFill>
              <a:gsLst>
                <a:gs pos="0">
                  <a:srgbClr val="FFFFFF">
                    <a:alpha val="0"/>
                  </a:srgbClr>
                </a:gs>
                <a:gs pos="70000">
                  <a:srgbClr val="961318"/>
                </a:gs>
              </a:gsLst>
              <a:lin ang="5400000" scaled="1"/>
            </a:gradFill>
            <a:prstDash val="solid"/>
            <a:round/>
          </a:ln>
          <a:effectLst/>
        </p:spPr>
      </p:cxnSp>
      <p:cxnSp>
        <p:nvCxnSpPr>
          <p:cNvPr id="21" name="PA-直接连接符 31"/>
          <p:cNvCxnSpPr/>
          <p:nvPr>
            <p:custDataLst>
              <p:tags r:id="rId13"/>
            </p:custDataLst>
          </p:nvPr>
        </p:nvCxnSpPr>
        <p:spPr>
          <a:xfrm flipV="1">
            <a:off x="7646099" y="4596709"/>
            <a:ext cx="315585" cy="179789"/>
          </a:xfrm>
          <a:prstGeom prst="line">
            <a:avLst/>
          </a:prstGeom>
          <a:noFill/>
          <a:ln w="69850" cap="rnd" cmpd="sng" algn="ctr">
            <a:gradFill>
              <a:gsLst>
                <a:gs pos="0">
                  <a:srgbClr val="FFFFFF">
                    <a:alpha val="77000"/>
                  </a:srgbClr>
                </a:gs>
                <a:gs pos="100000">
                  <a:srgbClr val="961318"/>
                </a:gs>
              </a:gsLst>
              <a:lin ang="5400000" scaled="1"/>
            </a:gradFill>
            <a:prstDash val="solid"/>
            <a:round/>
          </a:ln>
          <a:effectLst/>
        </p:spPr>
      </p:cxnSp>
      <p:cxnSp>
        <p:nvCxnSpPr>
          <p:cNvPr id="22" name="PA-直接连接符 33"/>
          <p:cNvCxnSpPr/>
          <p:nvPr>
            <p:custDataLst>
              <p:tags r:id="rId14"/>
            </p:custDataLst>
          </p:nvPr>
        </p:nvCxnSpPr>
        <p:spPr>
          <a:xfrm flipV="1">
            <a:off x="6970741" y="5579561"/>
            <a:ext cx="574917" cy="277128"/>
          </a:xfrm>
          <a:prstGeom prst="line">
            <a:avLst/>
          </a:prstGeom>
          <a:noFill/>
          <a:ln w="47625" cap="rnd" cmpd="sng" algn="ctr">
            <a:gradFill>
              <a:gsLst>
                <a:gs pos="0">
                  <a:srgbClr val="FFFFFF">
                    <a:alpha val="0"/>
                  </a:srgbClr>
                </a:gs>
                <a:gs pos="100000">
                  <a:srgbClr val="961318"/>
                </a:gs>
              </a:gsLst>
              <a:lin ang="5400000" scaled="1"/>
            </a:gradFill>
            <a:prstDash val="solid"/>
            <a:round/>
          </a:ln>
          <a:effectLst/>
        </p:spPr>
      </p:cxnSp>
      <p:cxnSp>
        <p:nvCxnSpPr>
          <p:cNvPr id="23" name="PA-直接连接符 36"/>
          <p:cNvCxnSpPr/>
          <p:nvPr>
            <p:custDataLst>
              <p:tags r:id="rId15"/>
            </p:custDataLst>
          </p:nvPr>
        </p:nvCxnSpPr>
        <p:spPr>
          <a:xfrm flipH="1">
            <a:off x="9035548" y="2496875"/>
            <a:ext cx="301333" cy="171668"/>
          </a:xfrm>
          <a:prstGeom prst="line">
            <a:avLst/>
          </a:prstGeom>
          <a:noFill/>
          <a:ln w="47625" cap="rnd" cmpd="sng" algn="ctr">
            <a:gradFill>
              <a:gsLst>
                <a:gs pos="0">
                  <a:srgbClr val="FFFFFF">
                    <a:alpha val="74000"/>
                  </a:srgbClr>
                </a:gs>
                <a:gs pos="100000">
                  <a:srgbClr val="961318"/>
                </a:gs>
              </a:gsLst>
              <a:lin ang="5400000" scaled="1"/>
            </a:gradFill>
            <a:prstDash val="solid"/>
            <a:round/>
          </a:ln>
          <a:effectLst/>
        </p:spPr>
      </p:cxnSp>
      <p:grpSp>
        <p:nvGrpSpPr>
          <p:cNvPr id="24" name="组合 23"/>
          <p:cNvGrpSpPr/>
          <p:nvPr/>
        </p:nvGrpSpPr>
        <p:grpSpPr>
          <a:xfrm>
            <a:off x="357611" y="1592658"/>
            <a:ext cx="4378398" cy="3207306"/>
            <a:chOff x="1043940" y="2140627"/>
            <a:chExt cx="4000500" cy="2930484"/>
          </a:xfrm>
        </p:grpSpPr>
        <p:sp>
          <p:nvSpPr>
            <p:cNvPr id="25" name="PA-右中括号 1"/>
            <p:cNvSpPr/>
            <p:nvPr>
              <p:custDataLst>
                <p:tags r:id="rId16"/>
              </p:custDataLst>
            </p:nvPr>
          </p:nvSpPr>
          <p:spPr>
            <a:xfrm rot="16200000">
              <a:off x="2712720" y="1310047"/>
              <a:ext cx="662940" cy="2324100"/>
            </a:xfrm>
            <a:prstGeom prst="rightBracket">
              <a:avLst>
                <a:gd name="adj" fmla="val 0"/>
              </a:avLst>
            </a:prstGeom>
            <a:noFill/>
            <a:ln w="38100" cap="flat" cmpd="sng" algn="ctr">
              <a:solidFill>
                <a:srgbClr val="FFFFFF"/>
              </a:solidFill>
              <a:prstDash val="solid"/>
              <a:miter lim="800000"/>
            </a:ln>
            <a:effectLst/>
          </p:spPr>
          <p:txBody>
            <a:bodyPr rtlCol="0" anchor="ctr"/>
            <a:lstStyle/>
            <a:p>
              <a:pPr algn="ctr">
                <a:defRPr/>
              </a:pPr>
              <a:endParaRPr lang="zh-CN" altLang="en-US" kern="0" dirty="0">
                <a:solidFill>
                  <a:srgbClr val="000000"/>
                </a:solidFill>
                <a:latin typeface="Arial" panose="020B0604020202020204"/>
                <a:ea typeface="微软雅黑" panose="020B0503020204020204" charset="-122"/>
                <a:cs typeface="+mn-ea"/>
                <a:sym typeface="+mn-lt"/>
              </a:endParaRPr>
            </a:p>
          </p:txBody>
        </p:sp>
        <p:sp>
          <p:nvSpPr>
            <p:cNvPr id="26" name="PA-右中括号 3"/>
            <p:cNvSpPr/>
            <p:nvPr>
              <p:custDataLst>
                <p:tags r:id="rId17"/>
              </p:custDataLst>
            </p:nvPr>
          </p:nvSpPr>
          <p:spPr>
            <a:xfrm rot="5400000" flipV="1">
              <a:off x="2712720" y="3577591"/>
              <a:ext cx="662940" cy="2324100"/>
            </a:xfrm>
            <a:prstGeom prst="rightBracket">
              <a:avLst>
                <a:gd name="adj" fmla="val 0"/>
              </a:avLst>
            </a:prstGeom>
            <a:noFill/>
            <a:ln w="38100" cap="flat" cmpd="sng" algn="ctr">
              <a:solidFill>
                <a:srgbClr val="FFFFFF"/>
              </a:solidFill>
              <a:prstDash val="solid"/>
              <a:miter lim="800000"/>
            </a:ln>
            <a:effectLst/>
          </p:spPr>
          <p:txBody>
            <a:bodyPr rtlCol="0" anchor="ctr"/>
            <a:lstStyle/>
            <a:p>
              <a:pPr algn="ctr">
                <a:defRPr/>
              </a:pPr>
              <a:endParaRPr lang="zh-CN" altLang="en-US" kern="0">
                <a:solidFill>
                  <a:srgbClr val="000000"/>
                </a:solidFill>
                <a:latin typeface="Arial" panose="020B0604020202020204"/>
                <a:ea typeface="微软雅黑" panose="020B0503020204020204" charset="-122"/>
                <a:cs typeface="+mn-ea"/>
                <a:sym typeface="+mn-lt"/>
              </a:endParaRPr>
            </a:p>
          </p:txBody>
        </p:sp>
        <p:sp>
          <p:nvSpPr>
            <p:cNvPr id="27" name="PA-矩形 4"/>
            <p:cNvSpPr/>
            <p:nvPr>
              <p:custDataLst>
                <p:tags r:id="rId18"/>
              </p:custDataLst>
            </p:nvPr>
          </p:nvSpPr>
          <p:spPr>
            <a:xfrm>
              <a:off x="1043940" y="2951479"/>
              <a:ext cx="4000500" cy="1087120"/>
            </a:xfrm>
            <a:prstGeom prst="rect">
              <a:avLst/>
            </a:prstGeom>
            <a:solidFill>
              <a:srgbClr val="FFFFFF">
                <a:alpha val="55000"/>
              </a:srgbClr>
            </a:solidFill>
            <a:ln w="12700" cap="flat" cmpd="sng" algn="ctr">
              <a:gradFill>
                <a:gsLst>
                  <a:gs pos="0">
                    <a:srgbClr val="00723E">
                      <a:lumMod val="5000"/>
                      <a:lumOff val="95000"/>
                    </a:srgbClr>
                  </a:gs>
                  <a:gs pos="69400">
                    <a:srgbClr val="FAFFFD">
                      <a:alpha val="33000"/>
                    </a:srgbClr>
                  </a:gs>
                  <a:gs pos="32000">
                    <a:srgbClr val="F3FFFA">
                      <a:alpha val="0"/>
                    </a:srgbClr>
                  </a:gs>
                  <a:gs pos="100000">
                    <a:srgbClr val="FFFFFF">
                      <a:alpha val="94000"/>
                    </a:srgbClr>
                  </a:gs>
                </a:gsLst>
                <a:lin ang="5400000" scaled="1"/>
              </a:grad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28" name="PA-文本框 5"/>
            <p:cNvSpPr txBox="1"/>
            <p:nvPr>
              <p:custDataLst>
                <p:tags r:id="rId19"/>
              </p:custDataLst>
            </p:nvPr>
          </p:nvSpPr>
          <p:spPr>
            <a:xfrm>
              <a:off x="1993900" y="2986360"/>
              <a:ext cx="2100580" cy="1168466"/>
            </a:xfrm>
            <a:prstGeom prst="rect">
              <a:avLst/>
            </a:prstGeom>
            <a:noFill/>
          </p:spPr>
          <p:txBody>
            <a:bodyPr wrap="square" rtlCol="0">
              <a:spAutoFit/>
            </a:bodyPr>
            <a:lstStyle/>
            <a:p>
              <a:pPr algn="dist">
                <a:defRPr/>
              </a:pPr>
              <a:r>
                <a:rPr lang="zh-CN" altLang="en-US" sz="6600" b="1" kern="0" dirty="0">
                  <a:solidFill>
                    <a:srgbClr val="FFFFFF"/>
                  </a:solidFill>
                  <a:latin typeface="Arial" panose="020B0604020202020204"/>
                  <a:ea typeface="微软雅黑" panose="020B0503020204020204" charset="-122"/>
                  <a:cs typeface="+mn-ea"/>
                  <a:sym typeface="+mn-lt"/>
                </a:rPr>
                <a:t>目录</a:t>
              </a:r>
            </a:p>
          </p:txBody>
        </p:sp>
        <p:sp>
          <p:nvSpPr>
            <p:cNvPr id="29" name="PA-文本框 6"/>
            <p:cNvSpPr txBox="1"/>
            <p:nvPr>
              <p:custDataLst>
                <p:tags r:id="rId20"/>
              </p:custDataLst>
            </p:nvPr>
          </p:nvSpPr>
          <p:spPr>
            <a:xfrm>
              <a:off x="2094230" y="4223504"/>
              <a:ext cx="1899920" cy="369332"/>
            </a:xfrm>
            <a:prstGeom prst="rect">
              <a:avLst/>
            </a:prstGeom>
            <a:noFill/>
          </p:spPr>
          <p:txBody>
            <a:bodyPr wrap="square" rtlCol="0">
              <a:spAutoFit/>
            </a:bodyPr>
            <a:lstStyle/>
            <a:p>
              <a:pPr algn="dist">
                <a:defRPr/>
              </a:pPr>
              <a:r>
                <a:rPr lang="en-US" altLang="zh-CN" kern="0" dirty="0">
                  <a:solidFill>
                    <a:srgbClr val="FFFFFF"/>
                  </a:solidFill>
                  <a:latin typeface="Arial" panose="020B0604020202020204"/>
                  <a:ea typeface="微软雅黑" panose="020B0503020204020204" charset="-122"/>
                  <a:cs typeface="+mn-ea"/>
                  <a:sym typeface="+mn-lt"/>
                </a:rPr>
                <a:t>CONTEXT</a:t>
              </a:r>
              <a:endParaRPr lang="zh-CN" altLang="en-US" kern="0" dirty="0">
                <a:solidFill>
                  <a:srgbClr val="FFFFFF"/>
                </a:solidFill>
                <a:latin typeface="Arial" panose="020B0604020202020204"/>
                <a:ea typeface="微软雅黑" panose="020B0503020204020204" charset="-122"/>
                <a:cs typeface="+mn-ea"/>
                <a:sym typeface="+mn-lt"/>
              </a:endParaRPr>
            </a:p>
          </p:txBody>
        </p:sp>
        <p:cxnSp>
          <p:nvCxnSpPr>
            <p:cNvPr id="30" name="PA-直接连接符 42"/>
            <p:cNvCxnSpPr/>
            <p:nvPr>
              <p:custDataLst>
                <p:tags r:id="rId21"/>
              </p:custDataLst>
            </p:nvPr>
          </p:nvCxnSpPr>
          <p:spPr>
            <a:xfrm>
              <a:off x="2170176" y="4174352"/>
              <a:ext cx="1737360" cy="0"/>
            </a:xfrm>
            <a:prstGeom prst="line">
              <a:avLst/>
            </a:prstGeom>
            <a:noFill/>
            <a:ln w="9525" cap="flat" cmpd="sng" algn="ctr">
              <a:solidFill>
                <a:srgbClr val="FFFFFF"/>
              </a:solidFill>
              <a:prstDash val="solid"/>
              <a:miter lim="800000"/>
            </a:ln>
            <a:effectLst/>
          </p:spPr>
        </p:cxnSp>
        <p:grpSp>
          <p:nvGrpSpPr>
            <p:cNvPr id="31" name="PA-组合 54"/>
            <p:cNvGrpSpPr/>
            <p:nvPr>
              <p:custDataLst>
                <p:tags r:id="rId22"/>
              </p:custDataLst>
            </p:nvPr>
          </p:nvGrpSpPr>
          <p:grpSpPr>
            <a:xfrm>
              <a:off x="4200650" y="3381742"/>
              <a:ext cx="221996" cy="292636"/>
              <a:chOff x="4206240" y="3385284"/>
              <a:chExt cx="221996" cy="292636"/>
            </a:xfrm>
          </p:grpSpPr>
          <p:cxnSp>
            <p:nvCxnSpPr>
              <p:cNvPr id="36" name="PA-直接连接符 47"/>
              <p:cNvCxnSpPr/>
              <p:nvPr>
                <p:custDataLst>
                  <p:tags r:id="rId27"/>
                </p:custDataLst>
              </p:nvPr>
            </p:nvCxnSpPr>
            <p:spPr>
              <a:xfrm>
                <a:off x="4206240" y="3385284"/>
                <a:ext cx="0" cy="292636"/>
              </a:xfrm>
              <a:prstGeom prst="line">
                <a:avLst/>
              </a:prstGeom>
              <a:noFill/>
              <a:ln w="22225" cap="rnd" cmpd="sng" algn="ctr">
                <a:solidFill>
                  <a:srgbClr val="FFFFFF"/>
                </a:solidFill>
                <a:prstDash val="solid"/>
                <a:miter lim="800000"/>
              </a:ln>
              <a:effectLst/>
            </p:spPr>
          </p:cxnSp>
          <p:cxnSp>
            <p:nvCxnSpPr>
              <p:cNvPr id="37" name="PA-直接连接符 48"/>
              <p:cNvCxnSpPr/>
              <p:nvPr>
                <p:custDataLst>
                  <p:tags r:id="rId28"/>
                </p:custDataLst>
              </p:nvPr>
            </p:nvCxnSpPr>
            <p:spPr>
              <a:xfrm>
                <a:off x="4322064" y="3429000"/>
                <a:ext cx="0" cy="198120"/>
              </a:xfrm>
              <a:prstGeom prst="line">
                <a:avLst/>
              </a:prstGeom>
              <a:noFill/>
              <a:ln w="22225" cap="rnd" cmpd="sng" algn="ctr">
                <a:solidFill>
                  <a:srgbClr val="FFFFFF"/>
                </a:solidFill>
                <a:prstDash val="solid"/>
                <a:miter lim="800000"/>
              </a:ln>
              <a:effectLst/>
            </p:spPr>
          </p:cxnSp>
          <p:cxnSp>
            <p:nvCxnSpPr>
              <p:cNvPr id="38" name="PA-直接连接符 49"/>
              <p:cNvCxnSpPr/>
              <p:nvPr>
                <p:custDataLst>
                  <p:tags r:id="rId29"/>
                </p:custDataLst>
              </p:nvPr>
            </p:nvCxnSpPr>
            <p:spPr>
              <a:xfrm>
                <a:off x="4428236" y="3459480"/>
                <a:ext cx="0" cy="144561"/>
              </a:xfrm>
              <a:prstGeom prst="line">
                <a:avLst/>
              </a:prstGeom>
              <a:noFill/>
              <a:ln w="22225" cap="rnd" cmpd="sng" algn="ctr">
                <a:solidFill>
                  <a:srgbClr val="FFFFFF"/>
                </a:solidFill>
                <a:prstDash val="solid"/>
                <a:miter lim="800000"/>
              </a:ln>
              <a:effectLst/>
            </p:spPr>
          </p:cxnSp>
        </p:grpSp>
        <p:grpSp>
          <p:nvGrpSpPr>
            <p:cNvPr id="32" name="PA-组合 55"/>
            <p:cNvGrpSpPr/>
            <p:nvPr>
              <p:custDataLst>
                <p:tags r:id="rId23"/>
              </p:custDataLst>
            </p:nvPr>
          </p:nvGrpSpPr>
          <p:grpSpPr>
            <a:xfrm flipH="1">
              <a:off x="1665733" y="3381742"/>
              <a:ext cx="221996" cy="292636"/>
              <a:chOff x="4206240" y="3385284"/>
              <a:chExt cx="221996" cy="292636"/>
            </a:xfrm>
          </p:grpSpPr>
          <p:cxnSp>
            <p:nvCxnSpPr>
              <p:cNvPr id="33" name="PA-直接连接符 56"/>
              <p:cNvCxnSpPr/>
              <p:nvPr>
                <p:custDataLst>
                  <p:tags r:id="rId24"/>
                </p:custDataLst>
              </p:nvPr>
            </p:nvCxnSpPr>
            <p:spPr>
              <a:xfrm>
                <a:off x="4206240" y="3385284"/>
                <a:ext cx="0" cy="292636"/>
              </a:xfrm>
              <a:prstGeom prst="line">
                <a:avLst/>
              </a:prstGeom>
              <a:noFill/>
              <a:ln w="22225" cap="rnd" cmpd="sng" algn="ctr">
                <a:solidFill>
                  <a:srgbClr val="FFFFFF"/>
                </a:solidFill>
                <a:prstDash val="solid"/>
                <a:miter lim="800000"/>
              </a:ln>
              <a:effectLst/>
            </p:spPr>
          </p:cxnSp>
          <p:cxnSp>
            <p:nvCxnSpPr>
              <p:cNvPr id="34" name="PA-直接连接符 57"/>
              <p:cNvCxnSpPr/>
              <p:nvPr>
                <p:custDataLst>
                  <p:tags r:id="rId25"/>
                </p:custDataLst>
              </p:nvPr>
            </p:nvCxnSpPr>
            <p:spPr>
              <a:xfrm>
                <a:off x="4322064" y="3429000"/>
                <a:ext cx="0" cy="198120"/>
              </a:xfrm>
              <a:prstGeom prst="line">
                <a:avLst/>
              </a:prstGeom>
              <a:noFill/>
              <a:ln w="22225" cap="rnd" cmpd="sng" algn="ctr">
                <a:solidFill>
                  <a:srgbClr val="FFFFFF"/>
                </a:solidFill>
                <a:prstDash val="solid"/>
                <a:miter lim="800000"/>
              </a:ln>
              <a:effectLst/>
            </p:spPr>
          </p:cxnSp>
          <p:cxnSp>
            <p:nvCxnSpPr>
              <p:cNvPr id="35" name="PA-直接连接符 58"/>
              <p:cNvCxnSpPr/>
              <p:nvPr>
                <p:custDataLst>
                  <p:tags r:id="rId26"/>
                </p:custDataLst>
              </p:nvPr>
            </p:nvCxnSpPr>
            <p:spPr>
              <a:xfrm>
                <a:off x="4428236" y="3459480"/>
                <a:ext cx="0" cy="144561"/>
              </a:xfrm>
              <a:prstGeom prst="line">
                <a:avLst/>
              </a:prstGeom>
              <a:noFill/>
              <a:ln w="22225" cap="rnd" cmpd="sng" algn="ctr">
                <a:solidFill>
                  <a:srgbClr val="FFFFFF"/>
                </a:solidFill>
                <a:prstDash val="solid"/>
                <a:miter lim="800000"/>
              </a:ln>
              <a:effectLst/>
            </p:spPr>
          </p:cxnSp>
        </p:grpSp>
      </p:grpSp>
      <p:sp>
        <p:nvSpPr>
          <p:cNvPr id="2" name="文本框 1"/>
          <p:cNvSpPr txBox="1"/>
          <p:nvPr/>
        </p:nvSpPr>
        <p:spPr>
          <a:xfrm>
            <a:off x="9791324" y="6376471"/>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9" name="图片 38" descr="D:\360MoveData\Users\xiaoxiao\Desktop\图片2.png图片2"/>
          <p:cNvPicPr>
            <a:picLocks noChangeAspect="1"/>
          </p:cNvPicPr>
          <p:nvPr/>
        </p:nvPicPr>
        <p:blipFill rotWithShape="1">
          <a:blip r:embed="rId39"/>
          <a:srcRect/>
          <a:stretch>
            <a:fillRect/>
          </a:stretch>
        </p:blipFill>
        <p:spPr>
          <a:xfrm>
            <a:off x="9668828" y="48260"/>
            <a:ext cx="2159635" cy="7924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6BEF-9639-C3C9-BB27-EE628D4EB4C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5764047-4B4F-BC3D-931D-30812F82AE0E}"/>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AB952B66-926D-DC00-8FA3-824CE406B678}"/>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B5B3823A-1368-1697-17C6-6AA7EED6C51F}"/>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74C1178E-F009-039B-69C6-709A7AD7BF63}"/>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4BE16923-5FB0-889B-2555-1130C9B61E6D}"/>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4F8EFEBE-6175-AA0B-D73B-1C1F3697D02F}"/>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7F476877-3C87-E625-5127-24BA927E221C}"/>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同态性（全同态）</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加法同态</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明文</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a:t>
            </a: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sz="1500" kern="0" dirty="0">
                <a:solidFill>
                  <a:srgbClr val="961318"/>
                </a:solidFill>
                <a:latin typeface="楷体" panose="02010609060101010101" pitchFamily="49" charset="-122"/>
                <a:ea typeface="楷体" panose="02010609060101010101" pitchFamily="49" charset="-122"/>
                <a:cs typeface="Times New Roman" panose="02020603050405020304" pitchFamily="18" charset="0"/>
                <a:sym typeface="+mn-lt"/>
              </a:rPr>
              <a:t>加密</a:t>
            </a:r>
            <a:endParaRPr lang="en-US" altLang="zh-CN" sz="1500" kern="0" dirty="0">
              <a:solidFill>
                <a:srgbClr val="961318"/>
              </a:solidFill>
              <a:latin typeface="楷体" panose="02010609060101010101" pitchFamily="49" charset="-122"/>
              <a:ea typeface="楷体" panose="02010609060101010101" pitchFamily="49"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密文</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12</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21</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b="1" kern="0" baseline="-25000" dirty="0">
                <a:latin typeface="Times New Roman" panose="02020603050405020304" pitchFamily="18" charset="0"/>
                <a:ea typeface="宋体" panose="02010600030101010101" pitchFamily="2" charset="-122"/>
                <a:cs typeface="Times New Roman" panose="02020603050405020304" pitchFamily="18" charset="0"/>
                <a:sym typeface="+mn-lt"/>
              </a:rPr>
              <a:t>22</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乘法同态</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略</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buClr>
                <a:srgbClr val="961318"/>
              </a:buClr>
            </a:pP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p>
        </p:txBody>
      </p:sp>
      <p:sp>
        <p:nvSpPr>
          <p:cNvPr id="4" name="矩形 3">
            <a:extLst>
              <a:ext uri="{FF2B5EF4-FFF2-40B4-BE49-F238E27FC236}">
                <a16:creationId xmlns:a16="http://schemas.microsoft.com/office/drawing/2014/main" id="{24D1BB24-D53D-6DD8-26EB-94D503C2290F}"/>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BFV</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加密方案</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C6BA6BDE-26BE-13FD-D1EC-85B4D2DC1CEB}"/>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2AD93A6C-1DCD-7FF2-F1FB-7C5F33565559}"/>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41760AD2-4778-0415-FBA4-3C01694C65D2}"/>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cxnSp>
        <p:nvCxnSpPr>
          <p:cNvPr id="2" name="直接箭头连接符 1">
            <a:extLst>
              <a:ext uri="{FF2B5EF4-FFF2-40B4-BE49-F238E27FC236}">
                <a16:creationId xmlns:a16="http://schemas.microsoft.com/office/drawing/2014/main" id="{82D5DC5C-A724-A62F-1056-321DF1912824}"/>
              </a:ext>
            </a:extLst>
          </p:cNvPr>
          <p:cNvCxnSpPr>
            <a:cxnSpLocks/>
          </p:cNvCxnSpPr>
          <p:nvPr/>
        </p:nvCxnSpPr>
        <p:spPr>
          <a:xfrm>
            <a:off x="1720850" y="2655813"/>
            <a:ext cx="190500" cy="417587"/>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CF3F4A38-D9AD-6C95-5FBD-598901FBE83D}"/>
              </a:ext>
            </a:extLst>
          </p:cNvPr>
          <p:cNvCxnSpPr>
            <a:cxnSpLocks/>
          </p:cNvCxnSpPr>
          <p:nvPr/>
        </p:nvCxnSpPr>
        <p:spPr>
          <a:xfrm>
            <a:off x="1988614" y="2655813"/>
            <a:ext cx="710136" cy="417587"/>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对象 18">
            <a:extLst>
              <a:ext uri="{FF2B5EF4-FFF2-40B4-BE49-F238E27FC236}">
                <a16:creationId xmlns:a16="http://schemas.microsoft.com/office/drawing/2014/main" id="{85859F91-7C1A-7A53-C219-D0A7A93413C8}"/>
              </a:ext>
            </a:extLst>
          </p:cNvPr>
          <p:cNvGraphicFramePr>
            <a:graphicFrameLocks noChangeAspect="1"/>
          </p:cNvGraphicFramePr>
          <p:nvPr>
            <p:extLst>
              <p:ext uri="{D42A27DB-BD31-4B8C-83A1-F6EECF244321}">
                <p14:modId xmlns:p14="http://schemas.microsoft.com/office/powerpoint/2010/main" val="2978192256"/>
              </p:ext>
            </p:extLst>
          </p:nvPr>
        </p:nvGraphicFramePr>
        <p:xfrm>
          <a:off x="3437242" y="2362200"/>
          <a:ext cx="5740400" cy="1066800"/>
        </p:xfrm>
        <a:graphic>
          <a:graphicData uri="http://schemas.openxmlformats.org/presentationml/2006/ole">
            <mc:AlternateContent xmlns:mc="http://schemas.openxmlformats.org/markup-compatibility/2006">
              <mc:Choice xmlns:v="urn:schemas-microsoft-com:vml" Requires="v">
                <p:oleObj name="Equation" r:id="rId3" imgW="5740200" imgH="1066680" progId="Equation.DSMT4">
                  <p:embed/>
                </p:oleObj>
              </mc:Choice>
              <mc:Fallback>
                <p:oleObj name="Equation" r:id="rId3" imgW="5740200" imgH="1066680" progId="Equation.DSMT4">
                  <p:embed/>
                  <p:pic>
                    <p:nvPicPr>
                      <p:cNvPr id="0" name=""/>
                      <p:cNvPicPr/>
                      <p:nvPr/>
                    </p:nvPicPr>
                    <p:blipFill>
                      <a:blip r:embed="rId4"/>
                      <a:stretch>
                        <a:fillRect/>
                      </a:stretch>
                    </p:blipFill>
                    <p:spPr>
                      <a:xfrm>
                        <a:off x="3437242" y="2362200"/>
                        <a:ext cx="5740400" cy="1066800"/>
                      </a:xfrm>
                      <a:prstGeom prst="rect">
                        <a:avLst/>
                      </a:prstGeom>
                    </p:spPr>
                  </p:pic>
                </p:oleObj>
              </mc:Fallback>
            </mc:AlternateContent>
          </a:graphicData>
        </a:graphic>
      </p:graphicFrame>
      <p:sp>
        <p:nvSpPr>
          <p:cNvPr id="21" name="思想气泡: 云 20">
            <a:extLst>
              <a:ext uri="{FF2B5EF4-FFF2-40B4-BE49-F238E27FC236}">
                <a16:creationId xmlns:a16="http://schemas.microsoft.com/office/drawing/2014/main" id="{AAC37718-1AB3-2E93-0918-74BD841FA4EB}"/>
              </a:ext>
            </a:extLst>
          </p:cNvPr>
          <p:cNvSpPr/>
          <p:nvPr/>
        </p:nvSpPr>
        <p:spPr>
          <a:xfrm>
            <a:off x="8324850" y="4159986"/>
            <a:ext cx="2800350" cy="1367775"/>
          </a:xfrm>
          <a:prstGeom prst="cloudCallout">
            <a:avLst>
              <a:gd name="adj1" fmla="val -42275"/>
              <a:gd name="adj2" fmla="val -96000"/>
            </a:avLst>
          </a:prstGeom>
          <a:noFill/>
          <a:ln w="19050">
            <a:solidFill>
              <a:srgbClr val="9613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噪声会在同态运算中不断增大。</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减小噪声积累的方法：</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Bootstrapping</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22" name="表格 21">
            <a:extLst>
              <a:ext uri="{FF2B5EF4-FFF2-40B4-BE49-F238E27FC236}">
                <a16:creationId xmlns:a16="http://schemas.microsoft.com/office/drawing/2014/main" id="{0DB4FBF1-2D6A-BCB9-A139-E84DE44688A2}"/>
              </a:ext>
            </a:extLst>
          </p:cNvPr>
          <p:cNvGraphicFramePr>
            <a:graphicFrameLocks noGrp="1"/>
          </p:cNvGraphicFramePr>
          <p:nvPr>
            <p:extLst>
              <p:ext uri="{D42A27DB-BD31-4B8C-83A1-F6EECF244321}">
                <p14:modId xmlns:p14="http://schemas.microsoft.com/office/powerpoint/2010/main" val="1070481805"/>
              </p:ext>
            </p:extLst>
          </p:nvPr>
        </p:nvGraphicFramePr>
        <p:xfrm>
          <a:off x="1816100" y="3853766"/>
          <a:ext cx="5184453" cy="2194560"/>
        </p:xfrm>
        <a:graphic>
          <a:graphicData uri="http://schemas.openxmlformats.org/drawingml/2006/table">
            <a:tbl>
              <a:tblPr firstRow="1" bandRow="1">
                <a:tableStyleId>{5C22544A-7EE6-4342-B048-85BDC9FD1C3A}</a:tableStyleId>
              </a:tblPr>
              <a:tblGrid>
                <a:gridCol w="1728151">
                  <a:extLst>
                    <a:ext uri="{9D8B030D-6E8A-4147-A177-3AD203B41FA5}">
                      <a16:colId xmlns:a16="http://schemas.microsoft.com/office/drawing/2014/main" val="1709095739"/>
                    </a:ext>
                  </a:extLst>
                </a:gridCol>
                <a:gridCol w="1728151">
                  <a:extLst>
                    <a:ext uri="{9D8B030D-6E8A-4147-A177-3AD203B41FA5}">
                      <a16:colId xmlns:a16="http://schemas.microsoft.com/office/drawing/2014/main" val="3709522644"/>
                    </a:ext>
                  </a:extLst>
                </a:gridCol>
                <a:gridCol w="1728151">
                  <a:extLst>
                    <a:ext uri="{9D8B030D-6E8A-4147-A177-3AD203B41FA5}">
                      <a16:colId xmlns:a16="http://schemas.microsoft.com/office/drawing/2014/main" val="2118566453"/>
                    </a:ext>
                  </a:extLst>
                </a:gridCol>
              </a:tblGrid>
              <a:tr h="297001">
                <a:tc>
                  <a:txBody>
                    <a:bodyPr/>
                    <a:lstStyle/>
                    <a:p>
                      <a:pPr algn="ctr"/>
                      <a:r>
                        <a:rPr lang="zh-CN" altLang="en-US" dirty="0"/>
                        <a:t>原始数据空间</a:t>
                      </a:r>
                    </a:p>
                  </a:txBody>
                  <a:tcPr>
                    <a:lnB w="12700" cap="flat" cmpd="sng" algn="ctr">
                      <a:solidFill>
                        <a:schemeClr val="tx1"/>
                      </a:solidFill>
                      <a:prstDash val="solid"/>
                      <a:round/>
                      <a:headEnd type="none" w="med" len="med"/>
                      <a:tailEnd type="none" w="med" len="med"/>
                    </a:lnB>
                    <a:solidFill>
                      <a:srgbClr val="0C49B7"/>
                    </a:solidFill>
                  </a:tcPr>
                </a:tc>
                <a:tc>
                  <a:txBody>
                    <a:bodyPr/>
                    <a:lstStyle/>
                    <a:p>
                      <a:pPr algn="ctr"/>
                      <a:r>
                        <a:rPr lang="zh-CN" altLang="en-US" dirty="0"/>
                        <a:t>明文空间</a:t>
                      </a:r>
                    </a:p>
                  </a:txBody>
                  <a:tcPr>
                    <a:lnB w="12700" cap="flat" cmpd="sng" algn="ctr">
                      <a:solidFill>
                        <a:schemeClr val="tx1"/>
                      </a:solidFill>
                      <a:prstDash val="solid"/>
                      <a:round/>
                      <a:headEnd type="none" w="med" len="med"/>
                      <a:tailEnd type="none" w="med" len="med"/>
                    </a:lnB>
                    <a:solidFill>
                      <a:srgbClr val="0C49B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密文空间</a:t>
                      </a:r>
                    </a:p>
                  </a:txBody>
                  <a:tcPr>
                    <a:lnB w="12700" cap="flat" cmpd="sng" algn="ctr">
                      <a:solidFill>
                        <a:schemeClr val="tx1"/>
                      </a:solidFill>
                      <a:prstDash val="solid"/>
                      <a:round/>
                      <a:headEnd type="none" w="med" len="med"/>
                      <a:tailEnd type="none" w="med" len="med"/>
                    </a:lnB>
                    <a:solidFill>
                      <a:srgbClr val="0C49B7"/>
                    </a:solidFill>
                  </a:tcPr>
                </a:tc>
                <a:extLst>
                  <a:ext uri="{0D108BD9-81ED-4DB2-BD59-A6C34878D82A}">
                    <a16:rowId xmlns:a16="http://schemas.microsoft.com/office/drawing/2014/main" val="3600633560"/>
                  </a:ext>
                </a:extLst>
              </a:tr>
              <a:tr h="199725">
                <a:tc>
                  <a:txBody>
                    <a:bodyPr/>
                    <a:lstStyle/>
                    <a:p>
                      <a:pPr algn="ctr"/>
                      <a:r>
                        <a:rPr lang="en-US" altLang="zh-CN" i="1" dirty="0">
                          <a:latin typeface="Times New Roman" panose="02020603050405020304" pitchFamily="18" charset="0"/>
                          <a:cs typeface="Times New Roman" panose="02020603050405020304" pitchFamily="18" charset="0"/>
                        </a:rPr>
                        <a:t>a</a:t>
                      </a:r>
                      <a:endParaRPr lang="zh-CN" altLang="en-US"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E7E7"/>
                    </a:solidFill>
                  </a:tcPr>
                </a:tc>
                <a:tc>
                  <a:txBody>
                    <a:bodyPr/>
                    <a:lstStyle/>
                    <a:p>
                      <a:pPr algn="ctr"/>
                      <a:r>
                        <a:rPr lang="en-US" altLang="zh-CN" b="1" dirty="0">
                          <a:latin typeface="Times New Roman" panose="02020603050405020304" pitchFamily="18" charset="0"/>
                          <a:cs typeface="Times New Roman" panose="02020603050405020304" pitchFamily="18" charset="0"/>
                        </a:rPr>
                        <a:t>a</a:t>
                      </a:r>
                      <a:endParaRPr lang="zh-CN" altLang="en-US"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rgbClr val="FFE7E7"/>
                    </a:solidFill>
                  </a:tcPr>
                </a:tc>
                <a:tc>
                  <a:txBody>
                    <a:bodyPr/>
                    <a:lstStyle/>
                    <a:p>
                      <a:pPr algn="ctr"/>
                      <a:r>
                        <a:rPr lang="en-US" altLang="zh-CN" dirty="0">
                          <a:latin typeface="Times New Roman" panose="02020603050405020304" pitchFamily="18" charset="0"/>
                          <a:cs typeface="Times New Roman" panose="02020603050405020304" pitchFamily="18" charset="0"/>
                        </a:rPr>
                        <a:t>Enc(</a:t>
                      </a:r>
                      <a:r>
                        <a:rPr lang="en-US" altLang="zh-CN" b="1" dirty="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E7E7"/>
                    </a:solidFill>
                  </a:tcPr>
                </a:tc>
                <a:extLst>
                  <a:ext uri="{0D108BD9-81ED-4DB2-BD59-A6C34878D82A}">
                    <a16:rowId xmlns:a16="http://schemas.microsoft.com/office/drawing/2014/main" val="3532293025"/>
                  </a:ext>
                </a:extLst>
              </a:tr>
              <a:tr h="297001">
                <a:tc>
                  <a:txBody>
                    <a:bodyP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solidFill>
                      <a:srgbClr val="FF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solidFill>
                      <a:srgbClr val="FFE7E7"/>
                    </a:solidFill>
                  </a:tcPr>
                </a:tc>
                <a:tc>
                  <a:txBody>
                    <a:bodyP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rgbClr val="FFE7E7"/>
                    </a:solidFill>
                  </a:tcPr>
                </a:tc>
                <a:extLst>
                  <a:ext uri="{0D108BD9-81ED-4DB2-BD59-A6C34878D82A}">
                    <a16:rowId xmlns:a16="http://schemas.microsoft.com/office/drawing/2014/main" val="2410896449"/>
                  </a:ext>
                </a:extLst>
              </a:tr>
              <a:tr h="297001">
                <a:tc>
                  <a:txBody>
                    <a:bodyPr/>
                    <a:lstStyle/>
                    <a:p>
                      <a:pPr algn="ctr"/>
                      <a:r>
                        <a:rPr lang="en-US" altLang="zh-CN" i="1" dirty="0">
                          <a:latin typeface="Times New Roman" panose="02020603050405020304" pitchFamily="18" charset="0"/>
                          <a:cs typeface="Times New Roman" panose="02020603050405020304" pitchFamily="18" charset="0"/>
                        </a:rPr>
                        <a:t>b</a:t>
                      </a:r>
                      <a:endParaRPr lang="zh-CN" altLang="en-US"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solidFill>
                      <a:srgbClr val="FFE7E7"/>
                    </a:solidFill>
                  </a:tcPr>
                </a:tc>
                <a:tc>
                  <a:txBody>
                    <a:bodyPr/>
                    <a:lstStyle/>
                    <a:p>
                      <a:pPr algn="ctr"/>
                      <a:r>
                        <a:rPr lang="en-US" altLang="zh-CN" b="1" dirty="0">
                          <a:latin typeface="Times New Roman" panose="02020603050405020304" pitchFamily="18" charset="0"/>
                          <a:cs typeface="Times New Roman" panose="02020603050405020304" pitchFamily="18" charset="0"/>
                        </a:rPr>
                        <a:t>b</a:t>
                      </a:r>
                      <a:endParaRPr lang="zh-CN" altLang="en-US" b="1" dirty="0">
                        <a:latin typeface="Times New Roman" panose="02020603050405020304" pitchFamily="18" charset="0"/>
                        <a:cs typeface="Times New Roman" panose="02020603050405020304" pitchFamily="18" charset="0"/>
                      </a:endParaRPr>
                    </a:p>
                  </a:txBody>
                  <a:tcPr>
                    <a:solidFill>
                      <a:srgbClr val="FF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Enc(</a:t>
                      </a:r>
                      <a:r>
                        <a:rPr lang="en-US" altLang="zh-CN" b="1" dirty="0">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rgbClr val="FFE7E7"/>
                    </a:solidFill>
                  </a:tcPr>
                </a:tc>
                <a:extLst>
                  <a:ext uri="{0D108BD9-81ED-4DB2-BD59-A6C34878D82A}">
                    <a16:rowId xmlns:a16="http://schemas.microsoft.com/office/drawing/2014/main" val="4219844264"/>
                  </a:ext>
                </a:extLst>
              </a:tr>
              <a:tr h="297001">
                <a:tc>
                  <a:txBody>
                    <a:bodyPr/>
                    <a:lstStyle/>
                    <a:p>
                      <a:pPr algn="ctr"/>
                      <a:r>
                        <a:rPr lang="zh-CN" altLang="en-US"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solidFill>
                      <a:srgbClr val="FF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a:t>
                      </a:r>
                    </a:p>
                  </a:txBody>
                  <a:tcPr>
                    <a:solidFill>
                      <a:srgbClr val="FF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solidFill>
                      <a:srgbClr val="FFE7E7"/>
                    </a:solidFill>
                  </a:tcPr>
                </a:tc>
                <a:extLst>
                  <a:ext uri="{0D108BD9-81ED-4DB2-BD59-A6C34878D82A}">
                    <a16:rowId xmlns:a16="http://schemas.microsoft.com/office/drawing/2014/main" val="567891487"/>
                  </a:ext>
                </a:extLst>
              </a:tr>
              <a:tr h="297001">
                <a:tc>
                  <a:txBody>
                    <a:bodyPr/>
                    <a:lstStyle/>
                    <a:p>
                      <a:pPr algn="ctr"/>
                      <a:r>
                        <a:rPr lang="en-US" altLang="zh-CN" i="1" dirty="0">
                          <a:latin typeface="Times New Roman" panose="02020603050405020304" pitchFamily="18" charset="0"/>
                          <a:cs typeface="Times New Roman" panose="02020603050405020304" pitchFamily="18" charset="0"/>
                        </a:rPr>
                        <a:t>c</a:t>
                      </a:r>
                      <a:endParaRPr lang="zh-CN" altLang="en-US"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E7E7"/>
                    </a:solidFill>
                  </a:tcPr>
                </a:tc>
                <a:tc>
                  <a:txBody>
                    <a:bodyPr/>
                    <a:lstStyle/>
                    <a:p>
                      <a:pPr algn="ctr"/>
                      <a:r>
                        <a:rPr lang="en-US" altLang="zh-CN" b="1" dirty="0">
                          <a:latin typeface="Times New Roman" panose="02020603050405020304" pitchFamily="18" charset="0"/>
                          <a:cs typeface="Times New Roman" panose="02020603050405020304" pitchFamily="18" charset="0"/>
                        </a:rPr>
                        <a:t>c</a:t>
                      </a:r>
                      <a:endParaRPr lang="zh-CN" altLang="en-US"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FF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Enc(</a:t>
                      </a:r>
                      <a:r>
                        <a:rPr lang="en-US" altLang="zh-CN" b="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E7E7"/>
                    </a:solidFill>
                  </a:tcPr>
                </a:tc>
                <a:extLst>
                  <a:ext uri="{0D108BD9-81ED-4DB2-BD59-A6C34878D82A}">
                    <a16:rowId xmlns:a16="http://schemas.microsoft.com/office/drawing/2014/main" val="2864097092"/>
                  </a:ext>
                </a:extLst>
              </a:tr>
            </a:tbl>
          </a:graphicData>
        </a:graphic>
      </p:graphicFrame>
      <p:grpSp>
        <p:nvGrpSpPr>
          <p:cNvPr id="27" name="组合 26">
            <a:extLst>
              <a:ext uri="{FF2B5EF4-FFF2-40B4-BE49-F238E27FC236}">
                <a16:creationId xmlns:a16="http://schemas.microsoft.com/office/drawing/2014/main" id="{4CF65D4C-1C58-4450-2C5B-62A8CE4BEFDF}"/>
              </a:ext>
            </a:extLst>
          </p:cNvPr>
          <p:cNvGrpSpPr/>
          <p:nvPr/>
        </p:nvGrpSpPr>
        <p:grpSpPr>
          <a:xfrm>
            <a:off x="3182414" y="4209366"/>
            <a:ext cx="729186" cy="338554"/>
            <a:chOff x="826564" y="4406409"/>
            <a:chExt cx="729186" cy="338554"/>
          </a:xfrm>
        </p:grpSpPr>
        <p:cxnSp>
          <p:nvCxnSpPr>
            <p:cNvPr id="23" name="直接箭头连接符 22">
              <a:extLst>
                <a:ext uri="{FF2B5EF4-FFF2-40B4-BE49-F238E27FC236}">
                  <a16:creationId xmlns:a16="http://schemas.microsoft.com/office/drawing/2014/main" id="{52690AF9-4C72-42DD-ABF9-4AA2C7C03B39}"/>
                </a:ext>
              </a:extLst>
            </p:cNvPr>
            <p:cNvCxnSpPr>
              <a:cxnSpLocks/>
            </p:cNvCxnSpPr>
            <p:nvPr/>
          </p:nvCxnSpPr>
          <p:spPr>
            <a:xfrm>
              <a:off x="826564" y="4719563"/>
              <a:ext cx="729186" cy="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8AF28C9-8556-4A4F-83C3-AF0E91394EDF}"/>
                </a:ext>
              </a:extLst>
            </p:cNvPr>
            <p:cNvSpPr txBox="1"/>
            <p:nvPr/>
          </p:nvSpPr>
          <p:spPr>
            <a:xfrm>
              <a:off x="871377" y="4406409"/>
              <a:ext cx="628650" cy="338554"/>
            </a:xfrm>
            <a:prstGeom prst="rect">
              <a:avLst/>
            </a:prstGeom>
            <a:noFill/>
          </p:spPr>
          <p:txBody>
            <a:bodyPr wrap="square" rtlCol="0">
              <a:spAutoFit/>
            </a:bodyPr>
            <a:lstStyle/>
            <a:p>
              <a:r>
                <a:rPr lang="zh-CN" altLang="en-US" sz="1600" b="1" dirty="0">
                  <a:solidFill>
                    <a:srgbClr val="961318"/>
                  </a:solidFill>
                  <a:latin typeface="楷体" panose="02010609060101010101" pitchFamily="49" charset="-122"/>
                  <a:ea typeface="楷体" panose="02010609060101010101" pitchFamily="49" charset="-122"/>
                </a:rPr>
                <a:t>编码</a:t>
              </a:r>
            </a:p>
          </p:txBody>
        </p:sp>
      </p:grpSp>
      <p:grpSp>
        <p:nvGrpSpPr>
          <p:cNvPr id="30" name="组合 29">
            <a:extLst>
              <a:ext uri="{FF2B5EF4-FFF2-40B4-BE49-F238E27FC236}">
                <a16:creationId xmlns:a16="http://schemas.microsoft.com/office/drawing/2014/main" id="{AFEAC2C3-263D-4D32-872B-170AB1384189}"/>
              </a:ext>
            </a:extLst>
          </p:cNvPr>
          <p:cNvGrpSpPr/>
          <p:nvPr/>
        </p:nvGrpSpPr>
        <p:grpSpPr>
          <a:xfrm>
            <a:off x="3182414" y="4931257"/>
            <a:ext cx="729186" cy="338554"/>
            <a:chOff x="826564" y="4406409"/>
            <a:chExt cx="729186" cy="338554"/>
          </a:xfrm>
        </p:grpSpPr>
        <p:cxnSp>
          <p:nvCxnSpPr>
            <p:cNvPr id="31" name="直接箭头连接符 30">
              <a:extLst>
                <a:ext uri="{FF2B5EF4-FFF2-40B4-BE49-F238E27FC236}">
                  <a16:creationId xmlns:a16="http://schemas.microsoft.com/office/drawing/2014/main" id="{3E23D14F-36E4-2453-D4E4-D7A498162052}"/>
                </a:ext>
              </a:extLst>
            </p:cNvPr>
            <p:cNvCxnSpPr>
              <a:cxnSpLocks/>
            </p:cNvCxnSpPr>
            <p:nvPr/>
          </p:nvCxnSpPr>
          <p:spPr>
            <a:xfrm>
              <a:off x="826564" y="4719563"/>
              <a:ext cx="729186" cy="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C918BAE-1378-3BFC-121D-77856A559CC9}"/>
                </a:ext>
              </a:extLst>
            </p:cNvPr>
            <p:cNvSpPr txBox="1"/>
            <p:nvPr/>
          </p:nvSpPr>
          <p:spPr>
            <a:xfrm>
              <a:off x="871377" y="4406409"/>
              <a:ext cx="628650" cy="338554"/>
            </a:xfrm>
            <a:prstGeom prst="rect">
              <a:avLst/>
            </a:prstGeom>
            <a:noFill/>
          </p:spPr>
          <p:txBody>
            <a:bodyPr wrap="square" rtlCol="0">
              <a:spAutoFit/>
            </a:bodyPr>
            <a:lstStyle/>
            <a:p>
              <a:r>
                <a:rPr lang="zh-CN" altLang="en-US" sz="1600" b="1" dirty="0">
                  <a:solidFill>
                    <a:srgbClr val="961318"/>
                  </a:solidFill>
                  <a:latin typeface="楷体" panose="02010609060101010101" pitchFamily="49" charset="-122"/>
                  <a:ea typeface="楷体" panose="02010609060101010101" pitchFamily="49" charset="-122"/>
                </a:rPr>
                <a:t>编码</a:t>
              </a:r>
            </a:p>
          </p:txBody>
        </p:sp>
      </p:grpSp>
      <p:grpSp>
        <p:nvGrpSpPr>
          <p:cNvPr id="36" name="组合 35">
            <a:extLst>
              <a:ext uri="{FF2B5EF4-FFF2-40B4-BE49-F238E27FC236}">
                <a16:creationId xmlns:a16="http://schemas.microsoft.com/office/drawing/2014/main" id="{FFF52CC0-CB1B-1C91-0DAC-7FA12F28812F}"/>
              </a:ext>
            </a:extLst>
          </p:cNvPr>
          <p:cNvGrpSpPr/>
          <p:nvPr/>
        </p:nvGrpSpPr>
        <p:grpSpPr>
          <a:xfrm>
            <a:off x="4919362" y="4223482"/>
            <a:ext cx="729186" cy="338554"/>
            <a:chOff x="826564" y="4406409"/>
            <a:chExt cx="729186" cy="338554"/>
          </a:xfrm>
        </p:grpSpPr>
        <p:cxnSp>
          <p:nvCxnSpPr>
            <p:cNvPr id="37" name="直接箭头连接符 36">
              <a:extLst>
                <a:ext uri="{FF2B5EF4-FFF2-40B4-BE49-F238E27FC236}">
                  <a16:creationId xmlns:a16="http://schemas.microsoft.com/office/drawing/2014/main" id="{5F3C81EA-1040-8DFA-7FDF-99F45924BD37}"/>
                </a:ext>
              </a:extLst>
            </p:cNvPr>
            <p:cNvCxnSpPr>
              <a:cxnSpLocks/>
            </p:cNvCxnSpPr>
            <p:nvPr/>
          </p:nvCxnSpPr>
          <p:spPr>
            <a:xfrm>
              <a:off x="826564" y="4719563"/>
              <a:ext cx="729186" cy="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EA9BEB4-00E3-BBDB-9C7A-B6F31CA3C495}"/>
                </a:ext>
              </a:extLst>
            </p:cNvPr>
            <p:cNvSpPr txBox="1"/>
            <p:nvPr/>
          </p:nvSpPr>
          <p:spPr>
            <a:xfrm>
              <a:off x="871377" y="4406409"/>
              <a:ext cx="628650" cy="338554"/>
            </a:xfrm>
            <a:prstGeom prst="rect">
              <a:avLst/>
            </a:prstGeom>
            <a:noFill/>
          </p:spPr>
          <p:txBody>
            <a:bodyPr wrap="square" rtlCol="0">
              <a:spAutoFit/>
            </a:bodyPr>
            <a:lstStyle/>
            <a:p>
              <a:r>
                <a:rPr lang="zh-CN" altLang="en-US" sz="1600" b="1" dirty="0">
                  <a:solidFill>
                    <a:srgbClr val="961318"/>
                  </a:solidFill>
                  <a:latin typeface="楷体" panose="02010609060101010101" pitchFamily="49" charset="-122"/>
                  <a:ea typeface="楷体" panose="02010609060101010101" pitchFamily="49" charset="-122"/>
                </a:rPr>
                <a:t>加密</a:t>
              </a:r>
            </a:p>
          </p:txBody>
        </p:sp>
      </p:grpSp>
      <p:grpSp>
        <p:nvGrpSpPr>
          <p:cNvPr id="45" name="组合 44">
            <a:extLst>
              <a:ext uri="{FF2B5EF4-FFF2-40B4-BE49-F238E27FC236}">
                <a16:creationId xmlns:a16="http://schemas.microsoft.com/office/drawing/2014/main" id="{4FEE270A-A1F9-68A9-BB52-207A7ED55534}"/>
              </a:ext>
            </a:extLst>
          </p:cNvPr>
          <p:cNvGrpSpPr/>
          <p:nvPr/>
        </p:nvGrpSpPr>
        <p:grpSpPr>
          <a:xfrm>
            <a:off x="4964175" y="4931257"/>
            <a:ext cx="729186" cy="338554"/>
            <a:chOff x="826564" y="4406409"/>
            <a:chExt cx="729186" cy="338554"/>
          </a:xfrm>
        </p:grpSpPr>
        <p:cxnSp>
          <p:nvCxnSpPr>
            <p:cNvPr id="46" name="直接箭头连接符 45">
              <a:extLst>
                <a:ext uri="{FF2B5EF4-FFF2-40B4-BE49-F238E27FC236}">
                  <a16:creationId xmlns:a16="http://schemas.microsoft.com/office/drawing/2014/main" id="{4E779F83-5542-A13E-A4C2-D975A2FF4CC9}"/>
                </a:ext>
              </a:extLst>
            </p:cNvPr>
            <p:cNvCxnSpPr>
              <a:cxnSpLocks/>
            </p:cNvCxnSpPr>
            <p:nvPr/>
          </p:nvCxnSpPr>
          <p:spPr>
            <a:xfrm>
              <a:off x="826564" y="4719563"/>
              <a:ext cx="729186" cy="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9CE429C8-47EE-C7FE-DA67-892E52444C40}"/>
                </a:ext>
              </a:extLst>
            </p:cNvPr>
            <p:cNvSpPr txBox="1"/>
            <p:nvPr/>
          </p:nvSpPr>
          <p:spPr>
            <a:xfrm>
              <a:off x="871377" y="4406409"/>
              <a:ext cx="628650" cy="338554"/>
            </a:xfrm>
            <a:prstGeom prst="rect">
              <a:avLst/>
            </a:prstGeom>
            <a:noFill/>
          </p:spPr>
          <p:txBody>
            <a:bodyPr wrap="square" rtlCol="0">
              <a:spAutoFit/>
            </a:bodyPr>
            <a:lstStyle/>
            <a:p>
              <a:r>
                <a:rPr lang="zh-CN" altLang="en-US" sz="1600" b="1" dirty="0">
                  <a:solidFill>
                    <a:srgbClr val="961318"/>
                  </a:solidFill>
                  <a:latin typeface="楷体" panose="02010609060101010101" pitchFamily="49" charset="-122"/>
                  <a:ea typeface="楷体" panose="02010609060101010101" pitchFamily="49" charset="-122"/>
                </a:rPr>
                <a:t>加密</a:t>
              </a:r>
            </a:p>
          </p:txBody>
        </p:sp>
      </p:grpSp>
      <p:grpSp>
        <p:nvGrpSpPr>
          <p:cNvPr id="48" name="组合 47">
            <a:extLst>
              <a:ext uri="{FF2B5EF4-FFF2-40B4-BE49-F238E27FC236}">
                <a16:creationId xmlns:a16="http://schemas.microsoft.com/office/drawing/2014/main" id="{D40B4C2F-C1CF-2910-B30C-C8714ABE313C}"/>
              </a:ext>
            </a:extLst>
          </p:cNvPr>
          <p:cNvGrpSpPr/>
          <p:nvPr/>
        </p:nvGrpSpPr>
        <p:grpSpPr>
          <a:xfrm>
            <a:off x="4958720" y="5640263"/>
            <a:ext cx="729186" cy="338554"/>
            <a:chOff x="826564" y="4410113"/>
            <a:chExt cx="729186" cy="338554"/>
          </a:xfrm>
        </p:grpSpPr>
        <p:cxnSp>
          <p:nvCxnSpPr>
            <p:cNvPr id="49" name="直接箭头连接符 48">
              <a:extLst>
                <a:ext uri="{FF2B5EF4-FFF2-40B4-BE49-F238E27FC236}">
                  <a16:creationId xmlns:a16="http://schemas.microsoft.com/office/drawing/2014/main" id="{2EFF2FC8-E273-378E-BAC6-605FF6AC8B57}"/>
                </a:ext>
              </a:extLst>
            </p:cNvPr>
            <p:cNvCxnSpPr>
              <a:cxnSpLocks/>
            </p:cNvCxnSpPr>
            <p:nvPr/>
          </p:nvCxnSpPr>
          <p:spPr>
            <a:xfrm flipH="1">
              <a:off x="826564" y="4719563"/>
              <a:ext cx="729186" cy="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F4C5EE1-0549-4746-EFCD-6226ABD6A3D6}"/>
                </a:ext>
              </a:extLst>
            </p:cNvPr>
            <p:cNvSpPr txBox="1"/>
            <p:nvPr/>
          </p:nvSpPr>
          <p:spPr>
            <a:xfrm>
              <a:off x="908582" y="4410113"/>
              <a:ext cx="628650" cy="338554"/>
            </a:xfrm>
            <a:prstGeom prst="rect">
              <a:avLst/>
            </a:prstGeom>
            <a:noFill/>
          </p:spPr>
          <p:txBody>
            <a:bodyPr wrap="square" rtlCol="0">
              <a:spAutoFit/>
            </a:bodyPr>
            <a:lstStyle/>
            <a:p>
              <a:r>
                <a:rPr lang="zh-CN" altLang="en-US" sz="1600" b="1" dirty="0">
                  <a:solidFill>
                    <a:srgbClr val="961318"/>
                  </a:solidFill>
                  <a:latin typeface="楷体" panose="02010609060101010101" pitchFamily="49" charset="-122"/>
                  <a:ea typeface="楷体" panose="02010609060101010101" pitchFamily="49" charset="-122"/>
                </a:rPr>
                <a:t>解密</a:t>
              </a:r>
            </a:p>
          </p:txBody>
        </p:sp>
      </p:grpSp>
      <p:grpSp>
        <p:nvGrpSpPr>
          <p:cNvPr id="51" name="组合 50">
            <a:extLst>
              <a:ext uri="{FF2B5EF4-FFF2-40B4-BE49-F238E27FC236}">
                <a16:creationId xmlns:a16="http://schemas.microsoft.com/office/drawing/2014/main" id="{0170751F-D05C-5582-9AA5-5A25F1A84021}"/>
              </a:ext>
            </a:extLst>
          </p:cNvPr>
          <p:cNvGrpSpPr/>
          <p:nvPr/>
        </p:nvGrpSpPr>
        <p:grpSpPr>
          <a:xfrm>
            <a:off x="3145741" y="5640263"/>
            <a:ext cx="729186" cy="338554"/>
            <a:chOff x="826564" y="4410113"/>
            <a:chExt cx="729186" cy="338554"/>
          </a:xfrm>
        </p:grpSpPr>
        <p:cxnSp>
          <p:nvCxnSpPr>
            <p:cNvPr id="52" name="直接箭头连接符 51">
              <a:extLst>
                <a:ext uri="{FF2B5EF4-FFF2-40B4-BE49-F238E27FC236}">
                  <a16:creationId xmlns:a16="http://schemas.microsoft.com/office/drawing/2014/main" id="{82508636-025D-CA56-4684-022A77224501}"/>
                </a:ext>
              </a:extLst>
            </p:cNvPr>
            <p:cNvCxnSpPr>
              <a:cxnSpLocks/>
            </p:cNvCxnSpPr>
            <p:nvPr/>
          </p:nvCxnSpPr>
          <p:spPr>
            <a:xfrm flipH="1">
              <a:off x="826564" y="4719563"/>
              <a:ext cx="729186" cy="0"/>
            </a:xfrm>
            <a:prstGeom prst="straightConnector1">
              <a:avLst/>
            </a:prstGeom>
            <a:ln w="3810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1395A8B-7E09-E189-B739-5A13291F3C09}"/>
                </a:ext>
              </a:extLst>
            </p:cNvPr>
            <p:cNvSpPr txBox="1"/>
            <p:nvPr/>
          </p:nvSpPr>
          <p:spPr>
            <a:xfrm>
              <a:off x="908582" y="4410113"/>
              <a:ext cx="628650" cy="338554"/>
            </a:xfrm>
            <a:prstGeom prst="rect">
              <a:avLst/>
            </a:prstGeom>
            <a:noFill/>
          </p:spPr>
          <p:txBody>
            <a:bodyPr wrap="square" rtlCol="0">
              <a:spAutoFit/>
            </a:bodyPr>
            <a:lstStyle/>
            <a:p>
              <a:r>
                <a:rPr lang="zh-CN" altLang="en-US" sz="1600" b="1" dirty="0">
                  <a:solidFill>
                    <a:srgbClr val="961318"/>
                  </a:solidFill>
                  <a:latin typeface="楷体" panose="02010609060101010101" pitchFamily="49" charset="-122"/>
                  <a:ea typeface="楷体" panose="02010609060101010101" pitchFamily="49" charset="-122"/>
                </a:rPr>
                <a:t>解码</a:t>
              </a:r>
            </a:p>
          </p:txBody>
        </p:sp>
      </p:grpSp>
    </p:spTree>
    <p:extLst>
      <p:ext uri="{BB962C8B-B14F-4D97-AF65-F5344CB8AC3E}">
        <p14:creationId xmlns:p14="http://schemas.microsoft.com/office/powerpoint/2010/main" val="1627883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16709-1B50-7B21-EF82-D00097EE6004}"/>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51C988F-3F20-ACF8-3F9D-8A1F5923BE65}"/>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26542720-2F16-24CB-9BC8-0E07C3E12C4E}"/>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B170AF63-4FB4-C871-B7D0-422EEC4C44C8}"/>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D5CBA7B5-D88D-A71C-8FA9-1D2D013F968C}"/>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3DA6BF29-0200-1329-C009-C20579A02E24}"/>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3CCBB9C6-6271-85FE-E8B8-325BD35276A7}"/>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数学问题</a:t>
              </a:r>
              <a:endParaRPr lang="zh-CN" altLang="en-US" sz="3200" b="1" dirty="0">
                <a:solidFill>
                  <a:srgbClr val="961318"/>
                </a:solidFill>
                <a:latin typeface="微软雅黑" panose="020B0503020204020204" charset="-122"/>
                <a:ea typeface="微软雅黑" panose="020B0503020204020204" charset="-122"/>
              </a:endParaRPr>
            </a:p>
          </p:txBody>
        </p:sp>
      </p:grpSp>
      <p:sp>
        <p:nvSpPr>
          <p:cNvPr id="3" name="矩形 2">
            <a:extLst>
              <a:ext uri="{FF2B5EF4-FFF2-40B4-BE49-F238E27FC236}">
                <a16:creationId xmlns:a16="http://schemas.microsoft.com/office/drawing/2014/main" id="{EB6CAB40-0E58-4EED-C4D6-557E5DE10BD9}"/>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安全性分析</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带误差学习问题（</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Learning With Errors</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LWE</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扩展：环上带误差学习问题（</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Ring Learning With Errors</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RLWE</a:t>
            </a:r>
            <a:r>
              <a:rPr lang="zh-CN" altLang="en-US"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给定一个多项式环                                （其中</a:t>
            </a:r>
            <a:r>
              <a:rPr lang="en-US" altLang="zh-CN" i="1" kern="0" dirty="0">
                <a:latin typeface="Times New Roman" panose="02020603050405020304" pitchFamily="18" charset="0"/>
                <a:ea typeface="宋体" panose="02010600030101010101" pitchFamily="2" charset="-122"/>
                <a:cs typeface="Times New Roman" panose="02020603050405020304" pitchFamily="18" charset="0"/>
                <a:sym typeface="+mn-lt"/>
              </a:rPr>
              <a:t>q</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是一个大素数）和一个概率分布</a:t>
            </a:r>
            <a:r>
              <a:rPr lang="el-GR"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χ</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（通常是高斯分布），</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再给定多项式</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，找到多项式           使得                               是困难的</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其中</a:t>
            </a:r>
            <a:r>
              <a:rPr lang="en-US" altLang="zh-CN" b="1" kern="0" dirty="0">
                <a:latin typeface="Times New Roman" panose="02020603050405020304" pitchFamily="18" charset="0"/>
                <a:ea typeface="宋体" panose="02010600030101010101" pitchFamily="2" charset="-122"/>
                <a:cs typeface="Times New Roman" panose="02020603050405020304" pitchFamily="18" charset="0"/>
                <a:sym typeface="+mn-lt"/>
              </a:rPr>
              <a:t>e</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是从分布</a:t>
            </a:r>
            <a:r>
              <a:rPr lang="el-GR"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χ</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中采样得到的噪声多项式</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a:t>
            </a:r>
            <a:endParaRPr lang="en-US" altLang="zh-CN" kern="0" dirty="0">
              <a:latin typeface="黑体" panose="02010609060101010101" pitchFamily="49" charset="-122"/>
              <a:ea typeface="黑体" panose="02010609060101010101" pitchFamily="49"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60A28A7D-8DE7-7BD4-6FA5-D19C002ABCE9}"/>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en-US" altLang="zh-CN"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BFV</a:t>
            </a: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加密方案</a:t>
            </a:r>
            <a:endParaRPr lang="en-US" altLang="zh-CN"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07631115-97C9-0C1A-36E3-8784E81420C1}"/>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9D6D9865-B459-786E-888E-5F5A76D3C237}"/>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01B05749-71BA-7C99-7F85-A3427419C364}"/>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sp>
        <p:nvSpPr>
          <p:cNvPr id="17" name="矩形: 圆角 16">
            <a:extLst>
              <a:ext uri="{FF2B5EF4-FFF2-40B4-BE49-F238E27FC236}">
                <a16:creationId xmlns:a16="http://schemas.microsoft.com/office/drawing/2014/main" id="{76F770F1-C5F4-18B7-4410-63BE20911708}"/>
              </a:ext>
            </a:extLst>
          </p:cNvPr>
          <p:cNvSpPr/>
          <p:nvPr/>
        </p:nvSpPr>
        <p:spPr>
          <a:xfrm>
            <a:off x="1127448" y="4102968"/>
            <a:ext cx="9544050" cy="1387083"/>
          </a:xfrm>
          <a:prstGeom prst="roundRect">
            <a:avLst/>
          </a:prstGeom>
          <a:noFill/>
          <a:ln w="28575">
            <a:solidFill>
              <a:srgbClr val="0C49B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BFV</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加密方案的安全性依赖于</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RLWE</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问题的复杂性。</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RLWE</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问题的复杂性主要来源于其数学结构的复杂性和噪声的引入。由于</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RLWE</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问题是在环上进行的，因此其数学结构比</a:t>
            </a:r>
            <a:r>
              <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LWE</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问题更为复杂。同时，噪声的引入也增加了问题的难度，使得从给定的样本中恢复出</a:t>
            </a:r>
            <a:r>
              <a:rPr lang="en-US" altLang="zh-CN" b="1"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s</a:t>
            </a:r>
            <a:r>
              <a:rPr lang="zh-CN" altLang="en-US"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变得非常困难。</a:t>
            </a:r>
            <a:endParaRPr lang="en-US" altLang="zh-CN" kern="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aphicFrame>
        <p:nvGraphicFramePr>
          <p:cNvPr id="15" name="对象 14">
            <a:extLst>
              <a:ext uri="{FF2B5EF4-FFF2-40B4-BE49-F238E27FC236}">
                <a16:creationId xmlns:a16="http://schemas.microsoft.com/office/drawing/2014/main" id="{32681363-9FFE-E4A9-15AA-76BA6B41A62B}"/>
              </a:ext>
            </a:extLst>
          </p:cNvPr>
          <p:cNvGraphicFramePr>
            <a:graphicFrameLocks noChangeAspect="1"/>
          </p:cNvGraphicFramePr>
          <p:nvPr>
            <p:extLst>
              <p:ext uri="{D42A27DB-BD31-4B8C-83A1-F6EECF244321}">
                <p14:modId xmlns:p14="http://schemas.microsoft.com/office/powerpoint/2010/main" val="515741036"/>
              </p:ext>
            </p:extLst>
          </p:nvPr>
        </p:nvGraphicFramePr>
        <p:xfrm>
          <a:off x="2984500" y="2691847"/>
          <a:ext cx="1814513" cy="357187"/>
        </p:xfrm>
        <a:graphic>
          <a:graphicData uri="http://schemas.openxmlformats.org/presentationml/2006/ole">
            <mc:AlternateContent xmlns:mc="http://schemas.openxmlformats.org/markup-compatibility/2006">
              <mc:Choice xmlns:v="urn:schemas-microsoft-com:vml" Requires="v">
                <p:oleObj name="Equation" r:id="rId3" imgW="1815255" imgH="356773" progId="Equation.DSMT4">
                  <p:embed/>
                </p:oleObj>
              </mc:Choice>
              <mc:Fallback>
                <p:oleObj name="Equation" r:id="rId3" imgW="1815255" imgH="356773" progId="Equation.DSMT4">
                  <p:embed/>
                  <p:pic>
                    <p:nvPicPr>
                      <p:cNvPr id="0" name=""/>
                      <p:cNvPicPr/>
                      <p:nvPr/>
                    </p:nvPicPr>
                    <p:blipFill>
                      <a:blip r:embed="rId4"/>
                      <a:stretch>
                        <a:fillRect/>
                      </a:stretch>
                    </p:blipFill>
                    <p:spPr>
                      <a:xfrm>
                        <a:off x="2984500" y="2691847"/>
                        <a:ext cx="1814513" cy="357187"/>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2645C3C-1293-AFDC-7712-C74FEAE97451}"/>
              </a:ext>
            </a:extLst>
          </p:cNvPr>
          <p:cNvGraphicFramePr>
            <a:graphicFrameLocks noChangeAspect="1"/>
          </p:cNvGraphicFramePr>
          <p:nvPr>
            <p:extLst>
              <p:ext uri="{D42A27DB-BD31-4B8C-83A1-F6EECF244321}">
                <p14:modId xmlns:p14="http://schemas.microsoft.com/office/powerpoint/2010/main" val="1968019847"/>
              </p:ext>
            </p:extLst>
          </p:nvPr>
        </p:nvGraphicFramePr>
        <p:xfrm>
          <a:off x="2536293" y="3037128"/>
          <a:ext cx="787400" cy="317500"/>
        </p:xfrm>
        <a:graphic>
          <a:graphicData uri="http://schemas.openxmlformats.org/presentationml/2006/ole">
            <mc:AlternateContent xmlns:mc="http://schemas.openxmlformats.org/markup-compatibility/2006">
              <mc:Choice xmlns:v="urn:schemas-microsoft-com:vml" Requires="v">
                <p:oleObj name="Equation" r:id="rId5" imgW="787320" imgH="317160" progId="Equation.DSMT4">
                  <p:embed/>
                </p:oleObj>
              </mc:Choice>
              <mc:Fallback>
                <p:oleObj name="Equation" r:id="rId5" imgW="787320" imgH="317160" progId="Equation.DSMT4">
                  <p:embed/>
                  <p:pic>
                    <p:nvPicPr>
                      <p:cNvPr id="0" name=""/>
                      <p:cNvPicPr/>
                      <p:nvPr/>
                    </p:nvPicPr>
                    <p:blipFill>
                      <a:blip r:embed="rId6"/>
                      <a:stretch>
                        <a:fillRect/>
                      </a:stretch>
                    </p:blipFill>
                    <p:spPr>
                      <a:xfrm>
                        <a:off x="2536293" y="3037128"/>
                        <a:ext cx="787400" cy="31750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024D9318-EA9E-70D3-8F38-A5504DED0247}"/>
              </a:ext>
            </a:extLst>
          </p:cNvPr>
          <p:cNvGraphicFramePr>
            <a:graphicFrameLocks noChangeAspect="1"/>
          </p:cNvGraphicFramePr>
          <p:nvPr>
            <p:extLst>
              <p:ext uri="{D42A27DB-BD31-4B8C-83A1-F6EECF244321}">
                <p14:modId xmlns:p14="http://schemas.microsoft.com/office/powerpoint/2010/main" val="870555506"/>
              </p:ext>
            </p:extLst>
          </p:nvPr>
        </p:nvGraphicFramePr>
        <p:xfrm>
          <a:off x="4697413" y="3036888"/>
          <a:ext cx="558800" cy="317500"/>
        </p:xfrm>
        <a:graphic>
          <a:graphicData uri="http://schemas.openxmlformats.org/presentationml/2006/ole">
            <mc:AlternateContent xmlns:mc="http://schemas.openxmlformats.org/markup-compatibility/2006">
              <mc:Choice xmlns:v="urn:schemas-microsoft-com:vml" Requires="v">
                <p:oleObj name="Equation" r:id="rId7" imgW="558720" imgH="317160" progId="Equation.DSMT4">
                  <p:embed/>
                </p:oleObj>
              </mc:Choice>
              <mc:Fallback>
                <p:oleObj name="Equation" r:id="rId7" imgW="558720" imgH="317160" progId="Equation.DSMT4">
                  <p:embed/>
                  <p:pic>
                    <p:nvPicPr>
                      <p:cNvPr id="0" name=""/>
                      <p:cNvPicPr/>
                      <p:nvPr/>
                    </p:nvPicPr>
                    <p:blipFill>
                      <a:blip r:embed="rId8"/>
                      <a:stretch>
                        <a:fillRect/>
                      </a:stretch>
                    </p:blipFill>
                    <p:spPr>
                      <a:xfrm>
                        <a:off x="4697413" y="3036888"/>
                        <a:ext cx="558800" cy="3175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B7300D59-4A1F-5F4E-E7D4-217F7AD3125C}"/>
              </a:ext>
            </a:extLst>
          </p:cNvPr>
          <p:cNvGraphicFramePr>
            <a:graphicFrameLocks noChangeAspect="1"/>
          </p:cNvGraphicFramePr>
          <p:nvPr>
            <p:extLst>
              <p:ext uri="{D42A27DB-BD31-4B8C-83A1-F6EECF244321}">
                <p14:modId xmlns:p14="http://schemas.microsoft.com/office/powerpoint/2010/main" val="1030943514"/>
              </p:ext>
            </p:extLst>
          </p:nvPr>
        </p:nvGraphicFramePr>
        <p:xfrm>
          <a:off x="5765800" y="3065463"/>
          <a:ext cx="1714500" cy="266700"/>
        </p:xfrm>
        <a:graphic>
          <a:graphicData uri="http://schemas.openxmlformats.org/presentationml/2006/ole">
            <mc:AlternateContent xmlns:mc="http://schemas.openxmlformats.org/markup-compatibility/2006">
              <mc:Choice xmlns:v="urn:schemas-microsoft-com:vml" Requires="v">
                <p:oleObj name="Equation" r:id="rId9" imgW="1714320" imgH="266400" progId="Equation.DSMT4">
                  <p:embed/>
                </p:oleObj>
              </mc:Choice>
              <mc:Fallback>
                <p:oleObj name="Equation" r:id="rId9" imgW="1714320" imgH="266400" progId="Equation.DSMT4">
                  <p:embed/>
                  <p:pic>
                    <p:nvPicPr>
                      <p:cNvPr id="0" name=""/>
                      <p:cNvPicPr/>
                      <p:nvPr/>
                    </p:nvPicPr>
                    <p:blipFill>
                      <a:blip r:embed="rId10"/>
                      <a:stretch>
                        <a:fillRect/>
                      </a:stretch>
                    </p:blipFill>
                    <p:spPr>
                      <a:xfrm>
                        <a:off x="5765800" y="3065463"/>
                        <a:ext cx="1714500" cy="266700"/>
                      </a:xfrm>
                      <a:prstGeom prst="rect">
                        <a:avLst/>
                      </a:prstGeom>
                    </p:spPr>
                  </p:pic>
                </p:oleObj>
              </mc:Fallback>
            </mc:AlternateContent>
          </a:graphicData>
        </a:graphic>
      </p:graphicFrame>
    </p:spTree>
    <p:extLst>
      <p:ext uri="{BB962C8B-B14F-4D97-AF65-F5344CB8AC3E}">
        <p14:creationId xmlns:p14="http://schemas.microsoft.com/office/powerpoint/2010/main" val="247558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D:\360MoveData\Users\xiaoxiao\Desktop\1004150863.jpg1004150863"/>
          <p:cNvPicPr>
            <a:picLocks noChangeAspect="1"/>
          </p:cNvPicPr>
          <p:nvPr>
            <p:custDataLst>
              <p:tags r:id="rId1"/>
            </p:custDataLst>
          </p:nvPr>
        </p:nvPicPr>
        <p:blipFill>
          <a:blip r:embed="rId3"/>
          <a:srcRect t="28060" b="17165"/>
          <a:stretch>
            <a:fillRect/>
          </a:stretch>
        </p:blipFill>
        <p:spPr>
          <a:xfrm>
            <a:off x="1270" y="-120650"/>
            <a:ext cx="12190730" cy="3254375"/>
          </a:xfrm>
          <a:prstGeom prst="rect">
            <a:avLst/>
          </a:prstGeom>
        </p:spPr>
      </p:pic>
      <p:sp>
        <p:nvSpPr>
          <p:cNvPr id="5" name="矩形 4"/>
          <p:cNvSpPr/>
          <p:nvPr/>
        </p:nvSpPr>
        <p:spPr>
          <a:xfrm>
            <a:off x="635" y="-161925"/>
            <a:ext cx="12182475" cy="3296285"/>
          </a:xfrm>
          <a:prstGeom prst="rect">
            <a:avLst/>
          </a:prstGeom>
          <a:solidFill>
            <a:srgbClr val="961318">
              <a:alpha val="82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9600" b="0" i="0" u="none" strike="noStrike" kern="1200" cap="none" spc="0" normalizeH="0" baseline="0" noProof="0" dirty="0">
              <a:ln>
                <a:noFill/>
              </a:ln>
              <a:solidFill>
                <a:srgbClr val="FFFFFF"/>
              </a:solidFill>
              <a:effectLst>
                <a:innerShdw dist="63500" dir="16200000">
                  <a:srgbClr val="3889F5"/>
                </a:innerShdw>
              </a:effectLst>
              <a:uLnTx/>
              <a:uFillTx/>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defRPr/>
            </a:pPr>
            <a:r>
              <a:rPr kumimoji="0" lang="zh-CN" altLang="en-US" sz="54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不足与改进</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0" name="标题 4"/>
          <p:cNvSpPr txBox="1"/>
          <p:nvPr/>
        </p:nvSpPr>
        <p:spPr>
          <a:xfrm>
            <a:off x="2207565" y="5207000"/>
            <a:ext cx="7776866" cy="446112"/>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25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Shortcomings and improvements</a:t>
            </a:r>
            <a:endParaRPr kumimoji="0" lang="zh-CN" altLang="en-US"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sp>
        <p:nvSpPr>
          <p:cNvPr id="12" name="文本框 11"/>
          <p:cNvSpPr txBox="1"/>
          <p:nvPr/>
        </p:nvSpPr>
        <p:spPr>
          <a:xfrm>
            <a:off x="5250253" y="2386575"/>
            <a:ext cx="16914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04</a:t>
            </a:r>
            <a:endParaRPr kumimoji="0" lang="zh-CN" altLang="en-US"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4" name="文本框 3"/>
          <p:cNvSpPr txBox="1"/>
          <p:nvPr/>
        </p:nvSpPr>
        <p:spPr>
          <a:xfrm>
            <a:off x="62754" y="640809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bwMode="auto">
          <a:xfrm>
            <a:off x="0" y="1193530"/>
            <a:ext cx="12192000" cy="5976664"/>
          </a:xfrm>
          <a:custGeom>
            <a:avLst/>
            <a:gdLst>
              <a:gd name="connsiteX0" fmla="*/ 6100513 w 12192000"/>
              <a:gd name="connsiteY0" fmla="*/ 65 h 5266033"/>
              <a:gd name="connsiteX1" fmla="*/ 12185886 w 12192000"/>
              <a:gd name="connsiteY1" fmla="*/ 2644790 h 5266033"/>
              <a:gd name="connsiteX2" fmla="*/ 12192000 w 12192000"/>
              <a:gd name="connsiteY2" fmla="*/ 2651338 h 5266033"/>
              <a:gd name="connsiteX3" fmla="*/ 12192000 w 12192000"/>
              <a:gd name="connsiteY3" fmla="*/ 5266033 h 5266033"/>
              <a:gd name="connsiteX4" fmla="*/ 0 w 12192000"/>
              <a:gd name="connsiteY4" fmla="*/ 5266033 h 5266033"/>
              <a:gd name="connsiteX5" fmla="*/ 0 w 12192000"/>
              <a:gd name="connsiteY5" fmla="*/ 2594379 h 5266033"/>
              <a:gd name="connsiteX6" fmla="*/ 269306 w 12192000"/>
              <a:gd name="connsiteY6" fmla="*/ 2332469 h 5266033"/>
              <a:gd name="connsiteX7" fmla="*/ 6100513 w 12192000"/>
              <a:gd name="connsiteY7" fmla="*/ 65 h 5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266033">
                <a:moveTo>
                  <a:pt x="6100513" y="65"/>
                </a:moveTo>
                <a:cubicBezTo>
                  <a:pt x="8454195" y="9342"/>
                  <a:pt x="10597144" y="1011405"/>
                  <a:pt x="12185886" y="2644790"/>
                </a:cubicBezTo>
                <a:lnTo>
                  <a:pt x="12192000" y="2651338"/>
                </a:lnTo>
                <a:lnTo>
                  <a:pt x="12192000" y="5266033"/>
                </a:lnTo>
                <a:lnTo>
                  <a:pt x="0" y="5266033"/>
                </a:lnTo>
                <a:lnTo>
                  <a:pt x="0" y="2594379"/>
                </a:lnTo>
                <a:lnTo>
                  <a:pt x="269306" y="2332469"/>
                </a:lnTo>
                <a:cubicBezTo>
                  <a:pt x="1836778" y="869501"/>
                  <a:pt x="3877638" y="-8699"/>
                  <a:pt x="6100513" y="65"/>
                </a:cubicBezTo>
                <a:close/>
              </a:path>
            </a:pathLst>
          </a:custGeom>
          <a:gradFill>
            <a:gsLst>
              <a:gs pos="57000">
                <a:srgbClr val="961318">
                  <a:alpha val="0"/>
                </a:srgbClr>
              </a:gs>
              <a:gs pos="100000">
                <a:srgbClr val="961318">
                  <a:alpha val="10000"/>
                </a:srgbClr>
              </a:gs>
            </a:gsLst>
            <a:lin ang="16200000" scaled="0"/>
          </a:gradFill>
          <a:ln w="12700" cap="flat">
            <a:gradFill>
              <a:gsLst>
                <a:gs pos="25000">
                  <a:srgbClr val="961318">
                    <a:alpha val="0"/>
                  </a:srgbClr>
                </a:gs>
                <a:gs pos="0">
                  <a:srgbClr val="961318"/>
                </a:gs>
              </a:gsLst>
              <a:lin ang="5400000" scaled="0"/>
            </a:gradFill>
            <a:prstDash val="solid"/>
            <a:miter lim="800000"/>
          </a:ln>
        </p:spPr>
        <p:txBody>
          <a:bodyPr wrap="square" anchor="ctr">
            <a:noAutofit/>
          </a:bodyPr>
          <a:lstStyle/>
          <a:p>
            <a:pPr algn="ctr">
              <a:defRPr/>
            </a:pPr>
            <a:endParaRPr lang="en-US" altLang="zh-CN" kern="0" dirty="0">
              <a:solidFill>
                <a:srgbClr val="000000"/>
              </a:solidFill>
              <a:latin typeface="Arial" panose="020B0604020202020204"/>
              <a:ea typeface="微软雅黑" panose="020B0503020204020204" charset="-122"/>
              <a:cs typeface="+mn-ea"/>
              <a:sym typeface="+mn-lt"/>
            </a:endParaRPr>
          </a:p>
          <a:p>
            <a:pPr algn="ctr">
              <a:defRPr/>
            </a:pPr>
            <a:endParaRPr kern="0" dirty="0">
              <a:solidFill>
                <a:srgbClr val="000000"/>
              </a:solidFill>
              <a:latin typeface="Arial" panose="020B0604020202020204"/>
              <a:ea typeface="微软雅黑" panose="020B0503020204020204" charset="-122"/>
              <a:sym typeface="+mn-lt"/>
            </a:endParaRPr>
          </a:p>
        </p:txBody>
      </p:sp>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不足与改进</a:t>
              </a:r>
            </a:p>
          </p:txBody>
        </p:sp>
      </p:grpSp>
      <p:sp>
        <p:nvSpPr>
          <p:cNvPr id="15" name="任意多边形: 形状 14"/>
          <p:cNvSpPr/>
          <p:nvPr/>
        </p:nvSpPr>
        <p:spPr>
          <a:xfrm>
            <a:off x="2629956" y="3222824"/>
            <a:ext cx="7022088" cy="3227290"/>
          </a:xfrm>
          <a:custGeom>
            <a:avLst/>
            <a:gdLst>
              <a:gd name="connsiteX0" fmla="*/ 3511044 w 7022088"/>
              <a:gd name="connsiteY0" fmla="*/ 0 h 3227290"/>
              <a:gd name="connsiteX1" fmla="*/ 4522718 w 7022088"/>
              <a:gd name="connsiteY1" fmla="*/ 549829 h 3227290"/>
              <a:gd name="connsiteX2" fmla="*/ 5680998 w 7022088"/>
              <a:gd name="connsiteY2" fmla="*/ 670538 h 3227290"/>
              <a:gd name="connsiteX3" fmla="*/ 6159626 w 7022088"/>
              <a:gd name="connsiteY3" fmla="*/ 1680902 h 3227290"/>
              <a:gd name="connsiteX4" fmla="*/ 7022088 w 7022088"/>
              <a:gd name="connsiteY4" fmla="*/ 2426058 h 3227290"/>
              <a:gd name="connsiteX5" fmla="*/ 6846900 w 7022088"/>
              <a:gd name="connsiteY5" fmla="*/ 3227290 h 3227290"/>
              <a:gd name="connsiteX6" fmla="*/ 175188 w 7022088"/>
              <a:gd name="connsiteY6" fmla="*/ 3227290 h 3227290"/>
              <a:gd name="connsiteX7" fmla="*/ 0 w 7022088"/>
              <a:gd name="connsiteY7" fmla="*/ 2426058 h 3227290"/>
              <a:gd name="connsiteX8" fmla="*/ 862462 w 7022088"/>
              <a:gd name="connsiteY8" fmla="*/ 1680902 h 3227290"/>
              <a:gd name="connsiteX9" fmla="*/ 1341090 w 7022088"/>
              <a:gd name="connsiteY9" fmla="*/ 670538 h 3227290"/>
              <a:gd name="connsiteX10" fmla="*/ 2499371 w 7022088"/>
              <a:gd name="connsiteY10" fmla="*/ 549829 h 32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2088" h="3227290">
                <a:moveTo>
                  <a:pt x="3511044" y="0"/>
                </a:moveTo>
                <a:lnTo>
                  <a:pt x="4522718" y="549829"/>
                </a:lnTo>
                <a:lnTo>
                  <a:pt x="5680998" y="670538"/>
                </a:lnTo>
                <a:lnTo>
                  <a:pt x="6159626" y="1680902"/>
                </a:lnTo>
                <a:lnTo>
                  <a:pt x="7022088" y="2426058"/>
                </a:lnTo>
                <a:lnTo>
                  <a:pt x="6846900" y="3227290"/>
                </a:lnTo>
                <a:lnTo>
                  <a:pt x="175188" y="3227290"/>
                </a:lnTo>
                <a:lnTo>
                  <a:pt x="0" y="2426058"/>
                </a:lnTo>
                <a:lnTo>
                  <a:pt x="862462" y="1680902"/>
                </a:lnTo>
                <a:lnTo>
                  <a:pt x="1341090" y="670538"/>
                </a:lnTo>
                <a:lnTo>
                  <a:pt x="2499371" y="549829"/>
                </a:lnTo>
                <a:close/>
              </a:path>
            </a:pathLst>
          </a:custGeom>
          <a:gradFill>
            <a:gsLst>
              <a:gs pos="56000">
                <a:srgbClr val="961318">
                  <a:alpha val="0"/>
                </a:srgbClr>
              </a:gs>
              <a:gs pos="97279">
                <a:srgbClr val="961318">
                  <a:alpha val="10000"/>
                </a:srgbClr>
              </a:gs>
            </a:gsLst>
            <a:lin ang="16200000" scaled="0"/>
          </a:gradFill>
          <a:ln w="12700" cap="flat">
            <a:gradFill>
              <a:gsLst>
                <a:gs pos="25000">
                  <a:srgbClr val="961318">
                    <a:alpha val="0"/>
                  </a:srgbClr>
                </a:gs>
                <a:gs pos="0">
                  <a:srgbClr val="961318"/>
                </a:gs>
              </a:gsLst>
              <a:lin ang="5400000" scaled="0"/>
            </a:gradFill>
            <a:prstDash val="solid"/>
            <a:miter lim="800000"/>
          </a:ln>
        </p:spPr>
        <p:txBody>
          <a:bodyPr wrap="square" anchor="ctr">
            <a:noAutofit/>
          </a:bodyPr>
          <a:lstStyle/>
          <a:p>
            <a:pPr algn="ctr">
              <a:defRPr/>
            </a:pPr>
            <a:endParaRPr lang="zh-CN" altLang="en-US" kern="0" dirty="0">
              <a:solidFill>
                <a:srgbClr val="000000"/>
              </a:solidFill>
              <a:latin typeface="Arial" panose="020B0604020202020204"/>
              <a:ea typeface="微软雅黑" panose="020B0503020204020204" charset="-122"/>
              <a:cs typeface="+mn-ea"/>
            </a:endParaRPr>
          </a:p>
        </p:txBody>
      </p:sp>
      <p:sp>
        <p:nvSpPr>
          <p:cNvPr id="18" name="î$1iďè"/>
          <p:cNvSpPr/>
          <p:nvPr/>
        </p:nvSpPr>
        <p:spPr bwMode="auto">
          <a:xfrm>
            <a:off x="1979910" y="5015881"/>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19" name="íṥ1ïḍè"/>
          <p:cNvSpPr/>
          <p:nvPr/>
        </p:nvSpPr>
        <p:spPr>
          <a:xfrm>
            <a:off x="2101286" y="5163075"/>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0" name="íṡļíḋé"/>
          <p:cNvSpPr/>
          <p:nvPr/>
        </p:nvSpPr>
        <p:spPr bwMode="auto">
          <a:xfrm>
            <a:off x="3367021" y="3202020"/>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1" name="íṡ1îḍé"/>
          <p:cNvSpPr/>
          <p:nvPr/>
        </p:nvSpPr>
        <p:spPr>
          <a:xfrm>
            <a:off x="3488397" y="3349214"/>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2" name="ïṡ1îḋè"/>
          <p:cNvSpPr/>
          <p:nvPr/>
        </p:nvSpPr>
        <p:spPr bwMode="auto">
          <a:xfrm>
            <a:off x="5763630" y="2451397"/>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3" name="îṧľíḑê"/>
          <p:cNvSpPr/>
          <p:nvPr/>
        </p:nvSpPr>
        <p:spPr>
          <a:xfrm>
            <a:off x="5885006" y="2598591"/>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grpSp>
        <p:nvGrpSpPr>
          <p:cNvPr id="24" name="íṧľîḍé"/>
          <p:cNvGrpSpPr/>
          <p:nvPr/>
        </p:nvGrpSpPr>
        <p:grpSpPr>
          <a:xfrm>
            <a:off x="8291484" y="3202466"/>
            <a:ext cx="664739" cy="664739"/>
            <a:chOff x="1927743" y="4305183"/>
            <a:chExt cx="719999" cy="719999"/>
          </a:xfrm>
        </p:grpSpPr>
        <p:sp>
          <p:nvSpPr>
            <p:cNvPr id="25" name="îś1ïḋè"/>
            <p:cNvSpPr/>
            <p:nvPr/>
          </p:nvSpPr>
          <p:spPr bwMode="auto">
            <a:xfrm>
              <a:off x="1927743" y="4305183"/>
              <a:ext cx="719999" cy="71999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6" name="ïşḷíḋé"/>
            <p:cNvSpPr/>
            <p:nvPr/>
          </p:nvSpPr>
          <p:spPr>
            <a:xfrm>
              <a:off x="2059209" y="4464613"/>
              <a:ext cx="457067" cy="401138"/>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grpSp>
      <p:sp>
        <p:nvSpPr>
          <p:cNvPr id="27" name="îšḷïḓé"/>
          <p:cNvSpPr/>
          <p:nvPr/>
        </p:nvSpPr>
        <p:spPr bwMode="auto">
          <a:xfrm>
            <a:off x="9734743" y="5015881"/>
            <a:ext cx="664739" cy="664739"/>
          </a:xfrm>
          <a:prstGeom prst="ellipse">
            <a:avLst/>
          </a:prstGeom>
          <a:solidFill>
            <a:srgbClr val="961318"/>
          </a:solidFill>
          <a:ln>
            <a:solidFill>
              <a:srgbClr val="961318"/>
            </a:solidFill>
          </a:ln>
        </p:spPr>
        <p:txBody>
          <a:bodyPr anchor="ctr"/>
          <a:lstStyle/>
          <a:p>
            <a:pPr algn="ctr">
              <a:defRPr/>
            </a:pPr>
            <a:endParaRPr kern="0" dirty="0">
              <a:solidFill>
                <a:srgbClr val="000000"/>
              </a:solidFill>
              <a:latin typeface="Arial" panose="020B0604020202020204"/>
              <a:ea typeface="微软雅黑" panose="020B0503020204020204" charset="-122"/>
              <a:sym typeface="+mn-lt"/>
            </a:endParaRPr>
          </a:p>
        </p:txBody>
      </p:sp>
      <p:sp>
        <p:nvSpPr>
          <p:cNvPr id="28" name="ísḻíḍè"/>
          <p:cNvSpPr/>
          <p:nvPr/>
        </p:nvSpPr>
        <p:spPr>
          <a:xfrm>
            <a:off x="9856119" y="5163075"/>
            <a:ext cx="421987" cy="370351"/>
          </a:xfrm>
          <a:custGeom>
            <a:avLst/>
            <a:gdLst>
              <a:gd name="T0" fmla="*/ 477 w 631"/>
              <a:gd name="T1" fmla="*/ 282 h 626"/>
              <a:gd name="T2" fmla="*/ 554 w 631"/>
              <a:gd name="T3" fmla="*/ 197 h 626"/>
              <a:gd name="T4" fmla="*/ 623 w 631"/>
              <a:gd name="T5" fmla="*/ 79 h 626"/>
              <a:gd name="T6" fmla="*/ 615 w 631"/>
              <a:gd name="T7" fmla="*/ 28 h 626"/>
              <a:gd name="T8" fmla="*/ 593 w 631"/>
              <a:gd name="T9" fmla="*/ 12 h 626"/>
              <a:gd name="T10" fmla="*/ 541 w 631"/>
              <a:gd name="T11" fmla="*/ 21 h 626"/>
              <a:gd name="T12" fmla="*/ 451 w 631"/>
              <a:gd name="T13" fmla="*/ 123 h 626"/>
              <a:gd name="T14" fmla="*/ 395 w 631"/>
              <a:gd name="T15" fmla="*/ 223 h 626"/>
              <a:gd name="T16" fmla="*/ 396 w 631"/>
              <a:gd name="T17" fmla="*/ 267 h 626"/>
              <a:gd name="T18" fmla="*/ 388 w 631"/>
              <a:gd name="T19" fmla="*/ 278 h 626"/>
              <a:gd name="T20" fmla="*/ 346 w 631"/>
              <a:gd name="T21" fmla="*/ 249 h 626"/>
              <a:gd name="T22" fmla="*/ 275 w 631"/>
              <a:gd name="T23" fmla="*/ 176 h 626"/>
              <a:gd name="T24" fmla="*/ 290 w 631"/>
              <a:gd name="T25" fmla="*/ 132 h 626"/>
              <a:gd name="T26" fmla="*/ 254 w 631"/>
              <a:gd name="T27" fmla="*/ 48 h 626"/>
              <a:gd name="T28" fmla="*/ 236 w 631"/>
              <a:gd name="T29" fmla="*/ 34 h 626"/>
              <a:gd name="T30" fmla="*/ 174 w 631"/>
              <a:gd name="T31" fmla="*/ 19 h 626"/>
              <a:gd name="T32" fmla="*/ 125 w 631"/>
              <a:gd name="T33" fmla="*/ 28 h 626"/>
              <a:gd name="T34" fmla="*/ 121 w 631"/>
              <a:gd name="T35" fmla="*/ 35 h 626"/>
              <a:gd name="T36" fmla="*/ 126 w 631"/>
              <a:gd name="T37" fmla="*/ 49 h 626"/>
              <a:gd name="T38" fmla="*/ 167 w 631"/>
              <a:gd name="T39" fmla="*/ 89 h 626"/>
              <a:gd name="T40" fmla="*/ 167 w 631"/>
              <a:gd name="T41" fmla="*/ 141 h 626"/>
              <a:gd name="T42" fmla="*/ 124 w 631"/>
              <a:gd name="T43" fmla="*/ 184 h 626"/>
              <a:gd name="T44" fmla="*/ 98 w 631"/>
              <a:gd name="T45" fmla="*/ 195 h 626"/>
              <a:gd name="T46" fmla="*/ 72 w 631"/>
              <a:gd name="T47" fmla="*/ 184 h 626"/>
              <a:gd name="T48" fmla="*/ 31 w 631"/>
              <a:gd name="T49" fmla="*/ 144 h 626"/>
              <a:gd name="T50" fmla="*/ 18 w 631"/>
              <a:gd name="T51" fmla="*/ 138 h 626"/>
              <a:gd name="T52" fmla="*/ 11 w 631"/>
              <a:gd name="T53" fmla="*/ 142 h 626"/>
              <a:gd name="T54" fmla="*/ 2 w 631"/>
              <a:gd name="T55" fmla="*/ 191 h 626"/>
              <a:gd name="T56" fmla="*/ 14 w 631"/>
              <a:gd name="T57" fmla="*/ 253 h 626"/>
              <a:gd name="T58" fmla="*/ 68 w 631"/>
              <a:gd name="T59" fmla="*/ 296 h 626"/>
              <a:gd name="T60" fmla="*/ 115 w 631"/>
              <a:gd name="T61" fmla="*/ 307 h 626"/>
              <a:gd name="T62" fmla="*/ 159 w 631"/>
              <a:gd name="T63" fmla="*/ 292 h 626"/>
              <a:gd name="T64" fmla="*/ 238 w 631"/>
              <a:gd name="T65" fmla="*/ 367 h 626"/>
              <a:gd name="T66" fmla="*/ 284 w 631"/>
              <a:gd name="T67" fmla="*/ 426 h 626"/>
              <a:gd name="T68" fmla="*/ 176 w 631"/>
              <a:gd name="T69" fmla="*/ 578 h 626"/>
              <a:gd name="T70" fmla="*/ 183 w 631"/>
              <a:gd name="T71" fmla="*/ 615 h 626"/>
              <a:gd name="T72" fmla="*/ 198 w 631"/>
              <a:gd name="T73" fmla="*/ 620 h 626"/>
              <a:gd name="T74" fmla="*/ 220 w 631"/>
              <a:gd name="T75" fmla="*/ 609 h 626"/>
              <a:gd name="T76" fmla="*/ 325 w 631"/>
              <a:gd name="T77" fmla="*/ 460 h 626"/>
              <a:gd name="T78" fmla="*/ 353 w 631"/>
              <a:gd name="T79" fmla="*/ 481 h 626"/>
              <a:gd name="T80" fmla="*/ 406 w 631"/>
              <a:gd name="T81" fmla="*/ 521 h 626"/>
              <a:gd name="T82" fmla="*/ 406 w 631"/>
              <a:gd name="T83" fmla="*/ 524 h 626"/>
              <a:gd name="T84" fmla="*/ 507 w 631"/>
              <a:gd name="T85" fmla="*/ 626 h 626"/>
              <a:gd name="T86" fmla="*/ 609 w 631"/>
              <a:gd name="T87" fmla="*/ 524 h 626"/>
              <a:gd name="T88" fmla="*/ 507 w 631"/>
              <a:gd name="T89" fmla="*/ 423 h 626"/>
              <a:gd name="T90" fmla="*/ 504 w 631"/>
              <a:gd name="T91" fmla="*/ 423 h 626"/>
              <a:gd name="T92" fmla="*/ 466 w 631"/>
              <a:gd name="T93" fmla="*/ 360 h 626"/>
              <a:gd name="T94" fmla="*/ 428 w 631"/>
              <a:gd name="T95" fmla="*/ 314 h 626"/>
              <a:gd name="T96" fmla="*/ 441 w 631"/>
              <a:gd name="T97" fmla="*/ 296 h 626"/>
              <a:gd name="T98" fmla="*/ 477 w 631"/>
              <a:gd name="T99" fmla="*/ 282 h 626"/>
              <a:gd name="T100" fmla="*/ 469 w 631"/>
              <a:gd name="T101" fmla="*/ 487 h 626"/>
              <a:gd name="T102" fmla="*/ 507 w 631"/>
              <a:gd name="T103" fmla="*/ 471 h 626"/>
              <a:gd name="T104" fmla="*/ 560 w 631"/>
              <a:gd name="T105" fmla="*/ 524 h 626"/>
              <a:gd name="T106" fmla="*/ 507 w 631"/>
              <a:gd name="T107" fmla="*/ 577 h 626"/>
              <a:gd name="T108" fmla="*/ 454 w 631"/>
              <a:gd name="T109" fmla="*/ 524 h 626"/>
              <a:gd name="T110" fmla="*/ 469 w 631"/>
              <a:gd name="T111" fmla="*/ 48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626">
                <a:moveTo>
                  <a:pt x="477" y="282"/>
                </a:moveTo>
                <a:cubicBezTo>
                  <a:pt x="477" y="282"/>
                  <a:pt x="521" y="243"/>
                  <a:pt x="554" y="197"/>
                </a:cubicBezTo>
                <a:cubicBezTo>
                  <a:pt x="591" y="146"/>
                  <a:pt x="623" y="79"/>
                  <a:pt x="623" y="79"/>
                </a:cubicBezTo>
                <a:cubicBezTo>
                  <a:pt x="630" y="58"/>
                  <a:pt x="631" y="40"/>
                  <a:pt x="615" y="28"/>
                </a:cubicBezTo>
                <a:lnTo>
                  <a:pt x="593" y="12"/>
                </a:lnTo>
                <a:cubicBezTo>
                  <a:pt x="576" y="0"/>
                  <a:pt x="558" y="8"/>
                  <a:pt x="541" y="21"/>
                </a:cubicBezTo>
                <a:cubicBezTo>
                  <a:pt x="541" y="21"/>
                  <a:pt x="487" y="73"/>
                  <a:pt x="451" y="123"/>
                </a:cubicBezTo>
                <a:cubicBezTo>
                  <a:pt x="415" y="173"/>
                  <a:pt x="395" y="223"/>
                  <a:pt x="395" y="223"/>
                </a:cubicBezTo>
                <a:cubicBezTo>
                  <a:pt x="390" y="240"/>
                  <a:pt x="388" y="255"/>
                  <a:pt x="396" y="267"/>
                </a:cubicBezTo>
                <a:lnTo>
                  <a:pt x="388" y="278"/>
                </a:lnTo>
                <a:cubicBezTo>
                  <a:pt x="374" y="267"/>
                  <a:pt x="359" y="257"/>
                  <a:pt x="346" y="249"/>
                </a:cubicBezTo>
                <a:cubicBezTo>
                  <a:pt x="301" y="224"/>
                  <a:pt x="266" y="200"/>
                  <a:pt x="275" y="176"/>
                </a:cubicBezTo>
                <a:lnTo>
                  <a:pt x="290" y="132"/>
                </a:lnTo>
                <a:cubicBezTo>
                  <a:pt x="295" y="118"/>
                  <a:pt x="272" y="66"/>
                  <a:pt x="254" y="48"/>
                </a:cubicBezTo>
                <a:cubicBezTo>
                  <a:pt x="248" y="42"/>
                  <a:pt x="242" y="37"/>
                  <a:pt x="236" y="34"/>
                </a:cubicBezTo>
                <a:cubicBezTo>
                  <a:pt x="226" y="27"/>
                  <a:pt x="198" y="17"/>
                  <a:pt x="174" y="19"/>
                </a:cubicBezTo>
                <a:cubicBezTo>
                  <a:pt x="151" y="21"/>
                  <a:pt x="129" y="26"/>
                  <a:pt x="125" y="28"/>
                </a:cubicBezTo>
                <a:cubicBezTo>
                  <a:pt x="123" y="30"/>
                  <a:pt x="121" y="32"/>
                  <a:pt x="121" y="35"/>
                </a:cubicBezTo>
                <a:cubicBezTo>
                  <a:pt x="120" y="39"/>
                  <a:pt x="122" y="44"/>
                  <a:pt x="126" y="49"/>
                </a:cubicBezTo>
                <a:lnTo>
                  <a:pt x="167" y="89"/>
                </a:lnTo>
                <a:cubicBezTo>
                  <a:pt x="181" y="103"/>
                  <a:pt x="181" y="126"/>
                  <a:pt x="167" y="141"/>
                </a:cubicBezTo>
                <a:lnTo>
                  <a:pt x="124" y="184"/>
                </a:lnTo>
                <a:cubicBezTo>
                  <a:pt x="117" y="191"/>
                  <a:pt x="107" y="195"/>
                  <a:pt x="98" y="195"/>
                </a:cubicBezTo>
                <a:cubicBezTo>
                  <a:pt x="88" y="195"/>
                  <a:pt x="79" y="191"/>
                  <a:pt x="72" y="184"/>
                </a:cubicBezTo>
                <a:lnTo>
                  <a:pt x="31" y="144"/>
                </a:lnTo>
                <a:cubicBezTo>
                  <a:pt x="27" y="139"/>
                  <a:pt x="22" y="137"/>
                  <a:pt x="18" y="138"/>
                </a:cubicBezTo>
                <a:cubicBezTo>
                  <a:pt x="15" y="139"/>
                  <a:pt x="13" y="140"/>
                  <a:pt x="11" y="142"/>
                </a:cubicBezTo>
                <a:cubicBezTo>
                  <a:pt x="9" y="146"/>
                  <a:pt x="4" y="168"/>
                  <a:pt x="2" y="191"/>
                </a:cubicBezTo>
                <a:cubicBezTo>
                  <a:pt x="0" y="215"/>
                  <a:pt x="8" y="243"/>
                  <a:pt x="14" y="253"/>
                </a:cubicBezTo>
                <a:cubicBezTo>
                  <a:pt x="20" y="264"/>
                  <a:pt x="44" y="285"/>
                  <a:pt x="68" y="296"/>
                </a:cubicBezTo>
                <a:cubicBezTo>
                  <a:pt x="88" y="304"/>
                  <a:pt x="107" y="309"/>
                  <a:pt x="115" y="307"/>
                </a:cubicBezTo>
                <a:cubicBezTo>
                  <a:pt x="115" y="307"/>
                  <a:pt x="135" y="300"/>
                  <a:pt x="159" y="292"/>
                </a:cubicBezTo>
                <a:cubicBezTo>
                  <a:pt x="183" y="284"/>
                  <a:pt x="210" y="321"/>
                  <a:pt x="238" y="367"/>
                </a:cubicBezTo>
                <a:cubicBezTo>
                  <a:pt x="251" y="388"/>
                  <a:pt x="267" y="409"/>
                  <a:pt x="284" y="426"/>
                </a:cubicBezTo>
                <a:lnTo>
                  <a:pt x="176" y="578"/>
                </a:lnTo>
                <a:cubicBezTo>
                  <a:pt x="168" y="590"/>
                  <a:pt x="171" y="607"/>
                  <a:pt x="183" y="615"/>
                </a:cubicBezTo>
                <a:cubicBezTo>
                  <a:pt x="187" y="619"/>
                  <a:pt x="193" y="620"/>
                  <a:pt x="198" y="620"/>
                </a:cubicBezTo>
                <a:cubicBezTo>
                  <a:pt x="206" y="620"/>
                  <a:pt x="215" y="616"/>
                  <a:pt x="220" y="609"/>
                </a:cubicBezTo>
                <a:lnTo>
                  <a:pt x="325" y="460"/>
                </a:lnTo>
                <a:cubicBezTo>
                  <a:pt x="335" y="467"/>
                  <a:pt x="344" y="474"/>
                  <a:pt x="353" y="481"/>
                </a:cubicBezTo>
                <a:cubicBezTo>
                  <a:pt x="382" y="502"/>
                  <a:pt x="406" y="520"/>
                  <a:pt x="406" y="521"/>
                </a:cubicBezTo>
                <a:cubicBezTo>
                  <a:pt x="406" y="522"/>
                  <a:pt x="406" y="523"/>
                  <a:pt x="406" y="524"/>
                </a:cubicBezTo>
                <a:cubicBezTo>
                  <a:pt x="406" y="580"/>
                  <a:pt x="451" y="626"/>
                  <a:pt x="507" y="626"/>
                </a:cubicBezTo>
                <a:cubicBezTo>
                  <a:pt x="563" y="626"/>
                  <a:pt x="609" y="580"/>
                  <a:pt x="609" y="524"/>
                </a:cubicBezTo>
                <a:cubicBezTo>
                  <a:pt x="609" y="468"/>
                  <a:pt x="563" y="423"/>
                  <a:pt x="507" y="423"/>
                </a:cubicBezTo>
                <a:cubicBezTo>
                  <a:pt x="506" y="423"/>
                  <a:pt x="505" y="423"/>
                  <a:pt x="504" y="423"/>
                </a:cubicBezTo>
                <a:cubicBezTo>
                  <a:pt x="503" y="423"/>
                  <a:pt x="489" y="392"/>
                  <a:pt x="466" y="360"/>
                </a:cubicBezTo>
                <a:cubicBezTo>
                  <a:pt x="456" y="346"/>
                  <a:pt x="443" y="330"/>
                  <a:pt x="428" y="314"/>
                </a:cubicBezTo>
                <a:lnTo>
                  <a:pt x="441" y="296"/>
                </a:lnTo>
                <a:cubicBezTo>
                  <a:pt x="453" y="298"/>
                  <a:pt x="465" y="291"/>
                  <a:pt x="477" y="282"/>
                </a:cubicBezTo>
                <a:close/>
                <a:moveTo>
                  <a:pt x="469" y="487"/>
                </a:moveTo>
                <a:cubicBezTo>
                  <a:pt x="479" y="476"/>
                  <a:pt x="493" y="471"/>
                  <a:pt x="507" y="471"/>
                </a:cubicBezTo>
                <a:cubicBezTo>
                  <a:pt x="536" y="471"/>
                  <a:pt x="560" y="495"/>
                  <a:pt x="560" y="524"/>
                </a:cubicBezTo>
                <a:cubicBezTo>
                  <a:pt x="560" y="553"/>
                  <a:pt x="536" y="577"/>
                  <a:pt x="507" y="577"/>
                </a:cubicBezTo>
                <a:cubicBezTo>
                  <a:pt x="478" y="577"/>
                  <a:pt x="454" y="553"/>
                  <a:pt x="454" y="524"/>
                </a:cubicBezTo>
                <a:cubicBezTo>
                  <a:pt x="454" y="510"/>
                  <a:pt x="459" y="497"/>
                  <a:pt x="469" y="487"/>
                </a:cubicBezTo>
                <a:close/>
              </a:path>
            </a:pathLst>
          </a:custGeom>
          <a:solidFill>
            <a:srgbClr val="FFFFFF"/>
          </a:solidFill>
          <a:ln w="12700" cap="flat" cmpd="sng" algn="ctr">
            <a:no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sym typeface="+mn-lt"/>
            </a:endParaRPr>
          </a:p>
        </p:txBody>
      </p:sp>
      <p:sp>
        <p:nvSpPr>
          <p:cNvPr id="29" name="文本框 28"/>
          <p:cNvSpPr txBox="1"/>
          <p:nvPr/>
        </p:nvSpPr>
        <p:spPr>
          <a:xfrm>
            <a:off x="9251610" y="4451481"/>
            <a:ext cx="1631004" cy="369332"/>
          </a:xfrm>
          <a:prstGeom prst="rect">
            <a:avLst/>
          </a:prstGeom>
          <a:noFill/>
        </p:spPr>
        <p:txBody>
          <a:bodyPr wrap="square" rtlCol="0">
            <a:spAutoFit/>
          </a:bodyPr>
          <a:lstStyle/>
          <a:p>
            <a:pPr algn="ctr"/>
            <a:r>
              <a:rPr lang="zh-CN" altLang="en-US" dirty="0">
                <a:solidFill>
                  <a:srgbClr val="961318"/>
                </a:solidFill>
                <a:latin typeface="Arial" panose="020B0604020202020204"/>
                <a:ea typeface="微软雅黑" panose="020B0503020204020204" charset="-122"/>
                <a:cs typeface="+mn-ea"/>
                <a:sym typeface="+mn-lt"/>
              </a:rPr>
              <a:t>等等</a:t>
            </a:r>
          </a:p>
        </p:txBody>
      </p:sp>
      <p:sp>
        <p:nvSpPr>
          <p:cNvPr id="31" name="文本框 30"/>
          <p:cNvSpPr txBox="1"/>
          <p:nvPr/>
        </p:nvSpPr>
        <p:spPr>
          <a:xfrm>
            <a:off x="5133474" y="1361985"/>
            <a:ext cx="1631004" cy="369332"/>
          </a:xfrm>
          <a:prstGeom prst="rect">
            <a:avLst/>
          </a:prstGeom>
          <a:noFill/>
        </p:spPr>
        <p:txBody>
          <a:bodyPr wrap="square" rtlCol="0">
            <a:spAutoFit/>
          </a:bodyPr>
          <a:lstStyle/>
          <a:p>
            <a:pPr algn="ctr"/>
            <a:r>
              <a:rPr lang="zh-CN" altLang="en-US" dirty="0">
                <a:solidFill>
                  <a:srgbClr val="961318"/>
                </a:solidFill>
                <a:latin typeface="Arial" panose="020B0604020202020204"/>
                <a:ea typeface="微软雅黑" panose="020B0503020204020204" charset="-122"/>
                <a:cs typeface="+mn-ea"/>
                <a:sym typeface="+mn-lt"/>
              </a:rPr>
              <a:t>密钥管理</a:t>
            </a:r>
          </a:p>
        </p:txBody>
      </p:sp>
      <p:sp>
        <p:nvSpPr>
          <p:cNvPr id="32" name="文本框 31"/>
          <p:cNvSpPr txBox="1"/>
          <p:nvPr/>
        </p:nvSpPr>
        <p:spPr>
          <a:xfrm>
            <a:off x="4898805" y="1689872"/>
            <a:ext cx="1972402" cy="738664"/>
          </a:xfrm>
          <a:prstGeom prst="rect">
            <a:avLst/>
          </a:prstGeom>
          <a:noFill/>
        </p:spPr>
        <p:txBody>
          <a:bodyPr wrap="square" rtlCol="0">
            <a:spAutoFit/>
          </a:bodyPr>
          <a:lstStyle/>
          <a:p>
            <a:r>
              <a:rPr lang="zh-CN" altLang="en-US" sz="1400" b="1" dirty="0">
                <a:latin typeface="Arial" panose="020B0604020202020204"/>
                <a:ea typeface="微软雅黑" panose="020B0503020204020204" charset="-122"/>
                <a:cs typeface="+mn-ea"/>
                <a:sym typeface="+mn-lt"/>
              </a:rPr>
              <a:t>密钥大小：</a:t>
            </a:r>
            <a:r>
              <a:rPr lang="zh-CN" altLang="en-US" sz="1400" dirty="0">
                <a:latin typeface="Arial" panose="020B0604020202020204"/>
                <a:ea typeface="微软雅黑" panose="020B0503020204020204" charset="-122"/>
                <a:cs typeface="+mn-ea"/>
                <a:sym typeface="+mn-lt"/>
              </a:rPr>
              <a:t>全同态加密方案的密钥可能非常大，导致密钥管理困难。</a:t>
            </a:r>
          </a:p>
        </p:txBody>
      </p:sp>
      <p:sp>
        <p:nvSpPr>
          <p:cNvPr id="38" name="文本框 37"/>
          <p:cNvSpPr txBox="1"/>
          <p:nvPr/>
        </p:nvSpPr>
        <p:spPr>
          <a:xfrm>
            <a:off x="7961534" y="1864058"/>
            <a:ext cx="1631004" cy="369332"/>
          </a:xfrm>
          <a:prstGeom prst="rect">
            <a:avLst/>
          </a:prstGeom>
          <a:noFill/>
        </p:spPr>
        <p:txBody>
          <a:bodyPr wrap="square" rtlCol="0">
            <a:spAutoFit/>
          </a:bodyPr>
          <a:lstStyle/>
          <a:p>
            <a:pPr algn="ctr"/>
            <a:r>
              <a:rPr lang="zh-CN" altLang="en-US" dirty="0">
                <a:solidFill>
                  <a:srgbClr val="961318"/>
                </a:solidFill>
                <a:latin typeface="Arial" panose="020B0604020202020204"/>
                <a:ea typeface="微软雅黑" panose="020B0503020204020204" charset="-122"/>
                <a:cs typeface="+mn-ea"/>
                <a:sym typeface="+mn-lt"/>
              </a:rPr>
              <a:t>功能限制</a:t>
            </a:r>
          </a:p>
        </p:txBody>
      </p:sp>
      <p:sp>
        <p:nvSpPr>
          <p:cNvPr id="39" name="文本框 38"/>
          <p:cNvSpPr txBox="1"/>
          <p:nvPr/>
        </p:nvSpPr>
        <p:spPr>
          <a:xfrm>
            <a:off x="6901778" y="2247913"/>
            <a:ext cx="3750516" cy="954107"/>
          </a:xfrm>
          <a:prstGeom prst="rect">
            <a:avLst/>
          </a:prstGeom>
          <a:noFill/>
        </p:spPr>
        <p:txBody>
          <a:bodyPr wrap="square" rtlCol="0">
            <a:spAutoFit/>
          </a:bodyPr>
          <a:lstStyle/>
          <a:p>
            <a:r>
              <a:rPr lang="zh-CN" altLang="en-US" sz="1400" b="1" dirty="0">
                <a:latin typeface="Arial" panose="020B0604020202020204"/>
                <a:ea typeface="微软雅黑" panose="020B0503020204020204" charset="-122"/>
                <a:cs typeface="+mn-ea"/>
                <a:sym typeface="+mn-lt"/>
              </a:rPr>
              <a:t>部分同态加密：</a:t>
            </a:r>
            <a:r>
              <a:rPr lang="zh-CN" altLang="en-US" sz="1400" dirty="0">
                <a:latin typeface="Arial" panose="020B0604020202020204"/>
                <a:ea typeface="微软雅黑" panose="020B0503020204020204" charset="-122"/>
                <a:cs typeface="+mn-ea"/>
                <a:sym typeface="+mn-lt"/>
              </a:rPr>
              <a:t>只能进行有限的计算操作，如加法或乘法，不支持复杂的算术运算。</a:t>
            </a:r>
          </a:p>
          <a:p>
            <a:r>
              <a:rPr lang="zh-CN" altLang="en-US" sz="1400" b="1" dirty="0">
                <a:latin typeface="Arial" panose="020B0604020202020204"/>
                <a:ea typeface="微软雅黑" panose="020B0503020204020204" charset="-122"/>
                <a:cs typeface="+mn-ea"/>
                <a:sym typeface="+mn-lt"/>
              </a:rPr>
              <a:t>全同态加密：</a:t>
            </a:r>
            <a:r>
              <a:rPr lang="zh-CN" altLang="en-US" sz="1400" dirty="0">
                <a:latin typeface="Arial" panose="020B0604020202020204"/>
                <a:ea typeface="微软雅黑" panose="020B0503020204020204" charset="-122"/>
                <a:cs typeface="+mn-ea"/>
                <a:sym typeface="+mn-lt"/>
              </a:rPr>
              <a:t>虽然支持任意计算，但效率较低，不适用于大规模数据处理。</a:t>
            </a:r>
          </a:p>
        </p:txBody>
      </p:sp>
      <p:sp>
        <p:nvSpPr>
          <p:cNvPr id="40" name="文本框 39"/>
          <p:cNvSpPr txBox="1"/>
          <p:nvPr/>
        </p:nvSpPr>
        <p:spPr>
          <a:xfrm>
            <a:off x="1814454" y="1907629"/>
            <a:ext cx="1631004" cy="369332"/>
          </a:xfrm>
          <a:prstGeom prst="rect">
            <a:avLst/>
          </a:prstGeom>
          <a:noFill/>
        </p:spPr>
        <p:txBody>
          <a:bodyPr wrap="square" rtlCol="0">
            <a:spAutoFit/>
          </a:bodyPr>
          <a:lstStyle/>
          <a:p>
            <a:pPr algn="ctr"/>
            <a:r>
              <a:rPr lang="zh-CN" altLang="en-US" dirty="0">
                <a:solidFill>
                  <a:srgbClr val="961318"/>
                </a:solidFill>
                <a:latin typeface="Arial" panose="020B0604020202020204"/>
                <a:ea typeface="微软雅黑" panose="020B0503020204020204" charset="-122"/>
                <a:cs typeface="+mn-ea"/>
                <a:sym typeface="+mn-lt"/>
              </a:rPr>
              <a:t>安全性限制</a:t>
            </a:r>
          </a:p>
        </p:txBody>
      </p:sp>
      <p:sp>
        <p:nvSpPr>
          <p:cNvPr id="41" name="文本框 40"/>
          <p:cNvSpPr txBox="1"/>
          <p:nvPr/>
        </p:nvSpPr>
        <p:spPr>
          <a:xfrm>
            <a:off x="678721" y="2239489"/>
            <a:ext cx="4024142" cy="1169551"/>
          </a:xfrm>
          <a:prstGeom prst="rect">
            <a:avLst/>
          </a:prstGeom>
          <a:noFill/>
        </p:spPr>
        <p:txBody>
          <a:bodyPr wrap="square" rtlCol="0">
            <a:spAutoFit/>
          </a:bodyPr>
          <a:lstStyle/>
          <a:p>
            <a:r>
              <a:rPr lang="zh-CN" altLang="en-US" sz="1400" b="1" dirty="0">
                <a:latin typeface="Arial" panose="020B0604020202020204"/>
                <a:ea typeface="微软雅黑" panose="020B0503020204020204" charset="-122"/>
                <a:cs typeface="+mn-ea"/>
                <a:sym typeface="+mn-lt"/>
              </a:rPr>
              <a:t>噪声积累：</a:t>
            </a:r>
            <a:r>
              <a:rPr lang="zh-CN" altLang="en-US" sz="1400" dirty="0">
                <a:latin typeface="Arial" panose="020B0604020202020204"/>
                <a:ea typeface="微软雅黑" panose="020B0503020204020204" charset="-122"/>
                <a:cs typeface="+mn-ea"/>
                <a:sym typeface="+mn-lt"/>
              </a:rPr>
              <a:t>在</a:t>
            </a:r>
            <a:r>
              <a:rPr lang="en-US" altLang="zh-CN" sz="1400" dirty="0">
                <a:latin typeface="Arial" panose="020B0604020202020204"/>
                <a:ea typeface="微软雅黑" panose="020B0503020204020204" charset="-122"/>
                <a:cs typeface="+mn-ea"/>
                <a:sym typeface="+mn-lt"/>
              </a:rPr>
              <a:t>BFV</a:t>
            </a:r>
            <a:r>
              <a:rPr lang="zh-CN" altLang="en-US" sz="1400" dirty="0">
                <a:latin typeface="Arial" panose="020B0604020202020204"/>
                <a:ea typeface="微软雅黑" panose="020B0503020204020204" charset="-122"/>
                <a:cs typeface="+mn-ea"/>
                <a:sym typeface="+mn-lt"/>
              </a:rPr>
              <a:t>等方案中，每次同态操作都可能引入噪声，多次操作后可能导致噪声过大，影响解密结果。</a:t>
            </a:r>
          </a:p>
          <a:p>
            <a:r>
              <a:rPr lang="zh-CN" altLang="en-US" sz="1400" b="1" dirty="0">
                <a:latin typeface="Arial" panose="020B0604020202020204"/>
                <a:ea typeface="微软雅黑" panose="020B0503020204020204" charset="-122"/>
                <a:cs typeface="+mn-ea"/>
                <a:sym typeface="+mn-lt"/>
              </a:rPr>
              <a:t>侧信道攻击：</a:t>
            </a:r>
            <a:r>
              <a:rPr lang="zh-CN" altLang="en-US" sz="1400" dirty="0">
                <a:latin typeface="Arial" panose="020B0604020202020204"/>
                <a:ea typeface="微软雅黑" panose="020B0503020204020204" charset="-122"/>
                <a:cs typeface="+mn-ea"/>
                <a:sym typeface="+mn-lt"/>
              </a:rPr>
              <a:t>某些实现可能容易受到侧信道攻击，泄露加密密钥或明文信息。</a:t>
            </a:r>
          </a:p>
        </p:txBody>
      </p:sp>
      <p:sp>
        <p:nvSpPr>
          <p:cNvPr id="42" name="文本框 41"/>
          <p:cNvSpPr txBox="1"/>
          <p:nvPr/>
        </p:nvSpPr>
        <p:spPr>
          <a:xfrm>
            <a:off x="896548" y="3451295"/>
            <a:ext cx="1631004" cy="369332"/>
          </a:xfrm>
          <a:prstGeom prst="rect">
            <a:avLst/>
          </a:prstGeom>
          <a:noFill/>
        </p:spPr>
        <p:txBody>
          <a:bodyPr wrap="square" rtlCol="0">
            <a:spAutoFit/>
          </a:bodyPr>
          <a:lstStyle/>
          <a:p>
            <a:pPr algn="ctr"/>
            <a:r>
              <a:rPr lang="zh-CN" altLang="en-US" dirty="0">
                <a:solidFill>
                  <a:srgbClr val="961318"/>
                </a:solidFill>
                <a:latin typeface="Arial" panose="020B0604020202020204"/>
                <a:ea typeface="微软雅黑" panose="020B0503020204020204" charset="-122"/>
                <a:cs typeface="+mn-ea"/>
                <a:sym typeface="+mn-lt"/>
              </a:rPr>
              <a:t>效率问题</a:t>
            </a:r>
          </a:p>
        </p:txBody>
      </p:sp>
      <p:sp>
        <p:nvSpPr>
          <p:cNvPr id="43" name="文本框 42"/>
          <p:cNvSpPr txBox="1"/>
          <p:nvPr/>
        </p:nvSpPr>
        <p:spPr>
          <a:xfrm>
            <a:off x="437523" y="3810025"/>
            <a:ext cx="2884420" cy="1384995"/>
          </a:xfrm>
          <a:prstGeom prst="rect">
            <a:avLst/>
          </a:prstGeom>
          <a:noFill/>
        </p:spPr>
        <p:txBody>
          <a:bodyPr wrap="square" rtlCol="0">
            <a:spAutoFit/>
          </a:bodyPr>
          <a:lstStyle/>
          <a:p>
            <a:r>
              <a:rPr lang="zh-CN" altLang="en-US" sz="1400" b="1" dirty="0">
                <a:latin typeface="Arial" panose="020B0604020202020204"/>
                <a:ea typeface="微软雅黑" panose="020B0503020204020204" charset="-122"/>
                <a:cs typeface="+mn-ea"/>
                <a:sym typeface="+mn-lt"/>
              </a:rPr>
              <a:t>密文膨胀：</a:t>
            </a:r>
            <a:r>
              <a:rPr lang="zh-CN" altLang="en-US" sz="1400" dirty="0">
                <a:latin typeface="Arial" panose="020B0604020202020204"/>
                <a:ea typeface="微软雅黑" panose="020B0503020204020204" charset="-122"/>
                <a:cs typeface="+mn-ea"/>
                <a:sym typeface="+mn-lt"/>
              </a:rPr>
              <a:t>在进行同态操作时，尤其是乘法操作后，密文的大小会迅速增加，这被称为密文膨胀问题。</a:t>
            </a:r>
          </a:p>
          <a:p>
            <a:r>
              <a:rPr lang="zh-CN" altLang="en-US" sz="1400" b="1" dirty="0">
                <a:latin typeface="Arial" panose="020B0604020202020204"/>
                <a:ea typeface="微软雅黑" panose="020B0503020204020204" charset="-122"/>
                <a:cs typeface="+mn-ea"/>
                <a:sym typeface="+mn-lt"/>
              </a:rPr>
              <a:t>计算开销：</a:t>
            </a:r>
            <a:r>
              <a:rPr lang="zh-CN" altLang="en-US" sz="1400" dirty="0">
                <a:latin typeface="Arial" panose="020B0604020202020204"/>
                <a:ea typeface="微软雅黑" panose="020B0503020204020204" charset="-122"/>
                <a:cs typeface="+mn-ea"/>
                <a:sym typeface="+mn-lt"/>
              </a:rPr>
              <a:t>同态加密算法通常涉及复杂的数学运算，导致较高的计算开销。</a:t>
            </a:r>
          </a:p>
        </p:txBody>
      </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图片2.png图片2"/>
          <p:cNvPicPr>
            <a:picLocks noChangeAspect="1"/>
          </p:cNvPicPr>
          <p:nvPr/>
        </p:nvPicPr>
        <p:blipFill rotWithShape="1">
          <a:blip r:embed="rId3"/>
          <a:srcRect/>
          <a:stretch>
            <a:fillRect/>
          </a:stretch>
        </p:blipFill>
        <p:spPr>
          <a:xfrm>
            <a:off x="9287828" y="187008"/>
            <a:ext cx="2090420" cy="767080"/>
          </a:xfrm>
          <a:prstGeom prst="rect">
            <a:avLst/>
          </a:prstGeom>
        </p:spPr>
      </p:pic>
      <p:sp>
        <p:nvSpPr>
          <p:cNvPr id="11" name="文本框 10">
            <a:extLst>
              <a:ext uri="{FF2B5EF4-FFF2-40B4-BE49-F238E27FC236}">
                <a16:creationId xmlns:a16="http://schemas.microsoft.com/office/drawing/2014/main" id="{F4F7C333-98A2-FF42-D9DC-BCF65D7ED3B1}"/>
              </a:ext>
            </a:extLst>
          </p:cNvPr>
          <p:cNvSpPr txBox="1"/>
          <p:nvPr/>
        </p:nvSpPr>
        <p:spPr>
          <a:xfrm>
            <a:off x="4031760" y="4997617"/>
            <a:ext cx="4356100" cy="646331"/>
          </a:xfrm>
          <a:prstGeom prst="rect">
            <a:avLst/>
          </a:prstGeom>
          <a:noFill/>
        </p:spPr>
        <p:txBody>
          <a:bodyPr wrap="square" rtlCol="0">
            <a:spAutoFit/>
          </a:bodyPr>
          <a:lstStyle/>
          <a:p>
            <a:pPr algn="ctr"/>
            <a:r>
              <a:rPr kumimoji="0" lang="zh-CN" altLang="en-US" sz="36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传统同态加密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57D02-DE3A-5EE8-DB28-B2E3F502127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14852E0-FD29-89F8-C3AA-01C8D78C01FE}"/>
              </a:ext>
            </a:extLst>
          </p:cNvPr>
          <p:cNvGrpSpPr/>
          <p:nvPr/>
        </p:nvGrpSpPr>
        <p:grpSpPr>
          <a:xfrm>
            <a:off x="335361" y="116633"/>
            <a:ext cx="11521279" cy="693041"/>
            <a:chOff x="335361" y="116633"/>
            <a:chExt cx="11521279" cy="693041"/>
          </a:xfrm>
        </p:grpSpPr>
        <p:grpSp>
          <p:nvGrpSpPr>
            <p:cNvPr id="8" name="组合 7">
              <a:extLst>
                <a:ext uri="{FF2B5EF4-FFF2-40B4-BE49-F238E27FC236}">
                  <a16:creationId xmlns:a16="http://schemas.microsoft.com/office/drawing/2014/main" id="{F8647064-EDE4-6E90-E3BD-E9A7EBC88DC6}"/>
                </a:ext>
              </a:extLst>
            </p:cNvPr>
            <p:cNvGrpSpPr/>
            <p:nvPr/>
          </p:nvGrpSpPr>
          <p:grpSpPr>
            <a:xfrm>
              <a:off x="335361" y="116633"/>
              <a:ext cx="629872" cy="612768"/>
              <a:chOff x="3070727" y="196457"/>
              <a:chExt cx="692047" cy="673255"/>
            </a:xfrm>
          </p:grpSpPr>
          <p:sp>
            <p:nvSpPr>
              <p:cNvPr id="13" name="平行四边形 12">
                <a:extLst>
                  <a:ext uri="{FF2B5EF4-FFF2-40B4-BE49-F238E27FC236}">
                    <a16:creationId xmlns:a16="http://schemas.microsoft.com/office/drawing/2014/main" id="{7233CBA2-1BE9-9A30-82AA-6A5570EAF6C5}"/>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a:extLst>
                  <a:ext uri="{FF2B5EF4-FFF2-40B4-BE49-F238E27FC236}">
                    <a16:creationId xmlns:a16="http://schemas.microsoft.com/office/drawing/2014/main" id="{61C61586-078E-FF0C-3302-FE230B0DF904}"/>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a:extLst>
                <a:ext uri="{FF2B5EF4-FFF2-40B4-BE49-F238E27FC236}">
                  <a16:creationId xmlns:a16="http://schemas.microsoft.com/office/drawing/2014/main" id="{30CBD71F-AD71-0063-E799-96AB9773B9BD}"/>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a:extLst>
                <a:ext uri="{FF2B5EF4-FFF2-40B4-BE49-F238E27FC236}">
                  <a16:creationId xmlns:a16="http://schemas.microsoft.com/office/drawing/2014/main" id="{6CCAEFD4-E31C-456C-F391-AB035735E2F3}"/>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n-cs"/>
                </a:rPr>
                <a:t>不足与改进</a:t>
              </a:r>
            </a:p>
          </p:txBody>
        </p:sp>
      </p:grpSp>
      <p:sp>
        <p:nvSpPr>
          <p:cNvPr id="3" name="矩形 2">
            <a:extLst>
              <a:ext uri="{FF2B5EF4-FFF2-40B4-BE49-F238E27FC236}">
                <a16:creationId xmlns:a16="http://schemas.microsoft.com/office/drawing/2014/main" id="{93254513-855B-5928-9F0B-4287049BB380}"/>
              </a:ext>
            </a:extLst>
          </p:cNvPr>
          <p:cNvSpPr/>
          <p:nvPr/>
        </p:nvSpPr>
        <p:spPr>
          <a:xfrm>
            <a:off x="564723" y="1164280"/>
            <a:ext cx="10926212" cy="5108492"/>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numCol="1" rtlCol="0" anchor="t"/>
          <a:lstStyle/>
          <a:p>
            <a:pPr defTabSz="457200">
              <a:lnSpc>
                <a:spcPct val="114000"/>
              </a:lnSpc>
              <a:buClr>
                <a:srgbClr val="961318"/>
              </a:buClr>
            </a:pP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        混合同态加密（</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Hybrid Homomorphic Encryption</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）结合了两种或以上的同态加密技术，通常是为了利用各自的优势并克服单一方案的局限性。在实际应用中，混合同态加密方案具有以下优势：</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增强的功能性：</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混合方案可以结合加性同态和乘性同态的特性，从而支持更广泛的算术运算。例如，结合</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sym typeface="+mn-lt"/>
              </a:rPr>
              <a:t>Paillier</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（加性同态）和</a:t>
            </a: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RSA</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（乘性同态）可以创建一个支持加法和乘法的混合方案。</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提高效率：</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某些操作在一种同态加密方案中可能效率较低，而在另一种方案中效率较高。混合方案可以针对特定操作选择最优的加密技术，从而提高整体的计算效率。</a:t>
            </a: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安全性增强：</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混合方案可以通过两层或多层加密提供更强的安全保障。即使攻击者破解了一层加密，仍然需要破解另一层，这大大增加了破解的难度。</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减少密文膨胀：</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全同态加密方案通常伴随着较大的密文膨胀问题，而部分同态加密方案的密文膨胀较小。混合方案可以结合两者，以减少密文的大小。</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 </a:t>
            </a:r>
            <a:r>
              <a:rPr lang="zh-CN" altLang="en-US" b="1" kern="0" dirty="0">
                <a:latin typeface="Times New Roman" panose="02020603050405020304" pitchFamily="18" charset="0"/>
                <a:ea typeface="宋体" panose="02010600030101010101" pitchFamily="2" charset="-122"/>
                <a:cs typeface="Times New Roman" panose="02020603050405020304" pitchFamily="18" charset="0"/>
                <a:sym typeface="+mn-lt"/>
              </a:rPr>
              <a:t>适应性：</a:t>
            </a:r>
            <a:r>
              <a:rPr lang="zh-CN" altLang="en-US" kern="0" dirty="0">
                <a:latin typeface="Times New Roman" panose="02020603050405020304" pitchFamily="18" charset="0"/>
                <a:ea typeface="宋体" panose="02010600030101010101" pitchFamily="2" charset="-122"/>
                <a:cs typeface="Times New Roman" panose="02020603050405020304" pitchFamily="18" charset="0"/>
                <a:sym typeface="+mn-lt"/>
              </a:rPr>
              <a:t>混合方案可以根据不同的应用需求和安全要求灵活配置，例如，在需要高强度加解密操作的场景中使用全同态加密技术，在只需要简单加解密操作的场景中使用部分同态加密技术。</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14000"/>
              </a:lnSpc>
              <a:buClr>
                <a:srgbClr val="961318"/>
              </a:buClr>
            </a:pPr>
            <a:r>
              <a:rPr lang="en-US" altLang="zh-CN" kern="0" dirty="0">
                <a:latin typeface="Times New Roman" panose="02020603050405020304" pitchFamily="18" charset="0"/>
                <a:ea typeface="宋体" panose="02010600030101010101" pitchFamily="2" charset="-122"/>
                <a:cs typeface="Times New Roman" panose="02020603050405020304" pitchFamily="18" charset="0"/>
                <a:sym typeface="+mn-lt"/>
              </a:rPr>
              <a:t>    </a:t>
            </a:r>
            <a:endParaRPr lang="en-US" altLang="zh-CN" kern="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 name="矩形 3">
            <a:extLst>
              <a:ext uri="{FF2B5EF4-FFF2-40B4-BE49-F238E27FC236}">
                <a16:creationId xmlns:a16="http://schemas.microsoft.com/office/drawing/2014/main" id="{5099327E-0C68-C142-2B6E-0929259C9178}"/>
              </a:ext>
            </a:extLst>
          </p:cNvPr>
          <p:cNvSpPr/>
          <p:nvPr/>
        </p:nvSpPr>
        <p:spPr>
          <a:xfrm>
            <a:off x="564723" y="1164280"/>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混合同态加密</a:t>
            </a:r>
            <a:endParaRPr lang="en-US" altLang="zh-CN"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a:extLst>
              <a:ext uri="{FF2B5EF4-FFF2-40B4-BE49-F238E27FC236}">
                <a16:creationId xmlns:a16="http://schemas.microsoft.com/office/drawing/2014/main" id="{505E5FDA-BF01-2C2D-51E2-AB9B733BE622}"/>
              </a:ext>
            </a:extLst>
          </p:cNvPr>
          <p:cNvSpPr/>
          <p:nvPr/>
        </p:nvSpPr>
        <p:spPr bwMode="auto">
          <a:xfrm rot="5400000">
            <a:off x="392209" y="97208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a:extLst>
              <a:ext uri="{FF2B5EF4-FFF2-40B4-BE49-F238E27FC236}">
                <a16:creationId xmlns:a16="http://schemas.microsoft.com/office/drawing/2014/main" id="{58413CF9-6E88-2A29-D3B0-ACD474670945}"/>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a:extLst>
              <a:ext uri="{FF2B5EF4-FFF2-40B4-BE49-F238E27FC236}">
                <a16:creationId xmlns:a16="http://schemas.microsoft.com/office/drawing/2014/main" id="{D06F00E9-8413-19F7-2FCC-C058D891E2DE}"/>
              </a:ext>
            </a:extLst>
          </p:cNvPr>
          <p:cNvPicPr>
            <a:picLocks noChangeAspect="1"/>
          </p:cNvPicPr>
          <p:nvPr/>
        </p:nvPicPr>
        <p:blipFill rotWithShape="1">
          <a:blip r:embed="rId2"/>
          <a:srcRect/>
          <a:stretch>
            <a:fillRect/>
          </a:stretch>
        </p:blipFill>
        <p:spPr>
          <a:xfrm>
            <a:off x="9229408" y="97790"/>
            <a:ext cx="2192020" cy="804545"/>
          </a:xfrm>
          <a:prstGeom prst="rect">
            <a:avLst/>
          </a:prstGeom>
        </p:spPr>
      </p:pic>
    </p:spTree>
    <p:extLst>
      <p:ext uri="{BB962C8B-B14F-4D97-AF65-F5344CB8AC3E}">
        <p14:creationId xmlns:p14="http://schemas.microsoft.com/office/powerpoint/2010/main" val="1717252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46710"/>
            <a:ext cx="12215495" cy="3681730"/>
          </a:xfrm>
          <a:prstGeom prst="rect">
            <a:avLst/>
          </a:prstGeom>
          <a:solidFill>
            <a:srgbClr val="961318">
              <a:alpha val="85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17" name="Rectangle 10"/>
          <p:cNvSpPr/>
          <p:nvPr/>
        </p:nvSpPr>
        <p:spPr>
          <a:xfrm>
            <a:off x="1" y="2985861"/>
            <a:ext cx="12215445" cy="400110"/>
          </a:xfrm>
          <a:prstGeom prst="rect">
            <a:avLst/>
          </a:prstGeom>
        </p:spPr>
        <p:txBody>
          <a:bodyPr wrap="square">
            <a:spAutoFit/>
          </a:bodyPr>
          <a:lstStyle/>
          <a:p>
            <a:pPr algn="ctr"/>
            <a:r>
              <a:rPr lang="en-US" altLang="zh-CN" sz="2000" b="1" dirty="0">
                <a:solidFill>
                  <a:prstClr val="white"/>
                </a:solidFill>
                <a:latin typeface="微软雅黑 Light" panose="020B0502040204020203" pitchFamily="34" charset="-122"/>
                <a:ea typeface="微软雅黑 Light" panose="020B0502040204020203" pitchFamily="34" charset="-122"/>
              </a:rPr>
              <a:t>Thanks for listening!</a:t>
            </a:r>
          </a:p>
        </p:txBody>
      </p:sp>
      <p:cxnSp>
        <p:nvCxnSpPr>
          <p:cNvPr id="18" name="直接连接符 17"/>
          <p:cNvCxnSpPr/>
          <p:nvPr/>
        </p:nvCxnSpPr>
        <p:spPr>
          <a:xfrm flipV="1">
            <a:off x="-299803" y="5529572"/>
            <a:ext cx="5256126" cy="1"/>
          </a:xfrm>
          <a:prstGeom prst="line">
            <a:avLst/>
          </a:prstGeom>
          <a:noFill/>
          <a:ln w="38100" cap="flat" cmpd="sng" algn="ctr">
            <a:solidFill>
              <a:srgbClr val="961318"/>
            </a:solidFill>
            <a:prstDash val="solid"/>
            <a:miter lim="800000"/>
          </a:ln>
          <a:effectLst/>
        </p:spPr>
      </p:cxnSp>
      <p:cxnSp>
        <p:nvCxnSpPr>
          <p:cNvPr id="19" name="直接连接符 18"/>
          <p:cNvCxnSpPr/>
          <p:nvPr/>
        </p:nvCxnSpPr>
        <p:spPr>
          <a:xfrm>
            <a:off x="7235677" y="5529572"/>
            <a:ext cx="5446002" cy="0"/>
          </a:xfrm>
          <a:prstGeom prst="line">
            <a:avLst/>
          </a:prstGeom>
          <a:noFill/>
          <a:ln w="38100" cap="flat" cmpd="sng" algn="ctr">
            <a:solidFill>
              <a:srgbClr val="961318"/>
            </a:solidFill>
            <a:prstDash val="solid"/>
            <a:miter lim="800000"/>
          </a:ln>
          <a:effectLst/>
        </p:spPr>
      </p:cxnSp>
      <p:sp>
        <p:nvSpPr>
          <p:cNvPr id="2" name="Rectangle 9"/>
          <p:cNvSpPr/>
          <p:nvPr/>
        </p:nvSpPr>
        <p:spPr>
          <a:xfrm>
            <a:off x="0" y="1694505"/>
            <a:ext cx="12215443" cy="1198880"/>
          </a:xfrm>
          <a:prstGeom prst="rect">
            <a:avLst/>
          </a:prstGeom>
        </p:spPr>
        <p:txBody>
          <a:bodyPr wrap="square">
            <a:spAutoFit/>
          </a:bodyPr>
          <a:lstStyle/>
          <a:p>
            <a:pPr algn="ctr"/>
            <a:r>
              <a:rPr lang="zh-CN" altLang="en-US" sz="7200" b="1" dirty="0">
                <a:solidFill>
                  <a:prstClr val="white"/>
                </a:solidFill>
                <a:latin typeface="微软雅黑" panose="020B0503020204020204" charset="-122"/>
                <a:ea typeface="微软雅黑" panose="020B0503020204020204" charset="-122"/>
                <a:cs typeface="阿里巴巴普惠体 B" panose="00020600040101010101" pitchFamily="18" charset="-122"/>
              </a:rPr>
              <a:t>  谢谢大家！</a:t>
            </a:r>
          </a:p>
        </p:txBody>
      </p:sp>
      <p:sp>
        <p:nvSpPr>
          <p:cNvPr id="6" name="文本框 5"/>
          <p:cNvSpPr txBox="1"/>
          <p:nvPr/>
        </p:nvSpPr>
        <p:spPr>
          <a:xfrm>
            <a:off x="5061585" y="5344160"/>
            <a:ext cx="2418080" cy="384175"/>
          </a:xfrm>
          <a:prstGeom prst="rect">
            <a:avLst/>
          </a:prstGeom>
          <a:noFill/>
        </p:spPr>
        <p:txBody>
          <a:bodyPr wrap="square" rtlCol="0">
            <a:no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图片1.png图片1"/>
          <p:cNvPicPr>
            <a:picLocks noChangeAspect="1"/>
          </p:cNvPicPr>
          <p:nvPr/>
        </p:nvPicPr>
        <p:blipFill rotWithShape="1">
          <a:blip r:embed="rId2">
            <a:lum bright="70000" contrast="-70000"/>
          </a:blip>
          <a:srcRect/>
          <a:stretch>
            <a:fillRect/>
          </a:stretch>
        </p:blipFill>
        <p:spPr>
          <a:xfrm>
            <a:off x="4274503" y="501650"/>
            <a:ext cx="2993390" cy="1101090"/>
          </a:xfrm>
          <a:prstGeom prst="rect">
            <a:avLst/>
          </a:prstGeom>
        </p:spPr>
      </p:pic>
      <p:sp>
        <p:nvSpPr>
          <p:cNvPr id="4" name="TextBox 14"/>
          <p:cNvSpPr txBox="1"/>
          <p:nvPr/>
        </p:nvSpPr>
        <p:spPr>
          <a:xfrm>
            <a:off x="2015557" y="4332458"/>
            <a:ext cx="8422640" cy="706755"/>
          </a:xfrm>
          <a:prstGeom prst="rect">
            <a:avLst/>
          </a:prstGeom>
          <a:noFill/>
        </p:spPr>
        <p:txBody>
          <a:bodyPr wrap="none" rtlCol="0">
            <a:spAutoFit/>
          </a:bodyPr>
          <a:lstStyle/>
          <a:p>
            <a:r>
              <a:rPr lang="zh-CN" altLang="en-US" sz="2000" b="1" dirty="0">
                <a:solidFill>
                  <a:srgbClr val="961318"/>
                </a:solidFill>
                <a:latin typeface="Arial" panose="020B0604020202020204"/>
                <a:ea typeface="微软雅黑" panose="020B0503020204020204" charset="-122"/>
                <a:cs typeface="+mn-ea"/>
              </a:rPr>
              <a:t>组长：蒋枘言</a:t>
            </a:r>
          </a:p>
          <a:p>
            <a:r>
              <a:rPr lang="zh-CN" altLang="en-US" sz="2000" b="1" dirty="0">
                <a:solidFill>
                  <a:srgbClr val="961318"/>
                </a:solidFill>
                <a:latin typeface="Arial" panose="020B0604020202020204"/>
                <a:ea typeface="微软雅黑" panose="020B0503020204020204" charset="-122"/>
                <a:cs typeface="+mn-ea"/>
              </a:rPr>
              <a:t>组员：陈伦涛</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陈子烨</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龚子超</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李欣航</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王云琪</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魏来</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杨昊冉</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张昌源</a:t>
            </a:r>
            <a:r>
              <a:rPr lang="en-US" altLang="zh-CN" sz="2000" b="1" dirty="0">
                <a:solidFill>
                  <a:srgbClr val="961318"/>
                </a:solidFill>
                <a:latin typeface="Arial" panose="020B0604020202020204"/>
                <a:ea typeface="微软雅黑" panose="020B0503020204020204" charset="-122"/>
                <a:cs typeface="+mn-ea"/>
              </a:rPr>
              <a:t>  </a:t>
            </a:r>
            <a:r>
              <a:rPr lang="zh-CN" altLang="en-US" sz="2000" b="1" dirty="0">
                <a:solidFill>
                  <a:srgbClr val="961318"/>
                </a:solidFill>
                <a:latin typeface="Arial" panose="020B0604020202020204"/>
                <a:ea typeface="微软雅黑" panose="020B0503020204020204" charset="-122"/>
                <a:cs typeface="+mn-ea"/>
              </a:rPr>
              <a:t>张藐</a:t>
            </a:r>
          </a:p>
        </p:txBody>
      </p:sp>
      <p:sp>
        <p:nvSpPr>
          <p:cNvPr id="7" name="TextBox 28">
            <a:extLst>
              <a:ext uri="{FF2B5EF4-FFF2-40B4-BE49-F238E27FC236}">
                <a16:creationId xmlns:a16="http://schemas.microsoft.com/office/drawing/2014/main" id="{24F68606-63E1-94AA-F697-1DEC816EF036}"/>
              </a:ext>
            </a:extLst>
          </p:cNvPr>
          <p:cNvSpPr txBox="1"/>
          <p:nvPr/>
        </p:nvSpPr>
        <p:spPr>
          <a:xfrm>
            <a:off x="5252358" y="5949849"/>
            <a:ext cx="1710725" cy="338554"/>
          </a:xfrm>
          <a:prstGeom prst="rect">
            <a:avLst/>
          </a:prstGeom>
          <a:noFill/>
        </p:spPr>
        <p:txBody>
          <a:bodyPr wrap="none" rtlCol="0">
            <a:spAutoFit/>
          </a:bodyPr>
          <a:lstStyle/>
          <a:p>
            <a:r>
              <a:rPr lang="en-US" altLang="zh-CN" sz="1600" b="1" dirty="0">
                <a:solidFill>
                  <a:srgbClr val="961318"/>
                </a:solidFill>
                <a:latin typeface="Arial" panose="020B0604020202020204"/>
                <a:ea typeface="微软雅黑" panose="020B0503020204020204" charset="-122"/>
                <a:cs typeface="+mn-ea"/>
              </a:rPr>
              <a:t>2024</a:t>
            </a:r>
            <a:r>
              <a:rPr lang="zh-CN" altLang="en-US" sz="1600" b="1" dirty="0">
                <a:solidFill>
                  <a:srgbClr val="961318"/>
                </a:solidFill>
                <a:latin typeface="Arial" panose="020B0604020202020204"/>
                <a:ea typeface="微软雅黑" panose="020B0503020204020204" charset="-122"/>
                <a:cs typeface="+mn-ea"/>
              </a:rPr>
              <a:t>年</a:t>
            </a:r>
            <a:r>
              <a:rPr lang="en-US" altLang="zh-CN" sz="1600" b="1" dirty="0">
                <a:solidFill>
                  <a:srgbClr val="961318"/>
                </a:solidFill>
                <a:latin typeface="Arial" panose="020B0604020202020204"/>
                <a:ea typeface="微软雅黑" panose="020B0503020204020204" charset="-122"/>
                <a:cs typeface="+mn-ea"/>
              </a:rPr>
              <a:t>12</a:t>
            </a:r>
            <a:r>
              <a:rPr lang="zh-CN" altLang="en-US" sz="1600" b="1" dirty="0">
                <a:solidFill>
                  <a:srgbClr val="961318"/>
                </a:solidFill>
                <a:latin typeface="Arial" panose="020B0604020202020204"/>
                <a:ea typeface="微软雅黑" panose="020B0503020204020204" charset="-122"/>
                <a:cs typeface="+mn-ea"/>
              </a:rPr>
              <a:t>月</a:t>
            </a:r>
            <a:r>
              <a:rPr lang="en-US" altLang="zh-CN" sz="1600" b="1" dirty="0">
                <a:solidFill>
                  <a:srgbClr val="961318"/>
                </a:solidFill>
                <a:latin typeface="Arial" panose="020B0604020202020204"/>
                <a:ea typeface="微软雅黑" panose="020B0503020204020204" charset="-122"/>
                <a:cs typeface="+mn-ea"/>
              </a:rPr>
              <a:t>19</a:t>
            </a:r>
            <a:r>
              <a:rPr lang="zh-CN" altLang="en-US" sz="1600" b="1" dirty="0">
                <a:solidFill>
                  <a:srgbClr val="961318"/>
                </a:solidFill>
                <a:latin typeface="Arial" panose="020B0604020202020204"/>
                <a:ea typeface="微软雅黑" panose="020B0503020204020204" charset="-122"/>
                <a:cs typeface="+mn-ea"/>
              </a:rPr>
              <a:t>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D:\360MoveData\Users\xiaoxiao\Desktop\1004150863.jpg1004150863"/>
          <p:cNvPicPr>
            <a:picLocks noChangeAspect="1"/>
          </p:cNvPicPr>
          <p:nvPr>
            <p:custDataLst>
              <p:tags r:id="rId1"/>
            </p:custDataLst>
          </p:nvPr>
        </p:nvPicPr>
        <p:blipFill>
          <a:blip r:embed="rId3"/>
          <a:srcRect t="28060" b="17165"/>
          <a:stretch>
            <a:fillRect/>
          </a:stretch>
        </p:blipFill>
        <p:spPr>
          <a:xfrm>
            <a:off x="1270" y="-120650"/>
            <a:ext cx="12190730" cy="3254375"/>
          </a:xfrm>
          <a:prstGeom prst="rect">
            <a:avLst/>
          </a:prstGeom>
        </p:spPr>
      </p:pic>
      <p:sp>
        <p:nvSpPr>
          <p:cNvPr id="5" name="矩形 4"/>
          <p:cNvSpPr/>
          <p:nvPr/>
        </p:nvSpPr>
        <p:spPr>
          <a:xfrm>
            <a:off x="-24765" y="-120650"/>
            <a:ext cx="12216765" cy="3254375"/>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zh-CN" altLang="en-US" dirty="0">
              <a:solidFill>
                <a:srgbClr val="FFFFFF"/>
              </a:solidFill>
              <a:effectLst>
                <a:innerShdw dist="63500" dir="16200000">
                  <a:srgbClr val="3889F5"/>
                </a:innerShdw>
              </a:effectLst>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b="1" dirty="0">
                <a:solidFill>
                  <a:srgbClr val="961318"/>
                </a:solidFill>
                <a:latin typeface="Arial" panose="020B0604020202020204"/>
                <a:ea typeface="微软雅黑" panose="020B0503020204020204" charset="-122"/>
                <a:cs typeface="+mn-ea"/>
                <a:sym typeface="+mn-lt"/>
              </a:rPr>
              <a:t>密码</a:t>
            </a:r>
            <a:r>
              <a:rPr lang="zh-CN" altLang="en-US" sz="5400" b="1" dirty="0">
                <a:solidFill>
                  <a:srgbClr val="961318"/>
                </a:solidFill>
                <a:latin typeface="微软雅黑" panose="020B0503020204020204" charset="-122"/>
                <a:ea typeface="微软雅黑" panose="020B0503020204020204" charset="-122"/>
              </a:rPr>
              <a:t>原语简介</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0" name="标题 4"/>
          <p:cNvSpPr txBox="1"/>
          <p:nvPr/>
        </p:nvSpPr>
        <p:spPr>
          <a:xfrm>
            <a:off x="2207565" y="5241329"/>
            <a:ext cx="7776866" cy="797264"/>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5000"/>
              </a:lnSpc>
            </a:pPr>
            <a:r>
              <a:rPr lang="en-US" altLang="zh-CN" sz="2000" dirty="0">
                <a:solidFill>
                  <a:srgbClr val="961318"/>
                </a:solidFill>
                <a:latin typeface="微软雅黑" panose="020B0503020204020204" charset="-122"/>
                <a:ea typeface="微软雅黑" panose="020B0503020204020204" charset="-122"/>
              </a:rPr>
              <a:t>Introduction to cryptographic primitives</a:t>
            </a:r>
            <a:endParaRPr lang="zh-CN" altLang="en-US" sz="2000" dirty="0">
              <a:solidFill>
                <a:srgbClr val="961318"/>
              </a:solidFill>
              <a:latin typeface="微软雅黑" panose="020B0503020204020204" charset="-122"/>
              <a:ea typeface="微软雅黑" panose="020B0503020204020204" charset="-122"/>
            </a:endParaRPr>
          </a:p>
          <a:p>
            <a:pPr algn="l">
              <a:lnSpc>
                <a:spcPct val="125000"/>
              </a:lnSpc>
            </a:pPr>
            <a:endParaRPr lang="zh-CN" altLang="en-US" sz="2000" dirty="0">
              <a:solidFill>
                <a:srgbClr val="961318"/>
              </a:solidFill>
              <a:latin typeface="微软雅黑" panose="020B0503020204020204" charset="-122"/>
              <a:ea typeface="微软雅黑" panose="020B0503020204020204" charset="-122"/>
            </a:endParaRPr>
          </a:p>
        </p:txBody>
      </p:sp>
      <p:sp>
        <p:nvSpPr>
          <p:cNvPr id="12" name="文本框 11"/>
          <p:cNvSpPr txBox="1"/>
          <p:nvPr/>
        </p:nvSpPr>
        <p:spPr>
          <a:xfrm>
            <a:off x="5250253" y="2386575"/>
            <a:ext cx="1691489" cy="1446550"/>
          </a:xfrm>
          <a:prstGeom prst="rect">
            <a:avLst/>
          </a:prstGeom>
          <a:noFill/>
        </p:spPr>
        <p:txBody>
          <a:bodyPr wrap="none" rtlCol="0">
            <a:spAutoFit/>
          </a:bodyPr>
          <a:lstStyle/>
          <a:p>
            <a:r>
              <a:rPr lang="en-US" altLang="zh-CN" sz="8800" b="1" dirty="0">
                <a:solidFill>
                  <a:prstClr val="white"/>
                </a:solidFill>
                <a:latin typeface="Arial Black" panose="020B0A04020102020204" pitchFamily="34" charset="0"/>
                <a:ea typeface="宋体" panose="02010600030101010101" pitchFamily="2" charset="-122"/>
              </a:rPr>
              <a:t>01</a:t>
            </a:r>
            <a:endParaRPr lang="zh-CN" altLang="en-US" sz="8800" b="1" dirty="0">
              <a:solidFill>
                <a:prstClr val="white"/>
              </a:solidFill>
              <a:latin typeface="Arial Black" panose="020B0A04020102020204" pitchFamily="34" charset="0"/>
              <a:ea typeface="宋体" panose="02010600030101010101" pitchFamily="2" charset="-122"/>
            </a:endParaRPr>
          </a:p>
        </p:txBody>
      </p:sp>
      <p:sp>
        <p:nvSpPr>
          <p:cNvPr id="4" name="文本框 3"/>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密码</a:t>
              </a:r>
              <a:r>
                <a:rPr lang="zh-CN" altLang="en-US" sz="3200" b="1" dirty="0">
                  <a:solidFill>
                    <a:srgbClr val="961318"/>
                  </a:solidFill>
                  <a:latin typeface="微软雅黑" panose="020B0503020204020204" charset="-122"/>
                  <a:ea typeface="微软雅黑" panose="020B0503020204020204" charset="-122"/>
                </a:rPr>
                <a:t>原语简介</a:t>
              </a:r>
            </a:p>
          </p:txBody>
        </p:sp>
      </p:grpSp>
      <p:sp>
        <p:nvSpPr>
          <p:cNvPr id="40" name="Oval 9"/>
          <p:cNvSpPr>
            <a:spLocks noChangeArrowheads="1"/>
          </p:cNvSpPr>
          <p:nvPr/>
        </p:nvSpPr>
        <p:spPr bwMode="auto">
          <a:xfrm>
            <a:off x="1091770" y="5227459"/>
            <a:ext cx="466892" cy="468739"/>
          </a:xfrm>
          <a:prstGeom prst="ellipse">
            <a:avLst/>
          </a:prstGeom>
          <a:solidFill>
            <a:srgbClr val="AC232D"/>
          </a:solidFill>
          <a:ln>
            <a:noFill/>
          </a:ln>
        </p:spPr>
        <p:txBody>
          <a:bodyPr vert="horz" wrap="square" lIns="91440" tIns="45720" rIns="91440" bIns="45720" numCol="1" anchor="t" anchorCtr="0" compatLnSpc="1"/>
          <a:lstStyle/>
          <a:p>
            <a:pPr defTabSz="685800">
              <a:defRPr/>
            </a:pPr>
            <a:endParaRPr lang="zh-CN" altLang="en-US" sz="1335" dirty="0">
              <a:solidFill>
                <a:prstClr val="white"/>
              </a:solidFill>
              <a:latin typeface="Calibri Light" panose="020F0302020204030204"/>
              <a:ea typeface="微软雅黑 Light" panose="020B0502040204020203" pitchFamily="34" charset="-122"/>
            </a:endParaRPr>
          </a:p>
        </p:txBody>
      </p:sp>
      <p:sp>
        <p:nvSpPr>
          <p:cNvPr id="41" name="Oval 9"/>
          <p:cNvSpPr>
            <a:spLocks noChangeArrowheads="1"/>
          </p:cNvSpPr>
          <p:nvPr/>
        </p:nvSpPr>
        <p:spPr bwMode="auto">
          <a:xfrm>
            <a:off x="1096977" y="4436272"/>
            <a:ext cx="466892" cy="468739"/>
          </a:xfrm>
          <a:prstGeom prst="ellipse">
            <a:avLst/>
          </a:prstGeom>
          <a:solidFill>
            <a:srgbClr val="AC232D"/>
          </a:solidFill>
          <a:ln>
            <a:noFill/>
          </a:ln>
        </p:spPr>
        <p:txBody>
          <a:bodyPr vert="horz" wrap="square" lIns="91440" tIns="45720" rIns="91440" bIns="45720" numCol="1" anchor="t" anchorCtr="0" compatLnSpc="1"/>
          <a:lstStyle/>
          <a:p>
            <a:pPr defTabSz="685800">
              <a:defRPr/>
            </a:pPr>
            <a:endParaRPr lang="zh-CN" altLang="en-US" sz="1335" dirty="0">
              <a:solidFill>
                <a:prstClr val="white"/>
              </a:solidFill>
              <a:latin typeface="Calibri Light" panose="020F0302020204030204"/>
              <a:ea typeface="微软雅黑 Light" panose="020B0502040204020203" pitchFamily="34" charset="-122"/>
            </a:endParaRPr>
          </a:p>
        </p:txBody>
      </p:sp>
      <p:sp>
        <p:nvSpPr>
          <p:cNvPr id="44" name="Oval 9"/>
          <p:cNvSpPr>
            <a:spLocks noChangeArrowheads="1"/>
          </p:cNvSpPr>
          <p:nvPr/>
        </p:nvSpPr>
        <p:spPr bwMode="auto">
          <a:xfrm>
            <a:off x="6167761" y="4451544"/>
            <a:ext cx="466892" cy="468739"/>
          </a:xfrm>
          <a:prstGeom prst="ellipse">
            <a:avLst/>
          </a:prstGeom>
          <a:solidFill>
            <a:srgbClr val="AC232D"/>
          </a:solidFill>
          <a:ln>
            <a:noFill/>
          </a:ln>
        </p:spPr>
        <p:txBody>
          <a:bodyPr vert="horz" wrap="square" lIns="91440" tIns="45720" rIns="91440" bIns="45720" numCol="1" anchor="t" anchorCtr="0" compatLnSpc="1"/>
          <a:lstStyle/>
          <a:p>
            <a:pPr defTabSz="685800">
              <a:defRPr/>
            </a:pPr>
            <a:endParaRPr lang="zh-CN" altLang="en-US" sz="1335">
              <a:solidFill>
                <a:prstClr val="white"/>
              </a:solidFill>
              <a:latin typeface="Calibri Light" panose="020F0302020204030204"/>
              <a:ea typeface="微软雅黑 Light" panose="020B0502040204020203" pitchFamily="34" charset="-122"/>
            </a:endParaRPr>
          </a:p>
        </p:txBody>
      </p:sp>
      <p:sp>
        <p:nvSpPr>
          <p:cNvPr id="45" name="TextBox 34"/>
          <p:cNvSpPr txBox="1"/>
          <p:nvPr/>
        </p:nvSpPr>
        <p:spPr>
          <a:xfrm>
            <a:off x="1612071" y="4485859"/>
            <a:ext cx="2888977" cy="400110"/>
          </a:xfrm>
          <a:prstGeom prst="rect">
            <a:avLst/>
          </a:prstGeom>
          <a:noFill/>
        </p:spPr>
        <p:txBody>
          <a:bodyPr wrap="square" lIns="91440" tIns="45720" rIns="91440" bIns="45720" rtlCol="0">
            <a:spAutoFit/>
          </a:bodyPr>
          <a:lstStyle/>
          <a:p>
            <a:pPr defTabSz="914400"/>
            <a:r>
              <a:rPr lang="zh-CN" altLang="en-US" sz="2000" b="1" dirty="0">
                <a:solidFill>
                  <a:srgbClr val="2F2F2F"/>
                </a:solidFill>
                <a:latin typeface="微软雅黑" panose="020B0503020204020204" charset="-122"/>
                <a:ea typeface="微软雅黑" panose="020B0503020204020204" charset="-122"/>
              </a:rPr>
              <a:t>老板想让员工加工金子</a:t>
            </a:r>
          </a:p>
        </p:txBody>
      </p:sp>
      <p:sp>
        <p:nvSpPr>
          <p:cNvPr id="55" name="TextBox 34"/>
          <p:cNvSpPr txBox="1"/>
          <p:nvPr/>
        </p:nvSpPr>
        <p:spPr>
          <a:xfrm>
            <a:off x="6717521" y="4485859"/>
            <a:ext cx="2769205" cy="400110"/>
          </a:xfrm>
          <a:prstGeom prst="rect">
            <a:avLst/>
          </a:prstGeom>
          <a:noFill/>
        </p:spPr>
        <p:txBody>
          <a:bodyPr wrap="square" lIns="91440" tIns="45720" rIns="91440" bIns="45720" rtlCol="0">
            <a:spAutoFit/>
          </a:bodyPr>
          <a:lstStyle/>
          <a:p>
            <a:pPr defTabSz="914400"/>
            <a:r>
              <a:rPr lang="zh-CN" altLang="en-US" sz="2000" b="1" dirty="0">
                <a:solidFill>
                  <a:srgbClr val="2F2F2F"/>
                </a:solidFill>
                <a:latin typeface="微软雅黑" panose="020B0503020204020204" charset="-122"/>
                <a:ea typeface="微软雅黑" panose="020B0503020204020204" charset="-122"/>
              </a:rPr>
              <a:t>老板将金子锁在盒子里</a:t>
            </a:r>
          </a:p>
        </p:txBody>
      </p:sp>
      <p:sp>
        <p:nvSpPr>
          <p:cNvPr id="56" name="矩形 55"/>
          <p:cNvSpPr/>
          <p:nvPr/>
        </p:nvSpPr>
        <p:spPr>
          <a:xfrm>
            <a:off x="6717520" y="4970368"/>
            <a:ext cx="2954931" cy="337015"/>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4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●工人可以戴着盒子上的手套操作</a:t>
            </a:r>
            <a:endParaRPr lang="en-US" altLang="zh-CN" sz="14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60" name="TextBox 34"/>
          <p:cNvSpPr txBox="1"/>
          <p:nvPr/>
        </p:nvSpPr>
        <p:spPr>
          <a:xfrm>
            <a:off x="1616503" y="5296088"/>
            <a:ext cx="2305878" cy="400110"/>
          </a:xfrm>
          <a:prstGeom prst="rect">
            <a:avLst/>
          </a:prstGeom>
          <a:noFill/>
        </p:spPr>
        <p:txBody>
          <a:bodyPr wrap="square" lIns="91440" tIns="45720" rIns="91440" bIns="45720" rtlCol="0">
            <a:spAutoFit/>
          </a:bodyPr>
          <a:lstStyle/>
          <a:p>
            <a:pPr defTabSz="914400"/>
            <a:r>
              <a:rPr lang="zh-CN" altLang="en-US" sz="2000" b="1" dirty="0">
                <a:solidFill>
                  <a:srgbClr val="2F2F2F"/>
                </a:solidFill>
                <a:latin typeface="微软雅黑" panose="020B0503020204020204" charset="-122"/>
                <a:ea typeface="微软雅黑" panose="020B0503020204020204" charset="-122"/>
              </a:rPr>
              <a:t>担心员工盗取金子</a:t>
            </a:r>
          </a:p>
        </p:txBody>
      </p:sp>
      <p:sp>
        <p:nvSpPr>
          <p:cNvPr id="62" name="Freeform 17">
            <a:hlinkClick r:id="rId2"/>
          </p:cNvPr>
          <p:cNvSpPr/>
          <p:nvPr/>
        </p:nvSpPr>
        <p:spPr bwMode="auto">
          <a:xfrm>
            <a:off x="6267206" y="4545999"/>
            <a:ext cx="268001" cy="249284"/>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ysClr val="window" lastClr="FFFFFF"/>
          </a:solidFill>
          <a:ln w="25400" cap="flat" cmpd="sng" algn="ctr">
            <a:noFill/>
            <a:prstDash val="solid"/>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prstClr val="white"/>
              </a:solidFill>
              <a:effectLst/>
              <a:uLnTx/>
              <a:uFillTx/>
              <a:latin typeface="Calibri Light" panose="020F0302020204030204"/>
              <a:ea typeface="微软雅黑 Light" panose="020B0502040204020203" pitchFamily="34" charset="-122"/>
              <a:cs typeface="+mn-cs"/>
            </a:endParaRPr>
          </a:p>
        </p:txBody>
      </p:sp>
      <p:sp>
        <p:nvSpPr>
          <p:cNvPr id="65" name="KSO_Shape"/>
          <p:cNvSpPr/>
          <p:nvPr/>
        </p:nvSpPr>
        <p:spPr bwMode="auto">
          <a:xfrm>
            <a:off x="1197323" y="5287731"/>
            <a:ext cx="255785" cy="307557"/>
          </a:xfrm>
          <a:custGeom>
            <a:avLst/>
            <a:gdLst>
              <a:gd name="T0" fmla="*/ 1027535 w 3807"/>
              <a:gd name="T1" fmla="*/ 421530 h 4578"/>
              <a:gd name="T2" fmla="*/ 1012969 w 3807"/>
              <a:gd name="T3" fmla="*/ 343716 h 4578"/>
              <a:gd name="T4" fmla="*/ 1007143 w 3807"/>
              <a:gd name="T5" fmla="*/ 311258 h 4578"/>
              <a:gd name="T6" fmla="*/ 986334 w 3807"/>
              <a:gd name="T7" fmla="*/ 272559 h 4578"/>
              <a:gd name="T8" fmla="*/ 1073314 w 3807"/>
              <a:gd name="T9" fmla="*/ 24551 h 4578"/>
              <a:gd name="T10" fmla="*/ 885204 w 3807"/>
              <a:gd name="T11" fmla="*/ 8322 h 4578"/>
              <a:gd name="T12" fmla="*/ 685024 w 3807"/>
              <a:gd name="T13" fmla="*/ 99453 h 4578"/>
              <a:gd name="T14" fmla="*/ 568495 w 3807"/>
              <a:gd name="T15" fmla="*/ 26216 h 4578"/>
              <a:gd name="T16" fmla="*/ 476936 w 3807"/>
              <a:gd name="T17" fmla="*/ 89882 h 4578"/>
              <a:gd name="T18" fmla="*/ 605534 w 3807"/>
              <a:gd name="T19" fmla="*/ 303768 h 4578"/>
              <a:gd name="T20" fmla="*/ 574321 w 3807"/>
              <a:gd name="T21" fmla="*/ 334977 h 4578"/>
              <a:gd name="T22" fmla="*/ 598459 w 3807"/>
              <a:gd name="T23" fmla="*/ 377421 h 4578"/>
              <a:gd name="T24" fmla="*/ 325032 w 3807"/>
              <a:gd name="T25" fmla="*/ 603375 h 4578"/>
              <a:gd name="T26" fmla="*/ 174377 w 3807"/>
              <a:gd name="T27" fmla="*/ 800200 h 4578"/>
              <a:gd name="T28" fmla="*/ 37040 w 3807"/>
              <a:gd name="T29" fmla="*/ 1164305 h 4578"/>
              <a:gd name="T30" fmla="*/ 9156 w 3807"/>
              <a:gd name="T31" fmla="*/ 1559204 h 4578"/>
              <a:gd name="T32" fmla="*/ 68253 w 3807"/>
              <a:gd name="T33" fmla="*/ 1722739 h 4578"/>
              <a:gd name="T34" fmla="*/ 192689 w 3807"/>
              <a:gd name="T35" fmla="*/ 1839669 h 4578"/>
              <a:gd name="T36" fmla="*/ 395366 w 3807"/>
              <a:gd name="T37" fmla="*/ 1892516 h 4578"/>
              <a:gd name="T38" fmla="*/ 1220640 w 3807"/>
              <a:gd name="T39" fmla="*/ 1889604 h 4578"/>
              <a:gd name="T40" fmla="*/ 1412081 w 3807"/>
              <a:gd name="T41" fmla="*/ 1827185 h 4578"/>
              <a:gd name="T42" fmla="*/ 1527361 w 3807"/>
              <a:gd name="T43" fmla="*/ 1703182 h 4578"/>
              <a:gd name="T44" fmla="*/ 1581464 w 3807"/>
              <a:gd name="T45" fmla="*/ 1510102 h 4578"/>
              <a:gd name="T46" fmla="*/ 1533604 w 3807"/>
              <a:gd name="T47" fmla="*/ 1111042 h 4578"/>
              <a:gd name="T48" fmla="*/ 1388359 w 3807"/>
              <a:gd name="T49" fmla="*/ 762333 h 4578"/>
              <a:gd name="T50" fmla="*/ 1125753 w 3807"/>
              <a:gd name="T51" fmla="*/ 1626615 h 4578"/>
              <a:gd name="T52" fmla="*/ 969271 w 3807"/>
              <a:gd name="T53" fmla="*/ 1655328 h 4578"/>
              <a:gd name="T54" fmla="*/ 717485 w 3807"/>
              <a:gd name="T55" fmla="*/ 1631609 h 4578"/>
              <a:gd name="T56" fmla="*/ 531039 w 3807"/>
              <a:gd name="T57" fmla="*/ 1654495 h 4578"/>
              <a:gd name="T58" fmla="*/ 500658 w 3807"/>
              <a:gd name="T59" fmla="*/ 1596239 h 4578"/>
              <a:gd name="T60" fmla="*/ 608447 w 3807"/>
              <a:gd name="T61" fmla="*/ 1495121 h 4578"/>
              <a:gd name="T62" fmla="*/ 643822 w 3807"/>
              <a:gd name="T63" fmla="*/ 1398581 h 4578"/>
              <a:gd name="T64" fmla="*/ 433654 w 3807"/>
              <a:gd name="T65" fmla="*/ 1333666 h 4578"/>
              <a:gd name="T66" fmla="*/ 442394 w 3807"/>
              <a:gd name="T67" fmla="*/ 1266255 h 4578"/>
              <a:gd name="T68" fmla="*/ 459457 w 3807"/>
              <a:gd name="T69" fmla="*/ 1180534 h 4578"/>
              <a:gd name="T70" fmla="*/ 422417 w 3807"/>
              <a:gd name="T71" fmla="*/ 1121861 h 4578"/>
              <a:gd name="T72" fmla="*/ 479849 w 3807"/>
              <a:gd name="T73" fmla="*/ 1068598 h 4578"/>
              <a:gd name="T74" fmla="*/ 581812 w 3807"/>
              <a:gd name="T75" fmla="*/ 896324 h 4578"/>
              <a:gd name="T76" fmla="*/ 696260 w 3807"/>
              <a:gd name="T77" fmla="*/ 757339 h 4578"/>
              <a:gd name="T78" fmla="*/ 881874 w 3807"/>
              <a:gd name="T79" fmla="*/ 720721 h 4578"/>
              <a:gd name="T80" fmla="*/ 1050425 w 3807"/>
              <a:gd name="T81" fmla="*/ 779394 h 4578"/>
              <a:gd name="T82" fmla="*/ 1151555 w 3807"/>
              <a:gd name="T83" fmla="*/ 917546 h 4578"/>
              <a:gd name="T84" fmla="*/ 1133660 w 3807"/>
              <a:gd name="T85" fmla="*/ 993280 h 4578"/>
              <a:gd name="T86" fmla="*/ 1076644 w 3807"/>
              <a:gd name="T87" fmla="*/ 969977 h 4578"/>
              <a:gd name="T88" fmla="*/ 1002981 w 3807"/>
              <a:gd name="T89" fmla="*/ 843476 h 4578"/>
              <a:gd name="T90" fmla="*/ 901018 w 3807"/>
              <a:gd name="T91" fmla="*/ 794790 h 4578"/>
              <a:gd name="T92" fmla="*/ 785322 w 3807"/>
              <a:gd name="T93" fmla="*/ 811435 h 4578"/>
              <a:gd name="T94" fmla="*/ 715820 w 3807"/>
              <a:gd name="T95" fmla="*/ 887585 h 4578"/>
              <a:gd name="T96" fmla="*/ 726225 w 3807"/>
              <a:gd name="T97" fmla="*/ 1059027 h 4578"/>
              <a:gd name="T98" fmla="*/ 970519 w 3807"/>
              <a:gd name="T99" fmla="*/ 1106048 h 4578"/>
              <a:gd name="T100" fmla="*/ 940555 w 3807"/>
              <a:gd name="T101" fmla="*/ 1175957 h 4578"/>
              <a:gd name="T102" fmla="*/ 928070 w 3807"/>
              <a:gd name="T103" fmla="*/ 1261678 h 4578"/>
              <a:gd name="T104" fmla="*/ 970103 w 3807"/>
              <a:gd name="T105" fmla="*/ 1320767 h 4578"/>
              <a:gd name="T106" fmla="*/ 903515 w 3807"/>
              <a:gd name="T107" fmla="*/ 1375695 h 4578"/>
              <a:gd name="T108" fmla="*/ 739959 w 3807"/>
              <a:gd name="T109" fmla="*/ 1503028 h 4578"/>
              <a:gd name="T110" fmla="*/ 759103 w 3807"/>
              <a:gd name="T111" fmla="*/ 1554626 h 4578"/>
              <a:gd name="T112" fmla="*/ 1006727 w 3807"/>
              <a:gd name="T113" fmla="*/ 1570855 h 4578"/>
              <a:gd name="T114" fmla="*/ 1138238 w 3807"/>
              <a:gd name="T115" fmla="*/ 1524250 h 4578"/>
              <a:gd name="T116" fmla="*/ 1182352 w 3807"/>
              <a:gd name="T117" fmla="*/ 1548801 h 45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07" h="4578">
                <a:moveTo>
                  <a:pt x="3118" y="1530"/>
                </a:moveTo>
                <a:lnTo>
                  <a:pt x="3118" y="1530"/>
                </a:lnTo>
                <a:lnTo>
                  <a:pt x="3099" y="1512"/>
                </a:lnTo>
                <a:lnTo>
                  <a:pt x="3077" y="1494"/>
                </a:lnTo>
                <a:lnTo>
                  <a:pt x="3031" y="1454"/>
                </a:lnTo>
                <a:lnTo>
                  <a:pt x="2980" y="1413"/>
                </a:lnTo>
                <a:lnTo>
                  <a:pt x="2925" y="1371"/>
                </a:lnTo>
                <a:lnTo>
                  <a:pt x="2809" y="1285"/>
                </a:lnTo>
                <a:lnTo>
                  <a:pt x="2692" y="1197"/>
                </a:lnTo>
                <a:lnTo>
                  <a:pt x="2636" y="1154"/>
                </a:lnTo>
                <a:lnTo>
                  <a:pt x="2582" y="1112"/>
                </a:lnTo>
                <a:lnTo>
                  <a:pt x="2533" y="1071"/>
                </a:lnTo>
                <a:lnTo>
                  <a:pt x="2510" y="1052"/>
                </a:lnTo>
                <a:lnTo>
                  <a:pt x="2489" y="1031"/>
                </a:lnTo>
                <a:lnTo>
                  <a:pt x="2469" y="1013"/>
                </a:lnTo>
                <a:lnTo>
                  <a:pt x="2451" y="995"/>
                </a:lnTo>
                <a:lnTo>
                  <a:pt x="2434" y="976"/>
                </a:lnTo>
                <a:lnTo>
                  <a:pt x="2419" y="959"/>
                </a:lnTo>
                <a:lnTo>
                  <a:pt x="2407" y="943"/>
                </a:lnTo>
                <a:lnTo>
                  <a:pt x="2396" y="926"/>
                </a:lnTo>
                <a:lnTo>
                  <a:pt x="2388" y="911"/>
                </a:lnTo>
                <a:lnTo>
                  <a:pt x="2383" y="897"/>
                </a:lnTo>
                <a:lnTo>
                  <a:pt x="2370" y="857"/>
                </a:lnTo>
                <a:lnTo>
                  <a:pt x="2386" y="854"/>
                </a:lnTo>
                <a:lnTo>
                  <a:pt x="2400" y="850"/>
                </a:lnTo>
                <a:lnTo>
                  <a:pt x="2413" y="844"/>
                </a:lnTo>
                <a:lnTo>
                  <a:pt x="2424" y="836"/>
                </a:lnTo>
                <a:lnTo>
                  <a:pt x="2434" y="826"/>
                </a:lnTo>
                <a:lnTo>
                  <a:pt x="2437" y="821"/>
                </a:lnTo>
                <a:lnTo>
                  <a:pt x="2440" y="816"/>
                </a:lnTo>
                <a:lnTo>
                  <a:pt x="2443" y="811"/>
                </a:lnTo>
                <a:lnTo>
                  <a:pt x="2445" y="805"/>
                </a:lnTo>
                <a:lnTo>
                  <a:pt x="2446" y="799"/>
                </a:lnTo>
                <a:lnTo>
                  <a:pt x="2446" y="794"/>
                </a:lnTo>
                <a:lnTo>
                  <a:pt x="2446" y="787"/>
                </a:lnTo>
                <a:lnTo>
                  <a:pt x="2444" y="781"/>
                </a:lnTo>
                <a:lnTo>
                  <a:pt x="2442" y="775"/>
                </a:lnTo>
                <a:lnTo>
                  <a:pt x="2439" y="768"/>
                </a:lnTo>
                <a:lnTo>
                  <a:pt x="2436" y="762"/>
                </a:lnTo>
                <a:lnTo>
                  <a:pt x="2431" y="757"/>
                </a:lnTo>
                <a:lnTo>
                  <a:pt x="2425" y="752"/>
                </a:lnTo>
                <a:lnTo>
                  <a:pt x="2420" y="748"/>
                </a:lnTo>
                <a:lnTo>
                  <a:pt x="2414" y="744"/>
                </a:lnTo>
                <a:lnTo>
                  <a:pt x="2407" y="740"/>
                </a:lnTo>
                <a:lnTo>
                  <a:pt x="2400" y="737"/>
                </a:lnTo>
                <a:lnTo>
                  <a:pt x="2392" y="734"/>
                </a:lnTo>
                <a:lnTo>
                  <a:pt x="2384" y="732"/>
                </a:lnTo>
                <a:lnTo>
                  <a:pt x="2376" y="731"/>
                </a:lnTo>
                <a:lnTo>
                  <a:pt x="2366" y="730"/>
                </a:lnTo>
                <a:lnTo>
                  <a:pt x="2357" y="730"/>
                </a:lnTo>
                <a:lnTo>
                  <a:pt x="2352" y="730"/>
                </a:lnTo>
                <a:lnTo>
                  <a:pt x="2354" y="716"/>
                </a:lnTo>
                <a:lnTo>
                  <a:pt x="2356" y="704"/>
                </a:lnTo>
                <a:lnTo>
                  <a:pt x="2359" y="691"/>
                </a:lnTo>
                <a:lnTo>
                  <a:pt x="2362" y="680"/>
                </a:lnTo>
                <a:lnTo>
                  <a:pt x="2370" y="655"/>
                </a:lnTo>
                <a:lnTo>
                  <a:pt x="2382" y="630"/>
                </a:lnTo>
                <a:lnTo>
                  <a:pt x="2395" y="604"/>
                </a:lnTo>
                <a:lnTo>
                  <a:pt x="2410" y="577"/>
                </a:lnTo>
                <a:lnTo>
                  <a:pt x="2445" y="515"/>
                </a:lnTo>
                <a:lnTo>
                  <a:pt x="2464" y="479"/>
                </a:lnTo>
                <a:lnTo>
                  <a:pt x="2486" y="438"/>
                </a:lnTo>
                <a:lnTo>
                  <a:pt x="2507" y="394"/>
                </a:lnTo>
                <a:lnTo>
                  <a:pt x="2530" y="343"/>
                </a:lnTo>
                <a:lnTo>
                  <a:pt x="2554" y="286"/>
                </a:lnTo>
                <a:lnTo>
                  <a:pt x="2578" y="222"/>
                </a:lnTo>
                <a:lnTo>
                  <a:pt x="2602" y="152"/>
                </a:lnTo>
                <a:lnTo>
                  <a:pt x="2614" y="113"/>
                </a:lnTo>
                <a:lnTo>
                  <a:pt x="2627" y="74"/>
                </a:lnTo>
                <a:lnTo>
                  <a:pt x="2579" y="59"/>
                </a:lnTo>
                <a:lnTo>
                  <a:pt x="2535" y="47"/>
                </a:lnTo>
                <a:lnTo>
                  <a:pt x="2494" y="36"/>
                </a:lnTo>
                <a:lnTo>
                  <a:pt x="2455" y="27"/>
                </a:lnTo>
                <a:lnTo>
                  <a:pt x="2418" y="19"/>
                </a:lnTo>
                <a:lnTo>
                  <a:pt x="2384" y="13"/>
                </a:lnTo>
                <a:lnTo>
                  <a:pt x="2352" y="8"/>
                </a:lnTo>
                <a:lnTo>
                  <a:pt x="2322" y="3"/>
                </a:lnTo>
                <a:lnTo>
                  <a:pt x="2293" y="1"/>
                </a:lnTo>
                <a:lnTo>
                  <a:pt x="2265" y="0"/>
                </a:lnTo>
                <a:lnTo>
                  <a:pt x="2240" y="0"/>
                </a:lnTo>
                <a:lnTo>
                  <a:pt x="2216" y="2"/>
                </a:lnTo>
                <a:lnTo>
                  <a:pt x="2193" y="5"/>
                </a:lnTo>
                <a:lnTo>
                  <a:pt x="2171" y="10"/>
                </a:lnTo>
                <a:lnTo>
                  <a:pt x="2148" y="14"/>
                </a:lnTo>
                <a:lnTo>
                  <a:pt x="2127" y="20"/>
                </a:lnTo>
                <a:lnTo>
                  <a:pt x="2107" y="27"/>
                </a:lnTo>
                <a:lnTo>
                  <a:pt x="2086" y="35"/>
                </a:lnTo>
                <a:lnTo>
                  <a:pt x="2065" y="44"/>
                </a:lnTo>
                <a:lnTo>
                  <a:pt x="2044" y="54"/>
                </a:lnTo>
                <a:lnTo>
                  <a:pt x="2002" y="78"/>
                </a:lnTo>
                <a:lnTo>
                  <a:pt x="1957" y="103"/>
                </a:lnTo>
                <a:lnTo>
                  <a:pt x="1907" y="132"/>
                </a:lnTo>
                <a:lnTo>
                  <a:pt x="1852" y="163"/>
                </a:lnTo>
                <a:lnTo>
                  <a:pt x="1791" y="197"/>
                </a:lnTo>
                <a:lnTo>
                  <a:pt x="1757" y="215"/>
                </a:lnTo>
                <a:lnTo>
                  <a:pt x="1720" y="234"/>
                </a:lnTo>
                <a:lnTo>
                  <a:pt x="1694" y="238"/>
                </a:lnTo>
                <a:lnTo>
                  <a:pt x="1670" y="240"/>
                </a:lnTo>
                <a:lnTo>
                  <a:pt x="1646" y="239"/>
                </a:lnTo>
                <a:lnTo>
                  <a:pt x="1624" y="237"/>
                </a:lnTo>
                <a:lnTo>
                  <a:pt x="1603" y="233"/>
                </a:lnTo>
                <a:lnTo>
                  <a:pt x="1584" y="225"/>
                </a:lnTo>
                <a:lnTo>
                  <a:pt x="1566" y="218"/>
                </a:lnTo>
                <a:lnTo>
                  <a:pt x="1548" y="209"/>
                </a:lnTo>
                <a:lnTo>
                  <a:pt x="1532" y="199"/>
                </a:lnTo>
                <a:lnTo>
                  <a:pt x="1516" y="188"/>
                </a:lnTo>
                <a:lnTo>
                  <a:pt x="1500" y="176"/>
                </a:lnTo>
                <a:lnTo>
                  <a:pt x="1486" y="162"/>
                </a:lnTo>
                <a:lnTo>
                  <a:pt x="1457" y="136"/>
                </a:lnTo>
                <a:lnTo>
                  <a:pt x="1428" y="109"/>
                </a:lnTo>
                <a:lnTo>
                  <a:pt x="1413" y="97"/>
                </a:lnTo>
                <a:lnTo>
                  <a:pt x="1398" y="85"/>
                </a:lnTo>
                <a:lnTo>
                  <a:pt x="1382" y="73"/>
                </a:lnTo>
                <a:lnTo>
                  <a:pt x="1366" y="63"/>
                </a:lnTo>
                <a:lnTo>
                  <a:pt x="1350" y="53"/>
                </a:lnTo>
                <a:lnTo>
                  <a:pt x="1331" y="45"/>
                </a:lnTo>
                <a:lnTo>
                  <a:pt x="1313" y="38"/>
                </a:lnTo>
                <a:lnTo>
                  <a:pt x="1293" y="33"/>
                </a:lnTo>
                <a:lnTo>
                  <a:pt x="1271" y="30"/>
                </a:lnTo>
                <a:lnTo>
                  <a:pt x="1249" y="29"/>
                </a:lnTo>
                <a:lnTo>
                  <a:pt x="1225" y="31"/>
                </a:lnTo>
                <a:lnTo>
                  <a:pt x="1199" y="35"/>
                </a:lnTo>
                <a:lnTo>
                  <a:pt x="1171" y="41"/>
                </a:lnTo>
                <a:lnTo>
                  <a:pt x="1142" y="50"/>
                </a:lnTo>
                <a:lnTo>
                  <a:pt x="1110" y="63"/>
                </a:lnTo>
                <a:lnTo>
                  <a:pt x="1077" y="79"/>
                </a:lnTo>
                <a:lnTo>
                  <a:pt x="1112" y="150"/>
                </a:lnTo>
                <a:lnTo>
                  <a:pt x="1146" y="216"/>
                </a:lnTo>
                <a:lnTo>
                  <a:pt x="1179" y="275"/>
                </a:lnTo>
                <a:lnTo>
                  <a:pt x="1211" y="330"/>
                </a:lnTo>
                <a:lnTo>
                  <a:pt x="1242" y="379"/>
                </a:lnTo>
                <a:lnTo>
                  <a:pt x="1270" y="424"/>
                </a:lnTo>
                <a:lnTo>
                  <a:pt x="1298" y="465"/>
                </a:lnTo>
                <a:lnTo>
                  <a:pt x="1324" y="503"/>
                </a:lnTo>
                <a:lnTo>
                  <a:pt x="1370" y="568"/>
                </a:lnTo>
                <a:lnTo>
                  <a:pt x="1390" y="597"/>
                </a:lnTo>
                <a:lnTo>
                  <a:pt x="1408" y="625"/>
                </a:lnTo>
                <a:lnTo>
                  <a:pt x="1423" y="652"/>
                </a:lnTo>
                <a:lnTo>
                  <a:pt x="1436" y="678"/>
                </a:lnTo>
                <a:lnTo>
                  <a:pt x="1442" y="691"/>
                </a:lnTo>
                <a:lnTo>
                  <a:pt x="1447" y="704"/>
                </a:lnTo>
                <a:lnTo>
                  <a:pt x="1452" y="716"/>
                </a:lnTo>
                <a:lnTo>
                  <a:pt x="1455" y="730"/>
                </a:lnTo>
                <a:lnTo>
                  <a:pt x="1439" y="733"/>
                </a:lnTo>
                <a:lnTo>
                  <a:pt x="1425" y="738"/>
                </a:lnTo>
                <a:lnTo>
                  <a:pt x="1412" y="744"/>
                </a:lnTo>
                <a:lnTo>
                  <a:pt x="1401" y="751"/>
                </a:lnTo>
                <a:lnTo>
                  <a:pt x="1391" y="760"/>
                </a:lnTo>
                <a:lnTo>
                  <a:pt x="1387" y="765"/>
                </a:lnTo>
                <a:lnTo>
                  <a:pt x="1384" y="770"/>
                </a:lnTo>
                <a:lnTo>
                  <a:pt x="1382" y="776"/>
                </a:lnTo>
                <a:lnTo>
                  <a:pt x="1380" y="782"/>
                </a:lnTo>
                <a:lnTo>
                  <a:pt x="1379" y="788"/>
                </a:lnTo>
                <a:lnTo>
                  <a:pt x="1378" y="794"/>
                </a:lnTo>
                <a:lnTo>
                  <a:pt x="1379" y="799"/>
                </a:lnTo>
                <a:lnTo>
                  <a:pt x="1380" y="805"/>
                </a:lnTo>
                <a:lnTo>
                  <a:pt x="1382" y="811"/>
                </a:lnTo>
                <a:lnTo>
                  <a:pt x="1384" y="816"/>
                </a:lnTo>
                <a:lnTo>
                  <a:pt x="1387" y="821"/>
                </a:lnTo>
                <a:lnTo>
                  <a:pt x="1391" y="826"/>
                </a:lnTo>
                <a:lnTo>
                  <a:pt x="1401" y="836"/>
                </a:lnTo>
                <a:lnTo>
                  <a:pt x="1412" y="843"/>
                </a:lnTo>
                <a:lnTo>
                  <a:pt x="1425" y="850"/>
                </a:lnTo>
                <a:lnTo>
                  <a:pt x="1439" y="854"/>
                </a:lnTo>
                <a:lnTo>
                  <a:pt x="1455" y="857"/>
                </a:lnTo>
                <a:lnTo>
                  <a:pt x="1454" y="866"/>
                </a:lnTo>
                <a:lnTo>
                  <a:pt x="1451" y="876"/>
                </a:lnTo>
                <a:lnTo>
                  <a:pt x="1445" y="892"/>
                </a:lnTo>
                <a:lnTo>
                  <a:pt x="1438" y="907"/>
                </a:lnTo>
                <a:lnTo>
                  <a:pt x="1428" y="923"/>
                </a:lnTo>
                <a:lnTo>
                  <a:pt x="1416" y="941"/>
                </a:lnTo>
                <a:lnTo>
                  <a:pt x="1401" y="959"/>
                </a:lnTo>
                <a:lnTo>
                  <a:pt x="1384" y="977"/>
                </a:lnTo>
                <a:lnTo>
                  <a:pt x="1366" y="997"/>
                </a:lnTo>
                <a:lnTo>
                  <a:pt x="1346" y="1016"/>
                </a:lnTo>
                <a:lnTo>
                  <a:pt x="1323" y="1035"/>
                </a:lnTo>
                <a:lnTo>
                  <a:pt x="1300" y="1056"/>
                </a:lnTo>
                <a:lnTo>
                  <a:pt x="1249" y="1097"/>
                </a:lnTo>
                <a:lnTo>
                  <a:pt x="1194" y="1141"/>
                </a:lnTo>
                <a:lnTo>
                  <a:pt x="1136" y="1185"/>
                </a:lnTo>
                <a:lnTo>
                  <a:pt x="1014" y="1275"/>
                </a:lnTo>
                <a:lnTo>
                  <a:pt x="893" y="1363"/>
                </a:lnTo>
                <a:lnTo>
                  <a:pt x="835" y="1407"/>
                </a:lnTo>
                <a:lnTo>
                  <a:pt x="781" y="1450"/>
                </a:lnTo>
                <a:lnTo>
                  <a:pt x="732" y="1491"/>
                </a:lnTo>
                <a:lnTo>
                  <a:pt x="710" y="1511"/>
                </a:lnTo>
                <a:lnTo>
                  <a:pt x="689" y="1530"/>
                </a:lnTo>
                <a:lnTo>
                  <a:pt x="666" y="1554"/>
                </a:lnTo>
                <a:lnTo>
                  <a:pt x="643" y="1579"/>
                </a:lnTo>
                <a:lnTo>
                  <a:pt x="619" y="1608"/>
                </a:lnTo>
                <a:lnTo>
                  <a:pt x="595" y="1639"/>
                </a:lnTo>
                <a:lnTo>
                  <a:pt x="570" y="1673"/>
                </a:lnTo>
                <a:lnTo>
                  <a:pt x="546" y="1709"/>
                </a:lnTo>
                <a:lnTo>
                  <a:pt x="520" y="1747"/>
                </a:lnTo>
                <a:lnTo>
                  <a:pt x="495" y="1788"/>
                </a:lnTo>
                <a:lnTo>
                  <a:pt x="470" y="1832"/>
                </a:lnTo>
                <a:lnTo>
                  <a:pt x="444" y="1877"/>
                </a:lnTo>
                <a:lnTo>
                  <a:pt x="419" y="1923"/>
                </a:lnTo>
                <a:lnTo>
                  <a:pt x="393" y="1972"/>
                </a:lnTo>
                <a:lnTo>
                  <a:pt x="369" y="2023"/>
                </a:lnTo>
                <a:lnTo>
                  <a:pt x="343" y="2076"/>
                </a:lnTo>
                <a:lnTo>
                  <a:pt x="319" y="2130"/>
                </a:lnTo>
                <a:lnTo>
                  <a:pt x="294" y="2185"/>
                </a:lnTo>
                <a:lnTo>
                  <a:pt x="271" y="2242"/>
                </a:lnTo>
                <a:lnTo>
                  <a:pt x="247" y="2300"/>
                </a:lnTo>
                <a:lnTo>
                  <a:pt x="224" y="2359"/>
                </a:lnTo>
                <a:lnTo>
                  <a:pt x="203" y="2420"/>
                </a:lnTo>
                <a:lnTo>
                  <a:pt x="181" y="2482"/>
                </a:lnTo>
                <a:lnTo>
                  <a:pt x="161" y="2544"/>
                </a:lnTo>
                <a:lnTo>
                  <a:pt x="141" y="2606"/>
                </a:lnTo>
                <a:lnTo>
                  <a:pt x="122" y="2670"/>
                </a:lnTo>
                <a:lnTo>
                  <a:pt x="105" y="2733"/>
                </a:lnTo>
                <a:lnTo>
                  <a:pt x="89" y="2798"/>
                </a:lnTo>
                <a:lnTo>
                  <a:pt x="73" y="2863"/>
                </a:lnTo>
                <a:lnTo>
                  <a:pt x="59" y="2928"/>
                </a:lnTo>
                <a:lnTo>
                  <a:pt x="46" y="2993"/>
                </a:lnTo>
                <a:lnTo>
                  <a:pt x="35" y="3058"/>
                </a:lnTo>
                <a:lnTo>
                  <a:pt x="24" y="3123"/>
                </a:lnTo>
                <a:lnTo>
                  <a:pt x="16" y="3188"/>
                </a:lnTo>
                <a:lnTo>
                  <a:pt x="10" y="3253"/>
                </a:lnTo>
                <a:lnTo>
                  <a:pt x="5" y="3317"/>
                </a:lnTo>
                <a:lnTo>
                  <a:pt x="1" y="3380"/>
                </a:lnTo>
                <a:lnTo>
                  <a:pt x="0" y="3443"/>
                </a:lnTo>
                <a:lnTo>
                  <a:pt x="0" y="3505"/>
                </a:lnTo>
                <a:lnTo>
                  <a:pt x="3" y="3567"/>
                </a:lnTo>
                <a:lnTo>
                  <a:pt x="7" y="3629"/>
                </a:lnTo>
                <a:lnTo>
                  <a:pt x="13" y="3688"/>
                </a:lnTo>
                <a:lnTo>
                  <a:pt x="22" y="3747"/>
                </a:lnTo>
                <a:lnTo>
                  <a:pt x="27" y="3775"/>
                </a:lnTo>
                <a:lnTo>
                  <a:pt x="32" y="3804"/>
                </a:lnTo>
                <a:lnTo>
                  <a:pt x="40" y="3832"/>
                </a:lnTo>
                <a:lnTo>
                  <a:pt x="46" y="3860"/>
                </a:lnTo>
                <a:lnTo>
                  <a:pt x="54" y="3887"/>
                </a:lnTo>
                <a:lnTo>
                  <a:pt x="62" y="3914"/>
                </a:lnTo>
                <a:lnTo>
                  <a:pt x="70" y="3941"/>
                </a:lnTo>
                <a:lnTo>
                  <a:pt x="80" y="3968"/>
                </a:lnTo>
                <a:lnTo>
                  <a:pt x="90" y="3993"/>
                </a:lnTo>
                <a:lnTo>
                  <a:pt x="101" y="4019"/>
                </a:lnTo>
                <a:lnTo>
                  <a:pt x="112" y="4044"/>
                </a:lnTo>
                <a:lnTo>
                  <a:pt x="124" y="4069"/>
                </a:lnTo>
                <a:lnTo>
                  <a:pt x="136" y="4093"/>
                </a:lnTo>
                <a:lnTo>
                  <a:pt x="150" y="4116"/>
                </a:lnTo>
                <a:lnTo>
                  <a:pt x="164" y="4140"/>
                </a:lnTo>
                <a:lnTo>
                  <a:pt x="179" y="4162"/>
                </a:lnTo>
                <a:lnTo>
                  <a:pt x="194" y="4185"/>
                </a:lnTo>
                <a:lnTo>
                  <a:pt x="211" y="4206"/>
                </a:lnTo>
                <a:lnTo>
                  <a:pt x="227" y="4227"/>
                </a:lnTo>
                <a:lnTo>
                  <a:pt x="244" y="4248"/>
                </a:lnTo>
                <a:lnTo>
                  <a:pt x="263" y="4268"/>
                </a:lnTo>
                <a:lnTo>
                  <a:pt x="282" y="4288"/>
                </a:lnTo>
                <a:lnTo>
                  <a:pt x="302" y="4307"/>
                </a:lnTo>
                <a:lnTo>
                  <a:pt x="323" y="4325"/>
                </a:lnTo>
                <a:lnTo>
                  <a:pt x="344" y="4343"/>
                </a:lnTo>
                <a:lnTo>
                  <a:pt x="367" y="4360"/>
                </a:lnTo>
                <a:lnTo>
                  <a:pt x="389" y="4376"/>
                </a:lnTo>
                <a:lnTo>
                  <a:pt x="413" y="4391"/>
                </a:lnTo>
                <a:lnTo>
                  <a:pt x="438" y="4407"/>
                </a:lnTo>
                <a:lnTo>
                  <a:pt x="463" y="4421"/>
                </a:lnTo>
                <a:lnTo>
                  <a:pt x="490" y="4435"/>
                </a:lnTo>
                <a:lnTo>
                  <a:pt x="516" y="4449"/>
                </a:lnTo>
                <a:lnTo>
                  <a:pt x="545" y="4461"/>
                </a:lnTo>
                <a:lnTo>
                  <a:pt x="573" y="4472"/>
                </a:lnTo>
                <a:lnTo>
                  <a:pt x="603" y="4483"/>
                </a:lnTo>
                <a:lnTo>
                  <a:pt x="634" y="4493"/>
                </a:lnTo>
                <a:lnTo>
                  <a:pt x="665" y="4503"/>
                </a:lnTo>
                <a:lnTo>
                  <a:pt x="698" y="4511"/>
                </a:lnTo>
                <a:lnTo>
                  <a:pt x="731" y="4519"/>
                </a:lnTo>
                <a:lnTo>
                  <a:pt x="765" y="4526"/>
                </a:lnTo>
                <a:lnTo>
                  <a:pt x="801" y="4532"/>
                </a:lnTo>
                <a:lnTo>
                  <a:pt x="836" y="4537"/>
                </a:lnTo>
                <a:lnTo>
                  <a:pt x="873" y="4541"/>
                </a:lnTo>
                <a:lnTo>
                  <a:pt x="912" y="4545"/>
                </a:lnTo>
                <a:lnTo>
                  <a:pt x="950" y="4548"/>
                </a:lnTo>
                <a:lnTo>
                  <a:pt x="990" y="4549"/>
                </a:lnTo>
                <a:lnTo>
                  <a:pt x="1475" y="4566"/>
                </a:lnTo>
                <a:lnTo>
                  <a:pt x="1751" y="4575"/>
                </a:lnTo>
                <a:lnTo>
                  <a:pt x="1874" y="4578"/>
                </a:lnTo>
                <a:lnTo>
                  <a:pt x="1903" y="4578"/>
                </a:lnTo>
                <a:lnTo>
                  <a:pt x="1932" y="4578"/>
                </a:lnTo>
                <a:lnTo>
                  <a:pt x="2056" y="4575"/>
                </a:lnTo>
                <a:lnTo>
                  <a:pt x="2332" y="4566"/>
                </a:lnTo>
                <a:lnTo>
                  <a:pt x="2817" y="4549"/>
                </a:lnTo>
                <a:lnTo>
                  <a:pt x="2856" y="4548"/>
                </a:lnTo>
                <a:lnTo>
                  <a:pt x="2895" y="4545"/>
                </a:lnTo>
                <a:lnTo>
                  <a:pt x="2933" y="4541"/>
                </a:lnTo>
                <a:lnTo>
                  <a:pt x="2970" y="4537"/>
                </a:lnTo>
                <a:lnTo>
                  <a:pt x="3006" y="4532"/>
                </a:lnTo>
                <a:lnTo>
                  <a:pt x="3042" y="4526"/>
                </a:lnTo>
                <a:lnTo>
                  <a:pt x="3075" y="4519"/>
                </a:lnTo>
                <a:lnTo>
                  <a:pt x="3109" y="4511"/>
                </a:lnTo>
                <a:lnTo>
                  <a:pt x="3142" y="4503"/>
                </a:lnTo>
                <a:lnTo>
                  <a:pt x="3173" y="4493"/>
                </a:lnTo>
                <a:lnTo>
                  <a:pt x="3204" y="4483"/>
                </a:lnTo>
                <a:lnTo>
                  <a:pt x="3233" y="4472"/>
                </a:lnTo>
                <a:lnTo>
                  <a:pt x="3262" y="4461"/>
                </a:lnTo>
                <a:lnTo>
                  <a:pt x="3290" y="4449"/>
                </a:lnTo>
                <a:lnTo>
                  <a:pt x="3317" y="4435"/>
                </a:lnTo>
                <a:lnTo>
                  <a:pt x="3343" y="4421"/>
                </a:lnTo>
                <a:lnTo>
                  <a:pt x="3369" y="4407"/>
                </a:lnTo>
                <a:lnTo>
                  <a:pt x="3393" y="4391"/>
                </a:lnTo>
                <a:lnTo>
                  <a:pt x="3418" y="4376"/>
                </a:lnTo>
                <a:lnTo>
                  <a:pt x="3440" y="4360"/>
                </a:lnTo>
                <a:lnTo>
                  <a:pt x="3462" y="4343"/>
                </a:lnTo>
                <a:lnTo>
                  <a:pt x="3484" y="4325"/>
                </a:lnTo>
                <a:lnTo>
                  <a:pt x="3504" y="4307"/>
                </a:lnTo>
                <a:lnTo>
                  <a:pt x="3525" y="4288"/>
                </a:lnTo>
                <a:lnTo>
                  <a:pt x="3544" y="4268"/>
                </a:lnTo>
                <a:lnTo>
                  <a:pt x="3562" y="4248"/>
                </a:lnTo>
                <a:lnTo>
                  <a:pt x="3580" y="4227"/>
                </a:lnTo>
                <a:lnTo>
                  <a:pt x="3596" y="4206"/>
                </a:lnTo>
                <a:lnTo>
                  <a:pt x="3612" y="4185"/>
                </a:lnTo>
                <a:lnTo>
                  <a:pt x="3628" y="4162"/>
                </a:lnTo>
                <a:lnTo>
                  <a:pt x="3643" y="4140"/>
                </a:lnTo>
                <a:lnTo>
                  <a:pt x="3657" y="4116"/>
                </a:lnTo>
                <a:lnTo>
                  <a:pt x="3670" y="4093"/>
                </a:lnTo>
                <a:lnTo>
                  <a:pt x="3683" y="4069"/>
                </a:lnTo>
                <a:lnTo>
                  <a:pt x="3695" y="4044"/>
                </a:lnTo>
                <a:lnTo>
                  <a:pt x="3706" y="4019"/>
                </a:lnTo>
                <a:lnTo>
                  <a:pt x="3716" y="3993"/>
                </a:lnTo>
                <a:lnTo>
                  <a:pt x="3726" y="3968"/>
                </a:lnTo>
                <a:lnTo>
                  <a:pt x="3737" y="3941"/>
                </a:lnTo>
                <a:lnTo>
                  <a:pt x="3745" y="3914"/>
                </a:lnTo>
                <a:lnTo>
                  <a:pt x="3753" y="3887"/>
                </a:lnTo>
                <a:lnTo>
                  <a:pt x="3760" y="3860"/>
                </a:lnTo>
                <a:lnTo>
                  <a:pt x="3767" y="3832"/>
                </a:lnTo>
                <a:lnTo>
                  <a:pt x="3774" y="3804"/>
                </a:lnTo>
                <a:lnTo>
                  <a:pt x="3779" y="3775"/>
                </a:lnTo>
                <a:lnTo>
                  <a:pt x="3784" y="3747"/>
                </a:lnTo>
                <a:lnTo>
                  <a:pt x="3794" y="3688"/>
                </a:lnTo>
                <a:lnTo>
                  <a:pt x="3800" y="3629"/>
                </a:lnTo>
                <a:lnTo>
                  <a:pt x="3804" y="3567"/>
                </a:lnTo>
                <a:lnTo>
                  <a:pt x="3807" y="3505"/>
                </a:lnTo>
                <a:lnTo>
                  <a:pt x="3807" y="3443"/>
                </a:lnTo>
                <a:lnTo>
                  <a:pt x="3806" y="3380"/>
                </a:lnTo>
                <a:lnTo>
                  <a:pt x="3802" y="3317"/>
                </a:lnTo>
                <a:lnTo>
                  <a:pt x="3797" y="3253"/>
                </a:lnTo>
                <a:lnTo>
                  <a:pt x="3791" y="3188"/>
                </a:lnTo>
                <a:lnTo>
                  <a:pt x="3781" y="3123"/>
                </a:lnTo>
                <a:lnTo>
                  <a:pt x="3772" y="3058"/>
                </a:lnTo>
                <a:lnTo>
                  <a:pt x="3761" y="2993"/>
                </a:lnTo>
                <a:lnTo>
                  <a:pt x="3748" y="2928"/>
                </a:lnTo>
                <a:lnTo>
                  <a:pt x="3733" y="2863"/>
                </a:lnTo>
                <a:lnTo>
                  <a:pt x="3718" y="2798"/>
                </a:lnTo>
                <a:lnTo>
                  <a:pt x="3702" y="2733"/>
                </a:lnTo>
                <a:lnTo>
                  <a:pt x="3685" y="2670"/>
                </a:lnTo>
                <a:lnTo>
                  <a:pt x="3665" y="2606"/>
                </a:lnTo>
                <a:lnTo>
                  <a:pt x="3646" y="2544"/>
                </a:lnTo>
                <a:lnTo>
                  <a:pt x="3625" y="2482"/>
                </a:lnTo>
                <a:lnTo>
                  <a:pt x="3604" y="2420"/>
                </a:lnTo>
                <a:lnTo>
                  <a:pt x="3582" y="2359"/>
                </a:lnTo>
                <a:lnTo>
                  <a:pt x="3559" y="2300"/>
                </a:lnTo>
                <a:lnTo>
                  <a:pt x="3536" y="2242"/>
                </a:lnTo>
                <a:lnTo>
                  <a:pt x="3512" y="2185"/>
                </a:lnTo>
                <a:lnTo>
                  <a:pt x="3488" y="2130"/>
                </a:lnTo>
                <a:lnTo>
                  <a:pt x="3463" y="2076"/>
                </a:lnTo>
                <a:lnTo>
                  <a:pt x="3438" y="2023"/>
                </a:lnTo>
                <a:lnTo>
                  <a:pt x="3413" y="1972"/>
                </a:lnTo>
                <a:lnTo>
                  <a:pt x="3388" y="1923"/>
                </a:lnTo>
                <a:lnTo>
                  <a:pt x="3363" y="1877"/>
                </a:lnTo>
                <a:lnTo>
                  <a:pt x="3336" y="1832"/>
                </a:lnTo>
                <a:lnTo>
                  <a:pt x="3311" y="1788"/>
                </a:lnTo>
                <a:lnTo>
                  <a:pt x="3286" y="1747"/>
                </a:lnTo>
                <a:lnTo>
                  <a:pt x="3261" y="1709"/>
                </a:lnTo>
                <a:lnTo>
                  <a:pt x="3236" y="1673"/>
                </a:lnTo>
                <a:lnTo>
                  <a:pt x="3211" y="1639"/>
                </a:lnTo>
                <a:lnTo>
                  <a:pt x="3187" y="1608"/>
                </a:lnTo>
                <a:lnTo>
                  <a:pt x="3164" y="1579"/>
                </a:lnTo>
                <a:lnTo>
                  <a:pt x="3141" y="1554"/>
                </a:lnTo>
                <a:lnTo>
                  <a:pt x="3118" y="1530"/>
                </a:lnTo>
                <a:close/>
                <a:moveTo>
                  <a:pt x="2776" y="3860"/>
                </a:moveTo>
                <a:lnTo>
                  <a:pt x="2776" y="3860"/>
                </a:lnTo>
                <a:lnTo>
                  <a:pt x="2751" y="3878"/>
                </a:lnTo>
                <a:lnTo>
                  <a:pt x="2728" y="3894"/>
                </a:lnTo>
                <a:lnTo>
                  <a:pt x="2705" y="3909"/>
                </a:lnTo>
                <a:lnTo>
                  <a:pt x="2681" y="3921"/>
                </a:lnTo>
                <a:lnTo>
                  <a:pt x="2660" y="3931"/>
                </a:lnTo>
                <a:lnTo>
                  <a:pt x="2638" y="3940"/>
                </a:lnTo>
                <a:lnTo>
                  <a:pt x="2617" y="3947"/>
                </a:lnTo>
                <a:lnTo>
                  <a:pt x="2597" y="3953"/>
                </a:lnTo>
                <a:lnTo>
                  <a:pt x="2577" y="3959"/>
                </a:lnTo>
                <a:lnTo>
                  <a:pt x="2558" y="3963"/>
                </a:lnTo>
                <a:lnTo>
                  <a:pt x="2521" y="3969"/>
                </a:lnTo>
                <a:lnTo>
                  <a:pt x="2487" y="3973"/>
                </a:lnTo>
                <a:lnTo>
                  <a:pt x="2455" y="3977"/>
                </a:lnTo>
                <a:lnTo>
                  <a:pt x="2428" y="3979"/>
                </a:lnTo>
                <a:lnTo>
                  <a:pt x="2398" y="3980"/>
                </a:lnTo>
                <a:lnTo>
                  <a:pt x="2365" y="3980"/>
                </a:lnTo>
                <a:lnTo>
                  <a:pt x="2329" y="3978"/>
                </a:lnTo>
                <a:lnTo>
                  <a:pt x="2289" y="3975"/>
                </a:lnTo>
                <a:lnTo>
                  <a:pt x="2246" y="3971"/>
                </a:lnTo>
                <a:lnTo>
                  <a:pt x="2199" y="3964"/>
                </a:lnTo>
                <a:lnTo>
                  <a:pt x="2149" y="3957"/>
                </a:lnTo>
                <a:lnTo>
                  <a:pt x="2046" y="3940"/>
                </a:lnTo>
                <a:lnTo>
                  <a:pt x="1956" y="3928"/>
                </a:lnTo>
                <a:lnTo>
                  <a:pt x="1916" y="3923"/>
                </a:lnTo>
                <a:lnTo>
                  <a:pt x="1879" y="3920"/>
                </a:lnTo>
                <a:lnTo>
                  <a:pt x="1847" y="3918"/>
                </a:lnTo>
                <a:lnTo>
                  <a:pt x="1818" y="3917"/>
                </a:lnTo>
                <a:lnTo>
                  <a:pt x="1786" y="3917"/>
                </a:lnTo>
                <a:lnTo>
                  <a:pt x="1754" y="3919"/>
                </a:lnTo>
                <a:lnTo>
                  <a:pt x="1724" y="3921"/>
                </a:lnTo>
                <a:lnTo>
                  <a:pt x="1692" y="3925"/>
                </a:lnTo>
                <a:lnTo>
                  <a:pt x="1661" y="3929"/>
                </a:lnTo>
                <a:lnTo>
                  <a:pt x="1631" y="3934"/>
                </a:lnTo>
                <a:lnTo>
                  <a:pt x="1601" y="3940"/>
                </a:lnTo>
                <a:lnTo>
                  <a:pt x="1573" y="3946"/>
                </a:lnTo>
                <a:lnTo>
                  <a:pt x="1516" y="3960"/>
                </a:lnTo>
                <a:lnTo>
                  <a:pt x="1462" y="3974"/>
                </a:lnTo>
                <a:lnTo>
                  <a:pt x="1362" y="4001"/>
                </a:lnTo>
                <a:lnTo>
                  <a:pt x="1350" y="4000"/>
                </a:lnTo>
                <a:lnTo>
                  <a:pt x="1338" y="3998"/>
                </a:lnTo>
                <a:lnTo>
                  <a:pt x="1327" y="3995"/>
                </a:lnTo>
                <a:lnTo>
                  <a:pt x="1317" y="3992"/>
                </a:lnTo>
                <a:lnTo>
                  <a:pt x="1296" y="3985"/>
                </a:lnTo>
                <a:lnTo>
                  <a:pt x="1276" y="3976"/>
                </a:lnTo>
                <a:lnTo>
                  <a:pt x="1259" y="3964"/>
                </a:lnTo>
                <a:lnTo>
                  <a:pt x="1243" y="3951"/>
                </a:lnTo>
                <a:lnTo>
                  <a:pt x="1229" y="3937"/>
                </a:lnTo>
                <a:lnTo>
                  <a:pt x="1223" y="3929"/>
                </a:lnTo>
                <a:lnTo>
                  <a:pt x="1218" y="3922"/>
                </a:lnTo>
                <a:lnTo>
                  <a:pt x="1213" y="3914"/>
                </a:lnTo>
                <a:lnTo>
                  <a:pt x="1209" y="3906"/>
                </a:lnTo>
                <a:lnTo>
                  <a:pt x="1206" y="3896"/>
                </a:lnTo>
                <a:lnTo>
                  <a:pt x="1203" y="3888"/>
                </a:lnTo>
                <a:lnTo>
                  <a:pt x="1201" y="3880"/>
                </a:lnTo>
                <a:lnTo>
                  <a:pt x="1200" y="3871"/>
                </a:lnTo>
                <a:lnTo>
                  <a:pt x="1199" y="3862"/>
                </a:lnTo>
                <a:lnTo>
                  <a:pt x="1200" y="3854"/>
                </a:lnTo>
                <a:lnTo>
                  <a:pt x="1201" y="3845"/>
                </a:lnTo>
                <a:lnTo>
                  <a:pt x="1203" y="3836"/>
                </a:lnTo>
                <a:lnTo>
                  <a:pt x="1206" y="3827"/>
                </a:lnTo>
                <a:lnTo>
                  <a:pt x="1210" y="3818"/>
                </a:lnTo>
                <a:lnTo>
                  <a:pt x="1215" y="3810"/>
                </a:lnTo>
                <a:lnTo>
                  <a:pt x="1220" y="3802"/>
                </a:lnTo>
                <a:lnTo>
                  <a:pt x="1227" y="3793"/>
                </a:lnTo>
                <a:lnTo>
                  <a:pt x="1236" y="3785"/>
                </a:lnTo>
                <a:lnTo>
                  <a:pt x="1288" y="3749"/>
                </a:lnTo>
                <a:lnTo>
                  <a:pt x="1314" y="3730"/>
                </a:lnTo>
                <a:lnTo>
                  <a:pt x="1341" y="3710"/>
                </a:lnTo>
                <a:lnTo>
                  <a:pt x="1367" y="3689"/>
                </a:lnTo>
                <a:lnTo>
                  <a:pt x="1392" y="3667"/>
                </a:lnTo>
                <a:lnTo>
                  <a:pt x="1417" y="3644"/>
                </a:lnTo>
                <a:lnTo>
                  <a:pt x="1440" y="3618"/>
                </a:lnTo>
                <a:lnTo>
                  <a:pt x="1462" y="3593"/>
                </a:lnTo>
                <a:lnTo>
                  <a:pt x="1472" y="3579"/>
                </a:lnTo>
                <a:lnTo>
                  <a:pt x="1482" y="3565"/>
                </a:lnTo>
                <a:lnTo>
                  <a:pt x="1491" y="3550"/>
                </a:lnTo>
                <a:lnTo>
                  <a:pt x="1499" y="3536"/>
                </a:lnTo>
                <a:lnTo>
                  <a:pt x="1508" y="3521"/>
                </a:lnTo>
                <a:lnTo>
                  <a:pt x="1515" y="3504"/>
                </a:lnTo>
                <a:lnTo>
                  <a:pt x="1522" y="3488"/>
                </a:lnTo>
                <a:lnTo>
                  <a:pt x="1528" y="3472"/>
                </a:lnTo>
                <a:lnTo>
                  <a:pt x="1533" y="3454"/>
                </a:lnTo>
                <a:lnTo>
                  <a:pt x="1537" y="3437"/>
                </a:lnTo>
                <a:lnTo>
                  <a:pt x="1541" y="3419"/>
                </a:lnTo>
                <a:lnTo>
                  <a:pt x="1544" y="3399"/>
                </a:lnTo>
                <a:lnTo>
                  <a:pt x="1546" y="3381"/>
                </a:lnTo>
                <a:lnTo>
                  <a:pt x="1547" y="3361"/>
                </a:lnTo>
                <a:lnTo>
                  <a:pt x="1547" y="3337"/>
                </a:lnTo>
                <a:lnTo>
                  <a:pt x="1547" y="3311"/>
                </a:lnTo>
                <a:lnTo>
                  <a:pt x="1164" y="3282"/>
                </a:lnTo>
                <a:lnTo>
                  <a:pt x="1151" y="3280"/>
                </a:lnTo>
                <a:lnTo>
                  <a:pt x="1137" y="3277"/>
                </a:lnTo>
                <a:lnTo>
                  <a:pt x="1124" y="3273"/>
                </a:lnTo>
                <a:lnTo>
                  <a:pt x="1111" y="3268"/>
                </a:lnTo>
                <a:lnTo>
                  <a:pt x="1099" y="3261"/>
                </a:lnTo>
                <a:lnTo>
                  <a:pt x="1088" y="3254"/>
                </a:lnTo>
                <a:lnTo>
                  <a:pt x="1077" y="3246"/>
                </a:lnTo>
                <a:lnTo>
                  <a:pt x="1066" y="3236"/>
                </a:lnTo>
                <a:lnTo>
                  <a:pt x="1057" y="3226"/>
                </a:lnTo>
                <a:lnTo>
                  <a:pt x="1049" y="3216"/>
                </a:lnTo>
                <a:lnTo>
                  <a:pt x="1042" y="3205"/>
                </a:lnTo>
                <a:lnTo>
                  <a:pt x="1036" y="3193"/>
                </a:lnTo>
                <a:lnTo>
                  <a:pt x="1030" y="3180"/>
                </a:lnTo>
                <a:lnTo>
                  <a:pt x="1026" y="3168"/>
                </a:lnTo>
                <a:lnTo>
                  <a:pt x="1024" y="3155"/>
                </a:lnTo>
                <a:lnTo>
                  <a:pt x="1022" y="3142"/>
                </a:lnTo>
                <a:lnTo>
                  <a:pt x="1022" y="3128"/>
                </a:lnTo>
                <a:lnTo>
                  <a:pt x="1023" y="3115"/>
                </a:lnTo>
                <a:lnTo>
                  <a:pt x="1025" y="3103"/>
                </a:lnTo>
                <a:lnTo>
                  <a:pt x="1029" y="3092"/>
                </a:lnTo>
                <a:lnTo>
                  <a:pt x="1034" y="3081"/>
                </a:lnTo>
                <a:lnTo>
                  <a:pt x="1040" y="3069"/>
                </a:lnTo>
                <a:lnTo>
                  <a:pt x="1047" y="3060"/>
                </a:lnTo>
                <a:lnTo>
                  <a:pt x="1055" y="3051"/>
                </a:lnTo>
                <a:lnTo>
                  <a:pt x="1063" y="3043"/>
                </a:lnTo>
                <a:lnTo>
                  <a:pt x="1074" y="3036"/>
                </a:lnTo>
                <a:lnTo>
                  <a:pt x="1085" y="3030"/>
                </a:lnTo>
                <a:lnTo>
                  <a:pt x="1096" y="3025"/>
                </a:lnTo>
                <a:lnTo>
                  <a:pt x="1108" y="3020"/>
                </a:lnTo>
                <a:lnTo>
                  <a:pt x="1120" y="3017"/>
                </a:lnTo>
                <a:lnTo>
                  <a:pt x="1134" y="3016"/>
                </a:lnTo>
                <a:lnTo>
                  <a:pt x="1148" y="3016"/>
                </a:lnTo>
                <a:lnTo>
                  <a:pt x="1518" y="3029"/>
                </a:lnTo>
                <a:lnTo>
                  <a:pt x="1463" y="2843"/>
                </a:lnTo>
                <a:lnTo>
                  <a:pt x="1145" y="2843"/>
                </a:lnTo>
                <a:lnTo>
                  <a:pt x="1131" y="2843"/>
                </a:lnTo>
                <a:lnTo>
                  <a:pt x="1117" y="2841"/>
                </a:lnTo>
                <a:lnTo>
                  <a:pt x="1104" y="2837"/>
                </a:lnTo>
                <a:lnTo>
                  <a:pt x="1092" y="2833"/>
                </a:lnTo>
                <a:lnTo>
                  <a:pt x="1081" y="2827"/>
                </a:lnTo>
                <a:lnTo>
                  <a:pt x="1070" y="2821"/>
                </a:lnTo>
                <a:lnTo>
                  <a:pt x="1059" y="2813"/>
                </a:lnTo>
                <a:lnTo>
                  <a:pt x="1050" y="2805"/>
                </a:lnTo>
                <a:lnTo>
                  <a:pt x="1042" y="2794"/>
                </a:lnTo>
                <a:lnTo>
                  <a:pt x="1035" y="2784"/>
                </a:lnTo>
                <a:lnTo>
                  <a:pt x="1028" y="2773"/>
                </a:lnTo>
                <a:lnTo>
                  <a:pt x="1023" y="2762"/>
                </a:lnTo>
                <a:lnTo>
                  <a:pt x="1019" y="2750"/>
                </a:lnTo>
                <a:lnTo>
                  <a:pt x="1016" y="2736"/>
                </a:lnTo>
                <a:lnTo>
                  <a:pt x="1015" y="2723"/>
                </a:lnTo>
                <a:lnTo>
                  <a:pt x="1014" y="2710"/>
                </a:lnTo>
                <a:lnTo>
                  <a:pt x="1015" y="2696"/>
                </a:lnTo>
                <a:lnTo>
                  <a:pt x="1018" y="2682"/>
                </a:lnTo>
                <a:lnTo>
                  <a:pt x="1021" y="2669"/>
                </a:lnTo>
                <a:lnTo>
                  <a:pt x="1026" y="2657"/>
                </a:lnTo>
                <a:lnTo>
                  <a:pt x="1032" y="2645"/>
                </a:lnTo>
                <a:lnTo>
                  <a:pt x="1039" y="2633"/>
                </a:lnTo>
                <a:lnTo>
                  <a:pt x="1047" y="2623"/>
                </a:lnTo>
                <a:lnTo>
                  <a:pt x="1056" y="2613"/>
                </a:lnTo>
                <a:lnTo>
                  <a:pt x="1065" y="2604"/>
                </a:lnTo>
                <a:lnTo>
                  <a:pt x="1077" y="2596"/>
                </a:lnTo>
                <a:lnTo>
                  <a:pt x="1088" y="2588"/>
                </a:lnTo>
                <a:lnTo>
                  <a:pt x="1100" y="2581"/>
                </a:lnTo>
                <a:lnTo>
                  <a:pt x="1112" y="2576"/>
                </a:lnTo>
                <a:lnTo>
                  <a:pt x="1126" y="2572"/>
                </a:lnTo>
                <a:lnTo>
                  <a:pt x="1139" y="2569"/>
                </a:lnTo>
                <a:lnTo>
                  <a:pt x="1153" y="2568"/>
                </a:lnTo>
                <a:lnTo>
                  <a:pt x="1390" y="2554"/>
                </a:lnTo>
                <a:lnTo>
                  <a:pt x="1383" y="2518"/>
                </a:lnTo>
                <a:lnTo>
                  <a:pt x="1378" y="2483"/>
                </a:lnTo>
                <a:lnTo>
                  <a:pt x="1374" y="2448"/>
                </a:lnTo>
                <a:lnTo>
                  <a:pt x="1371" y="2414"/>
                </a:lnTo>
                <a:lnTo>
                  <a:pt x="1369" y="2382"/>
                </a:lnTo>
                <a:lnTo>
                  <a:pt x="1369" y="2350"/>
                </a:lnTo>
                <a:lnTo>
                  <a:pt x="1370" y="2320"/>
                </a:lnTo>
                <a:lnTo>
                  <a:pt x="1372" y="2291"/>
                </a:lnTo>
                <a:lnTo>
                  <a:pt x="1376" y="2254"/>
                </a:lnTo>
                <a:lnTo>
                  <a:pt x="1381" y="2220"/>
                </a:lnTo>
                <a:lnTo>
                  <a:pt x="1388" y="2186"/>
                </a:lnTo>
                <a:lnTo>
                  <a:pt x="1398" y="2154"/>
                </a:lnTo>
                <a:lnTo>
                  <a:pt x="1408" y="2122"/>
                </a:lnTo>
                <a:lnTo>
                  <a:pt x="1419" y="2092"/>
                </a:lnTo>
                <a:lnTo>
                  <a:pt x="1432" y="2063"/>
                </a:lnTo>
                <a:lnTo>
                  <a:pt x="1447" y="2036"/>
                </a:lnTo>
                <a:lnTo>
                  <a:pt x="1464" y="2008"/>
                </a:lnTo>
                <a:lnTo>
                  <a:pt x="1481" y="1983"/>
                </a:lnTo>
                <a:lnTo>
                  <a:pt x="1500" y="1958"/>
                </a:lnTo>
                <a:lnTo>
                  <a:pt x="1521" y="1935"/>
                </a:lnTo>
                <a:lnTo>
                  <a:pt x="1543" y="1912"/>
                </a:lnTo>
                <a:lnTo>
                  <a:pt x="1567" y="1891"/>
                </a:lnTo>
                <a:lnTo>
                  <a:pt x="1592" y="1870"/>
                </a:lnTo>
                <a:lnTo>
                  <a:pt x="1619" y="1851"/>
                </a:lnTo>
                <a:lnTo>
                  <a:pt x="1646" y="1835"/>
                </a:lnTo>
                <a:lnTo>
                  <a:pt x="1673" y="1820"/>
                </a:lnTo>
                <a:lnTo>
                  <a:pt x="1701" y="1805"/>
                </a:lnTo>
                <a:lnTo>
                  <a:pt x="1730" y="1792"/>
                </a:lnTo>
                <a:lnTo>
                  <a:pt x="1759" y="1780"/>
                </a:lnTo>
                <a:lnTo>
                  <a:pt x="1789" y="1770"/>
                </a:lnTo>
                <a:lnTo>
                  <a:pt x="1819" y="1760"/>
                </a:lnTo>
                <a:lnTo>
                  <a:pt x="1850" y="1752"/>
                </a:lnTo>
                <a:lnTo>
                  <a:pt x="1881" y="1745"/>
                </a:lnTo>
                <a:lnTo>
                  <a:pt x="1914" y="1740"/>
                </a:lnTo>
                <a:lnTo>
                  <a:pt x="1947" y="1735"/>
                </a:lnTo>
                <a:lnTo>
                  <a:pt x="1979" y="1732"/>
                </a:lnTo>
                <a:lnTo>
                  <a:pt x="2014" y="1730"/>
                </a:lnTo>
                <a:lnTo>
                  <a:pt x="2047" y="1729"/>
                </a:lnTo>
                <a:lnTo>
                  <a:pt x="2083" y="1730"/>
                </a:lnTo>
                <a:lnTo>
                  <a:pt x="2119" y="1732"/>
                </a:lnTo>
                <a:lnTo>
                  <a:pt x="2149" y="1734"/>
                </a:lnTo>
                <a:lnTo>
                  <a:pt x="2179" y="1737"/>
                </a:lnTo>
                <a:lnTo>
                  <a:pt x="2208" y="1742"/>
                </a:lnTo>
                <a:lnTo>
                  <a:pt x="2238" y="1747"/>
                </a:lnTo>
                <a:lnTo>
                  <a:pt x="2267" y="1754"/>
                </a:lnTo>
                <a:lnTo>
                  <a:pt x="2294" y="1762"/>
                </a:lnTo>
                <a:lnTo>
                  <a:pt x="2322" y="1770"/>
                </a:lnTo>
                <a:lnTo>
                  <a:pt x="2349" y="1779"/>
                </a:lnTo>
                <a:lnTo>
                  <a:pt x="2376" y="1789"/>
                </a:lnTo>
                <a:lnTo>
                  <a:pt x="2401" y="1801"/>
                </a:lnTo>
                <a:lnTo>
                  <a:pt x="2426" y="1813"/>
                </a:lnTo>
                <a:lnTo>
                  <a:pt x="2452" y="1827"/>
                </a:lnTo>
                <a:lnTo>
                  <a:pt x="2476" y="1841"/>
                </a:lnTo>
                <a:lnTo>
                  <a:pt x="2501" y="1856"/>
                </a:lnTo>
                <a:lnTo>
                  <a:pt x="2524" y="1873"/>
                </a:lnTo>
                <a:lnTo>
                  <a:pt x="2548" y="1890"/>
                </a:lnTo>
                <a:lnTo>
                  <a:pt x="2570" y="1908"/>
                </a:lnTo>
                <a:lnTo>
                  <a:pt x="2591" y="1928"/>
                </a:lnTo>
                <a:lnTo>
                  <a:pt x="2612" y="1948"/>
                </a:lnTo>
                <a:lnTo>
                  <a:pt x="2631" y="1969"/>
                </a:lnTo>
                <a:lnTo>
                  <a:pt x="2651" y="1992"/>
                </a:lnTo>
                <a:lnTo>
                  <a:pt x="2668" y="2015"/>
                </a:lnTo>
                <a:lnTo>
                  <a:pt x="2684" y="2040"/>
                </a:lnTo>
                <a:lnTo>
                  <a:pt x="2700" y="2065"/>
                </a:lnTo>
                <a:lnTo>
                  <a:pt x="2715" y="2091"/>
                </a:lnTo>
                <a:lnTo>
                  <a:pt x="2729" y="2118"/>
                </a:lnTo>
                <a:lnTo>
                  <a:pt x="2742" y="2146"/>
                </a:lnTo>
                <a:lnTo>
                  <a:pt x="2754" y="2175"/>
                </a:lnTo>
                <a:lnTo>
                  <a:pt x="2767" y="2205"/>
                </a:lnTo>
                <a:lnTo>
                  <a:pt x="2778" y="2235"/>
                </a:lnTo>
                <a:lnTo>
                  <a:pt x="2788" y="2266"/>
                </a:lnTo>
                <a:lnTo>
                  <a:pt x="2797" y="2297"/>
                </a:lnTo>
                <a:lnTo>
                  <a:pt x="2796" y="2305"/>
                </a:lnTo>
                <a:lnTo>
                  <a:pt x="2794" y="2314"/>
                </a:lnTo>
                <a:lnTo>
                  <a:pt x="2788" y="2329"/>
                </a:lnTo>
                <a:lnTo>
                  <a:pt x="2781" y="2343"/>
                </a:lnTo>
                <a:lnTo>
                  <a:pt x="2771" y="2356"/>
                </a:lnTo>
                <a:lnTo>
                  <a:pt x="2760" y="2368"/>
                </a:lnTo>
                <a:lnTo>
                  <a:pt x="2753" y="2373"/>
                </a:lnTo>
                <a:lnTo>
                  <a:pt x="2746" y="2377"/>
                </a:lnTo>
                <a:lnTo>
                  <a:pt x="2739" y="2381"/>
                </a:lnTo>
                <a:lnTo>
                  <a:pt x="2732" y="2384"/>
                </a:lnTo>
                <a:lnTo>
                  <a:pt x="2724" y="2387"/>
                </a:lnTo>
                <a:lnTo>
                  <a:pt x="2717" y="2389"/>
                </a:lnTo>
                <a:lnTo>
                  <a:pt x="2709" y="2390"/>
                </a:lnTo>
                <a:lnTo>
                  <a:pt x="2699" y="2391"/>
                </a:lnTo>
                <a:lnTo>
                  <a:pt x="2691" y="2391"/>
                </a:lnTo>
                <a:lnTo>
                  <a:pt x="2682" y="2390"/>
                </a:lnTo>
                <a:lnTo>
                  <a:pt x="2673" y="2389"/>
                </a:lnTo>
                <a:lnTo>
                  <a:pt x="2664" y="2386"/>
                </a:lnTo>
                <a:lnTo>
                  <a:pt x="2655" y="2383"/>
                </a:lnTo>
                <a:lnTo>
                  <a:pt x="2645" y="2379"/>
                </a:lnTo>
                <a:lnTo>
                  <a:pt x="2635" y="2374"/>
                </a:lnTo>
                <a:lnTo>
                  <a:pt x="2626" y="2367"/>
                </a:lnTo>
                <a:lnTo>
                  <a:pt x="2616" y="2359"/>
                </a:lnTo>
                <a:lnTo>
                  <a:pt x="2607" y="2351"/>
                </a:lnTo>
                <a:lnTo>
                  <a:pt x="2597" y="2342"/>
                </a:lnTo>
                <a:lnTo>
                  <a:pt x="2587" y="2331"/>
                </a:lnTo>
                <a:lnTo>
                  <a:pt x="2577" y="2320"/>
                </a:lnTo>
                <a:lnTo>
                  <a:pt x="2568" y="2306"/>
                </a:lnTo>
                <a:lnTo>
                  <a:pt x="2551" y="2259"/>
                </a:lnTo>
                <a:lnTo>
                  <a:pt x="2533" y="2217"/>
                </a:lnTo>
                <a:lnTo>
                  <a:pt x="2517" y="2178"/>
                </a:lnTo>
                <a:lnTo>
                  <a:pt x="2501" y="2144"/>
                </a:lnTo>
                <a:lnTo>
                  <a:pt x="2492" y="2128"/>
                </a:lnTo>
                <a:lnTo>
                  <a:pt x="2482" y="2113"/>
                </a:lnTo>
                <a:lnTo>
                  <a:pt x="2472" y="2098"/>
                </a:lnTo>
                <a:lnTo>
                  <a:pt x="2461" y="2083"/>
                </a:lnTo>
                <a:lnTo>
                  <a:pt x="2450" y="2069"/>
                </a:lnTo>
                <a:lnTo>
                  <a:pt x="2438" y="2055"/>
                </a:lnTo>
                <a:lnTo>
                  <a:pt x="2424" y="2042"/>
                </a:lnTo>
                <a:lnTo>
                  <a:pt x="2410" y="2027"/>
                </a:lnTo>
                <a:lnTo>
                  <a:pt x="2395" y="2014"/>
                </a:lnTo>
                <a:lnTo>
                  <a:pt x="2379" y="2002"/>
                </a:lnTo>
                <a:lnTo>
                  <a:pt x="2363" y="1990"/>
                </a:lnTo>
                <a:lnTo>
                  <a:pt x="2347" y="1978"/>
                </a:lnTo>
                <a:lnTo>
                  <a:pt x="2330" y="1968"/>
                </a:lnTo>
                <a:lnTo>
                  <a:pt x="2313" y="1959"/>
                </a:lnTo>
                <a:lnTo>
                  <a:pt x="2296" y="1950"/>
                </a:lnTo>
                <a:lnTo>
                  <a:pt x="2278" y="1942"/>
                </a:lnTo>
                <a:lnTo>
                  <a:pt x="2260" y="1935"/>
                </a:lnTo>
                <a:lnTo>
                  <a:pt x="2242" y="1929"/>
                </a:lnTo>
                <a:lnTo>
                  <a:pt x="2223" y="1922"/>
                </a:lnTo>
                <a:lnTo>
                  <a:pt x="2204" y="1918"/>
                </a:lnTo>
                <a:lnTo>
                  <a:pt x="2184" y="1913"/>
                </a:lnTo>
                <a:lnTo>
                  <a:pt x="2165" y="1910"/>
                </a:lnTo>
                <a:lnTo>
                  <a:pt x="2144" y="1908"/>
                </a:lnTo>
                <a:lnTo>
                  <a:pt x="2124" y="1906"/>
                </a:lnTo>
                <a:lnTo>
                  <a:pt x="2101" y="1905"/>
                </a:lnTo>
                <a:lnTo>
                  <a:pt x="2079" y="1904"/>
                </a:lnTo>
                <a:lnTo>
                  <a:pt x="2058" y="1905"/>
                </a:lnTo>
                <a:lnTo>
                  <a:pt x="2036" y="1906"/>
                </a:lnTo>
                <a:lnTo>
                  <a:pt x="2016" y="1908"/>
                </a:lnTo>
                <a:lnTo>
                  <a:pt x="1996" y="1912"/>
                </a:lnTo>
                <a:lnTo>
                  <a:pt x="1976" y="1916"/>
                </a:lnTo>
                <a:lnTo>
                  <a:pt x="1958" y="1920"/>
                </a:lnTo>
                <a:lnTo>
                  <a:pt x="1940" y="1927"/>
                </a:lnTo>
                <a:lnTo>
                  <a:pt x="1921" y="1934"/>
                </a:lnTo>
                <a:lnTo>
                  <a:pt x="1904" y="1941"/>
                </a:lnTo>
                <a:lnTo>
                  <a:pt x="1887" y="1950"/>
                </a:lnTo>
                <a:lnTo>
                  <a:pt x="1870" y="1959"/>
                </a:lnTo>
                <a:lnTo>
                  <a:pt x="1855" y="1969"/>
                </a:lnTo>
                <a:lnTo>
                  <a:pt x="1839" y="1981"/>
                </a:lnTo>
                <a:lnTo>
                  <a:pt x="1824" y="1993"/>
                </a:lnTo>
                <a:lnTo>
                  <a:pt x="1810" y="2005"/>
                </a:lnTo>
                <a:lnTo>
                  <a:pt x="1797" y="2018"/>
                </a:lnTo>
                <a:lnTo>
                  <a:pt x="1784" y="2031"/>
                </a:lnTo>
                <a:lnTo>
                  <a:pt x="1772" y="2045"/>
                </a:lnTo>
                <a:lnTo>
                  <a:pt x="1761" y="2059"/>
                </a:lnTo>
                <a:lnTo>
                  <a:pt x="1752" y="2073"/>
                </a:lnTo>
                <a:lnTo>
                  <a:pt x="1743" y="2087"/>
                </a:lnTo>
                <a:lnTo>
                  <a:pt x="1735" y="2103"/>
                </a:lnTo>
                <a:lnTo>
                  <a:pt x="1728" y="2118"/>
                </a:lnTo>
                <a:lnTo>
                  <a:pt x="1720" y="2133"/>
                </a:lnTo>
                <a:lnTo>
                  <a:pt x="1715" y="2150"/>
                </a:lnTo>
                <a:lnTo>
                  <a:pt x="1711" y="2166"/>
                </a:lnTo>
                <a:lnTo>
                  <a:pt x="1707" y="2182"/>
                </a:lnTo>
                <a:lnTo>
                  <a:pt x="1704" y="2199"/>
                </a:lnTo>
                <a:lnTo>
                  <a:pt x="1702" y="2216"/>
                </a:lnTo>
                <a:lnTo>
                  <a:pt x="1701" y="2234"/>
                </a:lnTo>
                <a:lnTo>
                  <a:pt x="1702" y="2258"/>
                </a:lnTo>
                <a:lnTo>
                  <a:pt x="1703" y="2286"/>
                </a:lnTo>
                <a:lnTo>
                  <a:pt x="1706" y="2319"/>
                </a:lnTo>
                <a:lnTo>
                  <a:pt x="1710" y="2354"/>
                </a:lnTo>
                <a:lnTo>
                  <a:pt x="1716" y="2396"/>
                </a:lnTo>
                <a:lnTo>
                  <a:pt x="1725" y="2441"/>
                </a:lnTo>
                <a:lnTo>
                  <a:pt x="1734" y="2491"/>
                </a:lnTo>
                <a:lnTo>
                  <a:pt x="1745" y="2545"/>
                </a:lnTo>
                <a:lnTo>
                  <a:pt x="2179" y="2552"/>
                </a:lnTo>
                <a:lnTo>
                  <a:pt x="2195" y="2554"/>
                </a:lnTo>
                <a:lnTo>
                  <a:pt x="2212" y="2556"/>
                </a:lnTo>
                <a:lnTo>
                  <a:pt x="2226" y="2560"/>
                </a:lnTo>
                <a:lnTo>
                  <a:pt x="2241" y="2566"/>
                </a:lnTo>
                <a:lnTo>
                  <a:pt x="2254" y="2572"/>
                </a:lnTo>
                <a:lnTo>
                  <a:pt x="2268" y="2580"/>
                </a:lnTo>
                <a:lnTo>
                  <a:pt x="2280" y="2589"/>
                </a:lnTo>
                <a:lnTo>
                  <a:pt x="2291" y="2598"/>
                </a:lnTo>
                <a:lnTo>
                  <a:pt x="2302" y="2609"/>
                </a:lnTo>
                <a:lnTo>
                  <a:pt x="2311" y="2620"/>
                </a:lnTo>
                <a:lnTo>
                  <a:pt x="2319" y="2632"/>
                </a:lnTo>
                <a:lnTo>
                  <a:pt x="2326" y="2645"/>
                </a:lnTo>
                <a:lnTo>
                  <a:pt x="2332" y="2658"/>
                </a:lnTo>
                <a:lnTo>
                  <a:pt x="2336" y="2672"/>
                </a:lnTo>
                <a:lnTo>
                  <a:pt x="2339" y="2685"/>
                </a:lnTo>
                <a:lnTo>
                  <a:pt x="2340" y="2701"/>
                </a:lnTo>
                <a:lnTo>
                  <a:pt x="2339" y="2715"/>
                </a:lnTo>
                <a:lnTo>
                  <a:pt x="2337" y="2729"/>
                </a:lnTo>
                <a:lnTo>
                  <a:pt x="2334" y="2742"/>
                </a:lnTo>
                <a:lnTo>
                  <a:pt x="2329" y="2756"/>
                </a:lnTo>
                <a:lnTo>
                  <a:pt x="2323" y="2769"/>
                </a:lnTo>
                <a:lnTo>
                  <a:pt x="2314" y="2780"/>
                </a:lnTo>
                <a:lnTo>
                  <a:pt x="2306" y="2791"/>
                </a:lnTo>
                <a:lnTo>
                  <a:pt x="2296" y="2801"/>
                </a:lnTo>
                <a:lnTo>
                  <a:pt x="2285" y="2811"/>
                </a:lnTo>
                <a:lnTo>
                  <a:pt x="2274" y="2819"/>
                </a:lnTo>
                <a:lnTo>
                  <a:pt x="2260" y="2826"/>
                </a:lnTo>
                <a:lnTo>
                  <a:pt x="2246" y="2832"/>
                </a:lnTo>
                <a:lnTo>
                  <a:pt x="2232" y="2837"/>
                </a:lnTo>
                <a:lnTo>
                  <a:pt x="2217" y="2841"/>
                </a:lnTo>
                <a:lnTo>
                  <a:pt x="2201" y="2843"/>
                </a:lnTo>
                <a:lnTo>
                  <a:pt x="2185" y="2843"/>
                </a:lnTo>
                <a:lnTo>
                  <a:pt x="1814" y="2843"/>
                </a:lnTo>
                <a:lnTo>
                  <a:pt x="1840" y="2948"/>
                </a:lnTo>
                <a:lnTo>
                  <a:pt x="1850" y="2993"/>
                </a:lnTo>
                <a:lnTo>
                  <a:pt x="1859" y="3032"/>
                </a:lnTo>
                <a:lnTo>
                  <a:pt x="2183" y="3027"/>
                </a:lnTo>
                <a:lnTo>
                  <a:pt x="2199" y="3027"/>
                </a:lnTo>
                <a:lnTo>
                  <a:pt x="2215" y="3029"/>
                </a:lnTo>
                <a:lnTo>
                  <a:pt x="2230" y="3032"/>
                </a:lnTo>
                <a:lnTo>
                  <a:pt x="2244" y="3036"/>
                </a:lnTo>
                <a:lnTo>
                  <a:pt x="2257" y="3042"/>
                </a:lnTo>
                <a:lnTo>
                  <a:pt x="2270" y="3048"/>
                </a:lnTo>
                <a:lnTo>
                  <a:pt x="2282" y="3055"/>
                </a:lnTo>
                <a:lnTo>
                  <a:pt x="2292" y="3064"/>
                </a:lnTo>
                <a:lnTo>
                  <a:pt x="2302" y="3073"/>
                </a:lnTo>
                <a:lnTo>
                  <a:pt x="2310" y="3085"/>
                </a:lnTo>
                <a:lnTo>
                  <a:pt x="2317" y="3095"/>
                </a:lnTo>
                <a:lnTo>
                  <a:pt x="2324" y="3107"/>
                </a:lnTo>
                <a:lnTo>
                  <a:pt x="2328" y="3119"/>
                </a:lnTo>
                <a:lnTo>
                  <a:pt x="2331" y="3133"/>
                </a:lnTo>
                <a:lnTo>
                  <a:pt x="2333" y="3147"/>
                </a:lnTo>
                <a:lnTo>
                  <a:pt x="2333" y="3160"/>
                </a:lnTo>
                <a:lnTo>
                  <a:pt x="2331" y="3174"/>
                </a:lnTo>
                <a:lnTo>
                  <a:pt x="2328" y="3188"/>
                </a:lnTo>
                <a:lnTo>
                  <a:pt x="2324" y="3202"/>
                </a:lnTo>
                <a:lnTo>
                  <a:pt x="2317" y="3214"/>
                </a:lnTo>
                <a:lnTo>
                  <a:pt x="2310" y="3226"/>
                </a:lnTo>
                <a:lnTo>
                  <a:pt x="2302" y="3238"/>
                </a:lnTo>
                <a:lnTo>
                  <a:pt x="2293" y="3249"/>
                </a:lnTo>
                <a:lnTo>
                  <a:pt x="2283" y="3259"/>
                </a:lnTo>
                <a:lnTo>
                  <a:pt x="2271" y="3269"/>
                </a:lnTo>
                <a:lnTo>
                  <a:pt x="2258" y="3277"/>
                </a:lnTo>
                <a:lnTo>
                  <a:pt x="2245" y="3284"/>
                </a:lnTo>
                <a:lnTo>
                  <a:pt x="2232" y="3291"/>
                </a:lnTo>
                <a:lnTo>
                  <a:pt x="2218" y="3297"/>
                </a:lnTo>
                <a:lnTo>
                  <a:pt x="2202" y="3301"/>
                </a:lnTo>
                <a:lnTo>
                  <a:pt x="2187" y="3304"/>
                </a:lnTo>
                <a:lnTo>
                  <a:pt x="2171" y="3306"/>
                </a:lnTo>
                <a:lnTo>
                  <a:pt x="1867" y="3316"/>
                </a:lnTo>
                <a:lnTo>
                  <a:pt x="1865" y="3343"/>
                </a:lnTo>
                <a:lnTo>
                  <a:pt x="1862" y="3367"/>
                </a:lnTo>
                <a:lnTo>
                  <a:pt x="1857" y="3395"/>
                </a:lnTo>
                <a:lnTo>
                  <a:pt x="1852" y="3422"/>
                </a:lnTo>
                <a:lnTo>
                  <a:pt x="1847" y="3448"/>
                </a:lnTo>
                <a:lnTo>
                  <a:pt x="1840" y="3474"/>
                </a:lnTo>
                <a:lnTo>
                  <a:pt x="1833" y="3498"/>
                </a:lnTo>
                <a:lnTo>
                  <a:pt x="1823" y="3522"/>
                </a:lnTo>
                <a:lnTo>
                  <a:pt x="1814" y="3545"/>
                </a:lnTo>
                <a:lnTo>
                  <a:pt x="1803" y="3568"/>
                </a:lnTo>
                <a:lnTo>
                  <a:pt x="1791" y="3590"/>
                </a:lnTo>
                <a:lnTo>
                  <a:pt x="1778" y="3612"/>
                </a:lnTo>
                <a:lnTo>
                  <a:pt x="1761" y="3634"/>
                </a:lnTo>
                <a:lnTo>
                  <a:pt x="1745" y="3655"/>
                </a:lnTo>
                <a:lnTo>
                  <a:pt x="1726" y="3676"/>
                </a:lnTo>
                <a:lnTo>
                  <a:pt x="1705" y="3698"/>
                </a:lnTo>
                <a:lnTo>
                  <a:pt x="1682" y="3718"/>
                </a:lnTo>
                <a:lnTo>
                  <a:pt x="1657" y="3740"/>
                </a:lnTo>
                <a:lnTo>
                  <a:pt x="1686" y="3736"/>
                </a:lnTo>
                <a:lnTo>
                  <a:pt x="1708" y="3732"/>
                </a:lnTo>
                <a:lnTo>
                  <a:pt x="1729" y="3731"/>
                </a:lnTo>
                <a:lnTo>
                  <a:pt x="1746" y="3731"/>
                </a:lnTo>
                <a:lnTo>
                  <a:pt x="1781" y="3734"/>
                </a:lnTo>
                <a:lnTo>
                  <a:pt x="1801" y="3736"/>
                </a:lnTo>
                <a:lnTo>
                  <a:pt x="1824" y="3736"/>
                </a:lnTo>
                <a:lnTo>
                  <a:pt x="1861" y="3737"/>
                </a:lnTo>
                <a:lnTo>
                  <a:pt x="1898" y="3738"/>
                </a:lnTo>
                <a:lnTo>
                  <a:pt x="1934" y="3739"/>
                </a:lnTo>
                <a:lnTo>
                  <a:pt x="1973" y="3741"/>
                </a:lnTo>
                <a:lnTo>
                  <a:pt x="2012" y="3744"/>
                </a:lnTo>
                <a:lnTo>
                  <a:pt x="2051" y="3748"/>
                </a:lnTo>
                <a:lnTo>
                  <a:pt x="2090" y="3752"/>
                </a:lnTo>
                <a:lnTo>
                  <a:pt x="2130" y="3757"/>
                </a:lnTo>
                <a:lnTo>
                  <a:pt x="2191" y="3764"/>
                </a:lnTo>
                <a:lnTo>
                  <a:pt x="2247" y="3769"/>
                </a:lnTo>
                <a:lnTo>
                  <a:pt x="2297" y="3772"/>
                </a:lnTo>
                <a:lnTo>
                  <a:pt x="2343" y="3774"/>
                </a:lnTo>
                <a:lnTo>
                  <a:pt x="2384" y="3775"/>
                </a:lnTo>
                <a:lnTo>
                  <a:pt x="2419" y="3775"/>
                </a:lnTo>
                <a:lnTo>
                  <a:pt x="2450" y="3774"/>
                </a:lnTo>
                <a:lnTo>
                  <a:pt x="2476" y="3771"/>
                </a:lnTo>
                <a:lnTo>
                  <a:pt x="2502" y="3767"/>
                </a:lnTo>
                <a:lnTo>
                  <a:pt x="2530" y="3761"/>
                </a:lnTo>
                <a:lnTo>
                  <a:pt x="2561" y="3752"/>
                </a:lnTo>
                <a:lnTo>
                  <a:pt x="2595" y="3740"/>
                </a:lnTo>
                <a:lnTo>
                  <a:pt x="2629" y="3725"/>
                </a:lnTo>
                <a:lnTo>
                  <a:pt x="2646" y="3717"/>
                </a:lnTo>
                <a:lnTo>
                  <a:pt x="2664" y="3708"/>
                </a:lnTo>
                <a:lnTo>
                  <a:pt x="2682" y="3698"/>
                </a:lnTo>
                <a:lnTo>
                  <a:pt x="2699" y="3687"/>
                </a:lnTo>
                <a:lnTo>
                  <a:pt x="2718" y="3675"/>
                </a:lnTo>
                <a:lnTo>
                  <a:pt x="2735" y="3663"/>
                </a:lnTo>
                <a:lnTo>
                  <a:pt x="2751" y="3661"/>
                </a:lnTo>
                <a:lnTo>
                  <a:pt x="2767" y="3660"/>
                </a:lnTo>
                <a:lnTo>
                  <a:pt x="2782" y="3661"/>
                </a:lnTo>
                <a:lnTo>
                  <a:pt x="2795" y="3664"/>
                </a:lnTo>
                <a:lnTo>
                  <a:pt x="2808" y="3669"/>
                </a:lnTo>
                <a:lnTo>
                  <a:pt x="2814" y="3672"/>
                </a:lnTo>
                <a:lnTo>
                  <a:pt x="2819" y="3675"/>
                </a:lnTo>
                <a:lnTo>
                  <a:pt x="2824" y="3679"/>
                </a:lnTo>
                <a:lnTo>
                  <a:pt x="2828" y="3684"/>
                </a:lnTo>
                <a:lnTo>
                  <a:pt x="2832" y="3689"/>
                </a:lnTo>
                <a:lnTo>
                  <a:pt x="2835" y="3695"/>
                </a:lnTo>
                <a:lnTo>
                  <a:pt x="2837" y="3701"/>
                </a:lnTo>
                <a:lnTo>
                  <a:pt x="2839" y="3707"/>
                </a:lnTo>
                <a:lnTo>
                  <a:pt x="2840" y="3714"/>
                </a:lnTo>
                <a:lnTo>
                  <a:pt x="2841" y="3722"/>
                </a:lnTo>
                <a:lnTo>
                  <a:pt x="2840" y="3730"/>
                </a:lnTo>
                <a:lnTo>
                  <a:pt x="2839" y="3740"/>
                </a:lnTo>
                <a:lnTo>
                  <a:pt x="2837" y="3749"/>
                </a:lnTo>
                <a:lnTo>
                  <a:pt x="2834" y="3759"/>
                </a:lnTo>
                <a:lnTo>
                  <a:pt x="2831" y="3769"/>
                </a:lnTo>
                <a:lnTo>
                  <a:pt x="2826" y="3780"/>
                </a:lnTo>
                <a:lnTo>
                  <a:pt x="2820" y="3792"/>
                </a:lnTo>
                <a:lnTo>
                  <a:pt x="2814" y="3804"/>
                </a:lnTo>
                <a:lnTo>
                  <a:pt x="2797" y="3830"/>
                </a:lnTo>
                <a:lnTo>
                  <a:pt x="2776" y="3860"/>
                </a:lnTo>
                <a:close/>
              </a:path>
            </a:pathLst>
          </a:custGeom>
          <a:solidFill>
            <a:sysClr val="window" lastClr="FFFFFF"/>
          </a:solidFill>
          <a:ln>
            <a:noFill/>
          </a:ln>
        </p:spPr>
        <p:txBody>
          <a:bodyPr lIns="91440" tIns="45720" rIns="91440" bIns="45720" anchor="ctr">
            <a:scene3d>
              <a:camera prst="orthographicFront"/>
              <a:lightRig rig="threePt" dir="t"/>
            </a:scene3d>
            <a:sp3d>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nvGrpSpPr>
          <p:cNvPr id="66" name="组合 65"/>
          <p:cNvGrpSpPr/>
          <p:nvPr/>
        </p:nvGrpSpPr>
        <p:grpSpPr>
          <a:xfrm>
            <a:off x="1201854" y="4571907"/>
            <a:ext cx="275659" cy="207263"/>
            <a:chOff x="2231238" y="1865312"/>
            <a:chExt cx="514350" cy="386732"/>
          </a:xfrm>
          <a:solidFill>
            <a:sysClr val="window" lastClr="FFFFFF"/>
          </a:solidFill>
        </p:grpSpPr>
        <p:sp>
          <p:nvSpPr>
            <p:cNvPr id="67" name="Freeform 11">
              <a:hlinkClick r:id="rId2"/>
            </p:cNvPr>
            <p:cNvSpPr/>
            <p:nvPr/>
          </p:nvSpPr>
          <p:spPr bwMode="auto">
            <a:xfrm>
              <a:off x="2231238" y="1993281"/>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grp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prstClr val="white"/>
                </a:solidFill>
                <a:effectLst/>
                <a:uLnTx/>
                <a:uFillTx/>
                <a:latin typeface="Calibri Light" panose="020F0302020204030204"/>
                <a:ea typeface="微软雅黑 Light" panose="020B0502040204020203" pitchFamily="34" charset="-122"/>
                <a:cs typeface="+mn-cs"/>
              </a:endParaRPr>
            </a:p>
          </p:txBody>
        </p:sp>
        <p:sp>
          <p:nvSpPr>
            <p:cNvPr id="68" name="Freeform 12"/>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solidFill>
                  <a:prstClr val="white"/>
                </a:solidFill>
                <a:effectLst/>
                <a:uLnTx/>
                <a:uFillTx/>
                <a:latin typeface="Calibri Light" panose="020F0302020204030204"/>
                <a:ea typeface="微软雅黑 Light" panose="020B0502040204020203" pitchFamily="34" charset="-122"/>
                <a:cs typeface="+mn-cs"/>
              </a:endParaRPr>
            </a:p>
          </p:txBody>
        </p:sp>
      </p:gr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图片2.png图片2"/>
          <p:cNvPicPr>
            <a:picLocks noChangeAspect="1"/>
          </p:cNvPicPr>
          <p:nvPr/>
        </p:nvPicPr>
        <p:blipFill rotWithShape="1">
          <a:blip r:embed="rId3"/>
          <a:srcRect/>
          <a:stretch>
            <a:fillRect/>
          </a:stretch>
        </p:blipFill>
        <p:spPr>
          <a:xfrm>
            <a:off x="9016048" y="42228"/>
            <a:ext cx="2493645" cy="915035"/>
          </a:xfrm>
          <a:prstGeom prst="rect">
            <a:avLst/>
          </a:prstGeom>
        </p:spPr>
      </p:pic>
      <p:pic>
        <p:nvPicPr>
          <p:cNvPr id="1026" name="Picture 2">
            <a:extLst>
              <a:ext uri="{FF2B5EF4-FFF2-40B4-BE49-F238E27FC236}">
                <a16:creationId xmlns:a16="http://schemas.microsoft.com/office/drawing/2014/main" id="{729E117C-E89B-EC8B-EC77-79A02CBEB2D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39" b="92901" l="9916" r="89944">
                        <a14:foregroundMark x1="61453" y1="92901" x2="61453" y2="92901"/>
                      </a14:backgroundRemoval>
                    </a14:imgEffect>
                  </a14:imgLayer>
                </a14:imgProps>
              </a:ext>
              <a:ext uri="{28A0092B-C50C-407E-A947-70E740481C1C}">
                <a14:useLocalDpi xmlns:a14="http://schemas.microsoft.com/office/drawing/2010/main" val="0"/>
              </a:ext>
            </a:extLst>
          </a:blip>
          <a:srcRect l="7799" t="9512" r="18504" b="2185"/>
          <a:stretch/>
        </p:blipFill>
        <p:spPr bwMode="auto">
          <a:xfrm>
            <a:off x="5255404" y="1623241"/>
            <a:ext cx="3251667" cy="2682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61FEC6-A7F9-6313-A852-D2E099CB091C}"/>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backgroundMark x1="58167" y1="71554" x2="58167" y2="71554"/>
                        <a14:backgroundMark x1="57000" y1="68045" x2="57000" y2="68045"/>
                        <a14:backgroundMark x1="62500" y1="75689" x2="62500" y2="75689"/>
                      </a14:backgroundRemoval>
                    </a14:imgEffect>
                  </a14:imgLayer>
                </a14:imgProps>
              </a:ext>
              <a:ext uri="{28A0092B-C50C-407E-A947-70E740481C1C}">
                <a14:useLocalDpi xmlns:a14="http://schemas.microsoft.com/office/drawing/2010/main" val="0"/>
              </a:ext>
            </a:extLst>
          </a:blip>
          <a:srcRect l="11817" t="18222" r="24192" b="11544"/>
          <a:stretch/>
        </p:blipFill>
        <p:spPr bwMode="auto">
          <a:xfrm>
            <a:off x="429948" y="2044799"/>
            <a:ext cx="2091904" cy="15268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0BCA82-8EC6-54CF-C1E7-F8FCB796FDBC}"/>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7366" b="91741" l="10000" r="90000">
                        <a14:foregroundMark x1="32131" y1="91964" x2="32131" y2="91964"/>
                        <a14:foregroundMark x1="69180" y1="79688" x2="69180" y2="79688"/>
                        <a14:foregroundMark x1="63443" y1="7366" x2="63443" y2="7366"/>
                      </a14:backgroundRemoval>
                    </a14:imgEffect>
                  </a14:imgLayer>
                </a14:imgProps>
              </a:ext>
              <a:ext uri="{28A0092B-C50C-407E-A947-70E740481C1C}">
                <a14:useLocalDpi xmlns:a14="http://schemas.microsoft.com/office/drawing/2010/main" val="0"/>
              </a:ext>
            </a:extLst>
          </a:blip>
          <a:srcRect l="16187" r="8571" b="5077"/>
          <a:stretch/>
        </p:blipFill>
        <p:spPr bwMode="auto">
          <a:xfrm>
            <a:off x="3000872" y="2044799"/>
            <a:ext cx="1843018" cy="170760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D3B2EB9-BB3A-FF0C-0BF3-085099EC9795}"/>
              </a:ext>
            </a:extLst>
          </p:cNvPr>
          <p:cNvSpPr/>
          <p:nvPr/>
        </p:nvSpPr>
        <p:spPr>
          <a:xfrm>
            <a:off x="6717520" y="5332062"/>
            <a:ext cx="2147409" cy="337015"/>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4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●盒子的钥匙只有老板有</a:t>
            </a:r>
            <a:endParaRPr lang="en-US" altLang="zh-CN" sz="14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13" name="箭头: 右 12">
            <a:extLst>
              <a:ext uri="{FF2B5EF4-FFF2-40B4-BE49-F238E27FC236}">
                <a16:creationId xmlns:a16="http://schemas.microsoft.com/office/drawing/2014/main" id="{0BA54FB3-1FBF-AC97-0A16-041F166D8B95}"/>
              </a:ext>
            </a:extLst>
          </p:cNvPr>
          <p:cNvSpPr/>
          <p:nvPr/>
        </p:nvSpPr>
        <p:spPr>
          <a:xfrm>
            <a:off x="4755344" y="4779170"/>
            <a:ext cx="908463" cy="679242"/>
          </a:xfrm>
          <a:prstGeom prst="rightArrow">
            <a:avLst/>
          </a:prstGeom>
          <a:noFill/>
          <a:ln w="76200">
            <a:solidFill>
              <a:srgbClr val="9613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993F1D8B-0B56-5F4B-B38A-B56FF573BB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031" t="24660" r="16961" b="17309"/>
          <a:stretch/>
        </p:blipFill>
        <p:spPr bwMode="auto">
          <a:xfrm>
            <a:off x="8676419" y="1959457"/>
            <a:ext cx="2853665" cy="21779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密码</a:t>
              </a:r>
              <a:r>
                <a:rPr lang="zh-CN" altLang="en-US" sz="3200" b="1" dirty="0">
                  <a:solidFill>
                    <a:srgbClr val="961318"/>
                  </a:solidFill>
                  <a:latin typeface="微软雅黑" panose="020B0503020204020204" charset="-122"/>
                  <a:ea typeface="微软雅黑" panose="020B0503020204020204" charset="-122"/>
                </a:rPr>
                <a:t>原语简介</a:t>
              </a:r>
            </a:p>
          </p:txBody>
        </p:sp>
      </p:grpSp>
      <p:sp>
        <p:nvSpPr>
          <p:cNvPr id="15" name="矩形 14"/>
          <p:cNvSpPr/>
          <p:nvPr/>
        </p:nvSpPr>
        <p:spPr>
          <a:xfrm>
            <a:off x="364530" y="2060848"/>
            <a:ext cx="11513006" cy="4220755"/>
          </a:xfrm>
          <a:prstGeom prst="rect">
            <a:avLst/>
          </a:prstGeom>
          <a:solidFill>
            <a:srgbClr val="961318">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grpSp>
        <p:nvGrpSpPr>
          <p:cNvPr id="18" name="组合 17"/>
          <p:cNvGrpSpPr/>
          <p:nvPr/>
        </p:nvGrpSpPr>
        <p:grpSpPr>
          <a:xfrm>
            <a:off x="392210" y="2180084"/>
            <a:ext cx="4596862" cy="514645"/>
            <a:chOff x="9262401" y="1734537"/>
            <a:chExt cx="2516295" cy="514645"/>
          </a:xfrm>
        </p:grpSpPr>
        <p:grpSp>
          <p:nvGrpSpPr>
            <p:cNvPr id="19" name="组合 18"/>
            <p:cNvGrpSpPr/>
            <p:nvPr/>
          </p:nvGrpSpPr>
          <p:grpSpPr>
            <a:xfrm>
              <a:off x="9262401" y="1734537"/>
              <a:ext cx="2496404" cy="514645"/>
              <a:chOff x="9262401" y="1734537"/>
              <a:chExt cx="2496404" cy="514645"/>
            </a:xfrm>
          </p:grpSpPr>
          <p:sp>
            <p:nvSpPr>
              <p:cNvPr id="21" name="平行四边形 20"/>
              <p:cNvSpPr/>
              <p:nvPr/>
            </p:nvSpPr>
            <p:spPr>
              <a:xfrm>
                <a:off x="9287577" y="1734537"/>
                <a:ext cx="2471228" cy="461665"/>
              </a:xfrm>
              <a:prstGeom prst="parallelogram">
                <a:avLst>
                  <a:gd name="adj" fmla="val 0"/>
                </a:avLst>
              </a:prstGeom>
              <a:noFill/>
              <a:ln w="9525" cap="flat" cmpd="sng" algn="ctr">
                <a:solidFill>
                  <a:srgbClr val="961318"/>
                </a:solid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2" name="平行四边形 21"/>
              <p:cNvSpPr/>
              <p:nvPr/>
            </p:nvSpPr>
            <p:spPr>
              <a:xfrm>
                <a:off x="9262401" y="1787517"/>
                <a:ext cx="2471228" cy="461665"/>
              </a:xfrm>
              <a:prstGeom prst="parallelogram">
                <a:avLst>
                  <a:gd name="adj" fmla="val 0"/>
                </a:avLst>
              </a:prstGeom>
              <a:solidFill>
                <a:srgbClr val="961318"/>
              </a:solidFill>
              <a:ln w="12700" cap="flat" cmpd="sng" algn="ctr">
                <a:no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grpSp>
        <p:sp>
          <p:nvSpPr>
            <p:cNvPr id="20" name="文本框 19"/>
            <p:cNvSpPr txBox="1"/>
            <p:nvPr/>
          </p:nvSpPr>
          <p:spPr>
            <a:xfrm>
              <a:off x="9290345" y="1805090"/>
              <a:ext cx="2488351" cy="401841"/>
            </a:xfrm>
            <a:prstGeom prst="rect">
              <a:avLst/>
            </a:prstGeom>
            <a:noFill/>
          </p:spPr>
          <p:txBody>
            <a:bodyPr wrap="square" rtlCol="0">
              <a:spAutoFit/>
            </a:bodyPr>
            <a:lstStyle/>
            <a:p>
              <a:pPr algn="ctr">
                <a:lnSpc>
                  <a:spcPct val="120000"/>
                </a:lnSpc>
                <a:defRPr/>
              </a:pPr>
              <a:r>
                <a:rPr lang="zh-CN" altLang="en-US" b="1"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同态加密（</a:t>
              </a:r>
              <a:r>
                <a:rPr lang="en-US"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Homomorphic Encryption</a:t>
              </a:r>
              <a:r>
                <a:rPr lang="zh-CN" altLang="en-US"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HE</a:t>
              </a:r>
              <a:r>
                <a:rPr lang="zh-CN" altLang="en-US" b="1" kern="0" dirty="0">
                  <a:solidFill>
                    <a:schemeClr val="bg1"/>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a:t>
              </a:r>
            </a:p>
          </p:txBody>
        </p:sp>
      </p:grpSp>
      <p:sp>
        <p:nvSpPr>
          <p:cNvPr id="30" name="矩形: 圆角 29"/>
          <p:cNvSpPr/>
          <p:nvPr/>
        </p:nvSpPr>
        <p:spPr>
          <a:xfrm>
            <a:off x="1355463" y="2869167"/>
            <a:ext cx="3252871" cy="389513"/>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marL="0" marR="0" algn="just"/>
            <a:r>
              <a:rPr lang="zh-CN" altLang="en-US" sz="1800" kern="100" dirty="0">
                <a:solidFill>
                  <a:srgbClr val="961318"/>
                </a:solidFill>
                <a:effectLst/>
                <a:latin typeface="宋体" panose="02010600030101010101" pitchFamily="2" charset="-122"/>
                <a:ea typeface="阿里巴巴普惠体 H" panose="00020600040101010101"/>
              </a:rPr>
              <a:t>满足</a:t>
            </a:r>
            <a:r>
              <a:rPr lang="zh-CN" altLang="en-US" sz="1800" kern="100" dirty="0">
                <a:solidFill>
                  <a:srgbClr val="0C49B7"/>
                </a:solidFill>
                <a:effectLst/>
                <a:latin typeface="宋体" panose="02010600030101010101" pitchFamily="2" charset="-122"/>
                <a:ea typeface="阿里巴巴普惠体 H" panose="00020600040101010101"/>
              </a:rPr>
              <a:t>同态运算性质</a:t>
            </a:r>
            <a:r>
              <a:rPr lang="zh-CN" altLang="en-US" sz="1800" kern="100" dirty="0">
                <a:solidFill>
                  <a:srgbClr val="961318"/>
                </a:solidFill>
                <a:effectLst/>
                <a:latin typeface="宋体" panose="02010600030101010101" pitchFamily="2" charset="-122"/>
                <a:ea typeface="阿里巴巴普惠体 H" panose="00020600040101010101"/>
              </a:rPr>
              <a:t>的加密算法</a:t>
            </a:r>
            <a:endParaRPr lang="zh-CN" altLang="en-US" sz="1800" kern="100" dirty="0">
              <a:solidFill>
                <a:srgbClr val="961318"/>
              </a:solidFill>
              <a:effectLst/>
              <a:latin typeface="等线" panose="02010600030101010101" pitchFamily="2" charset="-122"/>
              <a:ea typeface="阿里巴巴普惠体 H" panose="00020600040101010101"/>
            </a:endParaRPr>
          </a:p>
        </p:txBody>
      </p:sp>
      <p:sp>
        <p:nvSpPr>
          <p:cNvPr id="31" name="矩形: 圆角 30"/>
          <p:cNvSpPr/>
          <p:nvPr/>
        </p:nvSpPr>
        <p:spPr>
          <a:xfrm>
            <a:off x="1355463" y="3472304"/>
            <a:ext cx="9659726" cy="779026"/>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marL="0" marR="0" algn="just"/>
            <a:r>
              <a:rPr lang="zh-CN" altLang="en-US" sz="1800" kern="100" dirty="0">
                <a:solidFill>
                  <a:srgbClr val="961318"/>
                </a:solidFill>
                <a:effectLst/>
                <a:latin typeface="宋体" panose="02010600030101010101" pitchFamily="2" charset="-122"/>
                <a:ea typeface="阿里巴巴普惠体 H" panose="00020600040101010101"/>
              </a:rPr>
              <a:t>即数据经过同态加密之后，对密文进行特定的计算，得到的</a:t>
            </a:r>
            <a:r>
              <a:rPr lang="zh-CN" altLang="en-US" sz="1800" kern="100" dirty="0">
                <a:solidFill>
                  <a:srgbClr val="0C49B7"/>
                </a:solidFill>
                <a:effectLst/>
                <a:latin typeface="宋体" panose="02010600030101010101" pitchFamily="2" charset="-122"/>
                <a:ea typeface="阿里巴巴普惠体 H" panose="00020600040101010101"/>
              </a:rPr>
              <a:t>密文计算结果</a:t>
            </a:r>
            <a:r>
              <a:rPr lang="zh-CN" altLang="en-US" kern="100" dirty="0">
                <a:solidFill>
                  <a:srgbClr val="961318"/>
                </a:solidFill>
                <a:latin typeface="宋体" panose="02010600030101010101" pitchFamily="2" charset="-122"/>
                <a:ea typeface="阿里巴巴普惠体 H" panose="00020600040101010101"/>
              </a:rPr>
              <a:t>再</a:t>
            </a:r>
            <a:r>
              <a:rPr lang="zh-CN" altLang="en-US" sz="1800" kern="100" dirty="0">
                <a:solidFill>
                  <a:srgbClr val="961318"/>
                </a:solidFill>
                <a:effectLst/>
                <a:latin typeface="宋体" panose="02010600030101010101" pitchFamily="2" charset="-122"/>
                <a:ea typeface="阿里巴巴普惠体 H" panose="00020600040101010101"/>
              </a:rPr>
              <a:t>进行对应的同态</a:t>
            </a:r>
            <a:r>
              <a:rPr lang="zh-CN" altLang="en-US" sz="1800" kern="100" dirty="0">
                <a:solidFill>
                  <a:srgbClr val="0C49B7"/>
                </a:solidFill>
                <a:effectLst/>
                <a:latin typeface="宋体" panose="02010600030101010101" pitchFamily="2" charset="-122"/>
                <a:ea typeface="阿里巴巴普惠体 H" panose="00020600040101010101"/>
              </a:rPr>
              <a:t>解密后的明文</a:t>
            </a:r>
            <a:r>
              <a:rPr lang="zh-CN" altLang="en-US" sz="1800" kern="100" dirty="0">
                <a:solidFill>
                  <a:srgbClr val="961318"/>
                </a:solidFill>
                <a:effectLst/>
                <a:latin typeface="宋体" panose="02010600030101010101" pitchFamily="2" charset="-122"/>
                <a:ea typeface="阿里巴巴普惠体 H" panose="00020600040101010101"/>
              </a:rPr>
              <a:t>等同于</a:t>
            </a:r>
            <a:r>
              <a:rPr lang="zh-CN" altLang="en-US" sz="1800" kern="100" dirty="0">
                <a:solidFill>
                  <a:srgbClr val="0C49B7"/>
                </a:solidFill>
                <a:effectLst/>
                <a:latin typeface="宋体" panose="02010600030101010101" pitchFamily="2" charset="-122"/>
                <a:ea typeface="阿里巴巴普惠体 H" panose="00020600040101010101"/>
              </a:rPr>
              <a:t>对明文数据直接进行相同的计算得到的结果</a:t>
            </a:r>
            <a:endParaRPr lang="zh-CN" altLang="en-US" sz="1800" kern="100" dirty="0">
              <a:solidFill>
                <a:srgbClr val="0C49B7"/>
              </a:solidFill>
              <a:effectLst/>
              <a:latin typeface="等线" panose="02010600030101010101" pitchFamily="2" charset="-122"/>
              <a:ea typeface="阿里巴巴普惠体 H" panose="00020600040101010101"/>
            </a:endParaRPr>
          </a:p>
        </p:txBody>
      </p:sp>
      <p:sp>
        <p:nvSpPr>
          <p:cNvPr id="32" name="矩形: 圆角 31"/>
          <p:cNvSpPr/>
          <p:nvPr/>
        </p:nvSpPr>
        <p:spPr>
          <a:xfrm>
            <a:off x="1840097" y="4554468"/>
            <a:ext cx="2132396" cy="346234"/>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algn="ctr">
              <a:defRPr/>
            </a:pPr>
            <a:r>
              <a:rPr lang="zh-CN" altLang="en-US" sz="1600" kern="0" dirty="0">
                <a:solidFill>
                  <a:srgbClr val="961318"/>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将金子锁在盒子里</a:t>
            </a:r>
          </a:p>
        </p:txBody>
      </p:sp>
      <p:sp>
        <p:nvSpPr>
          <p:cNvPr id="33" name="矩形: 圆角 32"/>
          <p:cNvSpPr/>
          <p:nvPr/>
        </p:nvSpPr>
        <p:spPr>
          <a:xfrm>
            <a:off x="4342029" y="4553376"/>
            <a:ext cx="1129426" cy="346234"/>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algn="ctr">
              <a:defRPr/>
            </a:pPr>
            <a:r>
              <a:rPr lang="zh-CN" altLang="en-US" sz="1600" kern="0" dirty="0">
                <a:solidFill>
                  <a:srgbClr val="961318"/>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员工加工</a:t>
            </a:r>
          </a:p>
        </p:txBody>
      </p:sp>
      <p:sp>
        <p:nvSpPr>
          <p:cNvPr id="34" name="矩形: 圆角 33"/>
          <p:cNvSpPr/>
          <p:nvPr/>
        </p:nvSpPr>
        <p:spPr>
          <a:xfrm>
            <a:off x="5813640" y="4550635"/>
            <a:ext cx="2224356" cy="346234"/>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algn="ctr">
              <a:defRPr/>
            </a:pPr>
            <a:r>
              <a:rPr lang="zh-CN" altLang="en-US" sz="1600" kern="0" dirty="0">
                <a:solidFill>
                  <a:srgbClr val="961318"/>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盒子里加工好的金子</a:t>
            </a:r>
          </a:p>
        </p:txBody>
      </p:sp>
      <p:grpSp>
        <p:nvGrpSpPr>
          <p:cNvPr id="26" name="组合 25"/>
          <p:cNvGrpSpPr/>
          <p:nvPr/>
        </p:nvGrpSpPr>
        <p:grpSpPr>
          <a:xfrm>
            <a:off x="443156" y="4450821"/>
            <a:ext cx="1176712" cy="514645"/>
            <a:chOff x="10068105" y="1734537"/>
            <a:chExt cx="1690700" cy="514645"/>
          </a:xfrm>
        </p:grpSpPr>
        <p:sp>
          <p:nvSpPr>
            <p:cNvPr id="28" name="平行四边形 27"/>
            <p:cNvSpPr/>
            <p:nvPr/>
          </p:nvSpPr>
          <p:spPr>
            <a:xfrm>
              <a:off x="10136045" y="1734537"/>
              <a:ext cx="1622760" cy="461665"/>
            </a:xfrm>
            <a:prstGeom prst="parallelogram">
              <a:avLst>
                <a:gd name="adj" fmla="val 0"/>
              </a:avLst>
            </a:prstGeom>
            <a:noFill/>
            <a:ln w="9525" cap="flat" cmpd="sng" algn="ctr">
              <a:solidFill>
                <a:srgbClr val="961318"/>
              </a:solid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sp>
          <p:nvSpPr>
            <p:cNvPr id="29" name="平行四边形 28"/>
            <p:cNvSpPr/>
            <p:nvPr/>
          </p:nvSpPr>
          <p:spPr>
            <a:xfrm>
              <a:off x="10068105" y="1787517"/>
              <a:ext cx="1622760" cy="461665"/>
            </a:xfrm>
            <a:prstGeom prst="parallelogram">
              <a:avLst>
                <a:gd name="adj" fmla="val 0"/>
              </a:avLst>
            </a:prstGeom>
            <a:solidFill>
              <a:srgbClr val="961318"/>
            </a:solidFill>
            <a:ln w="12700" cap="flat" cmpd="sng" algn="ctr">
              <a:noFill/>
              <a:prstDash val="solid"/>
              <a:miter lim="800000"/>
            </a:ln>
            <a:effectLst/>
          </p:spPr>
          <p:txBody>
            <a:bodyPr rtlCol="0" anchor="ctr"/>
            <a:lstStyle/>
            <a:p>
              <a:pPr algn="ctr">
                <a:defRPr/>
              </a:pPr>
              <a:endParaRPr lang="zh-CN" altLang="en-US" kern="0" dirty="0">
                <a:solidFill>
                  <a:prstClr val="white"/>
                </a:solidFill>
                <a:ea typeface="阿里巴巴普惠体 R"/>
              </a:endParaRPr>
            </a:p>
          </p:txBody>
        </p:sp>
      </p:grpSp>
      <p:sp>
        <p:nvSpPr>
          <p:cNvPr id="27" name="文本框 26"/>
          <p:cNvSpPr txBox="1"/>
          <p:nvPr/>
        </p:nvSpPr>
        <p:spPr>
          <a:xfrm>
            <a:off x="495553" y="4546189"/>
            <a:ext cx="1005403" cy="362792"/>
          </a:xfrm>
          <a:prstGeom prst="rect">
            <a:avLst/>
          </a:prstGeom>
          <a:noFill/>
        </p:spPr>
        <p:txBody>
          <a:bodyPr wrap="none" rtlCol="0">
            <a:spAutoFit/>
          </a:bodyPr>
          <a:lstStyle/>
          <a:p>
            <a:pPr algn="ctr">
              <a:lnSpc>
                <a:spcPct val="120000"/>
              </a:lnSpc>
              <a:defRPr/>
            </a:pPr>
            <a:r>
              <a:rPr lang="zh-CN" altLang="en-US" sz="1600"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金子加工</a:t>
            </a:r>
          </a:p>
        </p:txBody>
      </p:sp>
      <p:sp>
        <p:nvSpPr>
          <p:cNvPr id="36" name="圆角矩形 6"/>
          <p:cNvSpPr/>
          <p:nvPr/>
        </p:nvSpPr>
        <p:spPr>
          <a:xfrm>
            <a:off x="411292" y="1168849"/>
            <a:ext cx="3177540" cy="490220"/>
          </a:xfrm>
          <a:prstGeom prst="roundRect">
            <a:avLst>
              <a:gd name="adj" fmla="val 37046"/>
            </a:avLst>
          </a:prstGeom>
          <a:gradFill>
            <a:gsLst>
              <a:gs pos="53000">
                <a:srgbClr val="961318"/>
              </a:gs>
              <a:gs pos="95000">
                <a:srgbClr val="961318">
                  <a:alpha val="0"/>
                </a:srgbClr>
              </a:gs>
              <a:gs pos="0">
                <a:srgbClr val="961318"/>
              </a:gs>
            </a:gsLst>
            <a:lin ang="20700000" scaled="0"/>
          </a:gradFill>
          <a:ln w="12700" cap="flat" cmpd="sng" algn="ctr">
            <a:noFill/>
            <a:prstDash val="solid"/>
            <a:miter lim="800000"/>
          </a:ln>
          <a:effectLst/>
        </p:spPr>
        <p:txBody>
          <a:bodyPr rtlCol="0" anchor="ctr"/>
          <a:lstStyle/>
          <a:p>
            <a:pPr algn="ctr">
              <a:defRPr/>
            </a:pPr>
            <a:endParaRPr lang="zh-CN" altLang="en-US" kern="0">
              <a:solidFill>
                <a:prstClr val="white"/>
              </a:solidFill>
              <a:latin typeface="微软雅黑" panose="020B0503020204020204" charset="-122"/>
              <a:ea typeface="微软雅黑" panose="020B0503020204020204" charset="-122"/>
            </a:endParaRPr>
          </a:p>
        </p:txBody>
      </p:sp>
      <p:sp>
        <p:nvSpPr>
          <p:cNvPr id="37" name="文本框 36"/>
          <p:cNvSpPr txBox="1"/>
          <p:nvPr/>
        </p:nvSpPr>
        <p:spPr>
          <a:xfrm>
            <a:off x="364530" y="1157905"/>
            <a:ext cx="3182281" cy="492443"/>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600" b="1" i="1"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什么是同态加密？</a:t>
            </a:r>
          </a:p>
        </p:txBody>
      </p:sp>
      <p:sp>
        <p:nvSpPr>
          <p:cNvPr id="2" name="文本框 1"/>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3" name="图片 2" descr="D:\360MoveData\Users\xiaoxiao\Desktop\图片2.png图片2"/>
          <p:cNvPicPr>
            <a:picLocks noChangeAspect="1"/>
          </p:cNvPicPr>
          <p:nvPr/>
        </p:nvPicPr>
        <p:blipFill rotWithShape="1">
          <a:blip r:embed="rId2"/>
          <a:srcRect/>
          <a:stretch>
            <a:fillRect/>
          </a:stretch>
        </p:blipFill>
        <p:spPr>
          <a:xfrm>
            <a:off x="9509607" y="116633"/>
            <a:ext cx="2162810" cy="793750"/>
          </a:xfrm>
          <a:prstGeom prst="rect">
            <a:avLst/>
          </a:prstGeom>
        </p:spPr>
      </p:pic>
      <p:sp>
        <p:nvSpPr>
          <p:cNvPr id="12" name="矩形: 圆角 11">
            <a:extLst>
              <a:ext uri="{FF2B5EF4-FFF2-40B4-BE49-F238E27FC236}">
                <a16:creationId xmlns:a16="http://schemas.microsoft.com/office/drawing/2014/main" id="{DE8880DE-1CC2-76EA-39EC-E293C15B2575}"/>
              </a:ext>
            </a:extLst>
          </p:cNvPr>
          <p:cNvSpPr/>
          <p:nvPr/>
        </p:nvSpPr>
        <p:spPr>
          <a:xfrm>
            <a:off x="5564135" y="5644618"/>
            <a:ext cx="2010921" cy="346234"/>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algn="ctr">
              <a:defRPr/>
            </a:pPr>
            <a:r>
              <a:rPr lang="zh-CN" altLang="en-US" sz="1600" kern="0" dirty="0">
                <a:solidFill>
                  <a:srgbClr val="961318"/>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将金子直接加工</a:t>
            </a:r>
          </a:p>
        </p:txBody>
      </p:sp>
      <p:sp>
        <p:nvSpPr>
          <p:cNvPr id="38" name="矩形: 圆角 37">
            <a:extLst>
              <a:ext uri="{FF2B5EF4-FFF2-40B4-BE49-F238E27FC236}">
                <a16:creationId xmlns:a16="http://schemas.microsoft.com/office/drawing/2014/main" id="{C0A1FD58-EDEC-A57C-0E9D-01759F7142A7}"/>
              </a:ext>
            </a:extLst>
          </p:cNvPr>
          <p:cNvSpPr/>
          <p:nvPr/>
        </p:nvSpPr>
        <p:spPr>
          <a:xfrm>
            <a:off x="8380181" y="4548409"/>
            <a:ext cx="1129426" cy="346234"/>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algn="ctr">
              <a:defRPr/>
            </a:pPr>
            <a:r>
              <a:rPr lang="zh-CN" altLang="en-US" sz="1600" kern="0" dirty="0">
                <a:solidFill>
                  <a:srgbClr val="961318"/>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取出金子</a:t>
            </a:r>
          </a:p>
        </p:txBody>
      </p:sp>
      <p:sp>
        <p:nvSpPr>
          <p:cNvPr id="39" name="矩形: 圆角 38">
            <a:extLst>
              <a:ext uri="{FF2B5EF4-FFF2-40B4-BE49-F238E27FC236}">
                <a16:creationId xmlns:a16="http://schemas.microsoft.com/office/drawing/2014/main" id="{27CCBE26-A146-43D7-FA64-BFC401476DEB}"/>
              </a:ext>
            </a:extLst>
          </p:cNvPr>
          <p:cNvSpPr/>
          <p:nvPr/>
        </p:nvSpPr>
        <p:spPr>
          <a:xfrm>
            <a:off x="7910942" y="5644377"/>
            <a:ext cx="1598665" cy="346234"/>
          </a:xfrm>
          <a:prstGeom prst="roundRect">
            <a:avLst>
              <a:gd name="adj" fmla="val 50000"/>
            </a:avLst>
          </a:prstGeom>
          <a:noFill/>
          <a:ln w="19050" cap="flat" cmpd="sng" algn="ctr">
            <a:solidFill>
              <a:srgbClr val="961318"/>
            </a:solidFill>
            <a:prstDash val="solid"/>
            <a:miter lim="800000"/>
          </a:ln>
          <a:effectLst/>
        </p:spPr>
        <p:txBody>
          <a:bodyPr wrap="square" lIns="72000" tIns="0" rIns="72000" bIns="0" rtlCol="0" anchor="ctr">
            <a:spAutoFit/>
          </a:bodyPr>
          <a:lstStyle/>
          <a:p>
            <a:pPr algn="ctr">
              <a:defRPr/>
            </a:pPr>
            <a:r>
              <a:rPr lang="zh-CN" altLang="en-US" sz="1600" kern="0" dirty="0">
                <a:solidFill>
                  <a:srgbClr val="961318"/>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加工好的金子</a:t>
            </a:r>
          </a:p>
        </p:txBody>
      </p:sp>
      <p:sp>
        <p:nvSpPr>
          <p:cNvPr id="40" name="文本框 39">
            <a:extLst>
              <a:ext uri="{FF2B5EF4-FFF2-40B4-BE49-F238E27FC236}">
                <a16:creationId xmlns:a16="http://schemas.microsoft.com/office/drawing/2014/main" id="{1061FA28-B66E-7AAB-4DD2-514356478412}"/>
              </a:ext>
            </a:extLst>
          </p:cNvPr>
          <p:cNvSpPr txBox="1"/>
          <p:nvPr/>
        </p:nvSpPr>
        <p:spPr>
          <a:xfrm>
            <a:off x="2479449" y="4886490"/>
            <a:ext cx="648767" cy="369332"/>
          </a:xfrm>
          <a:prstGeom prst="rect">
            <a:avLst/>
          </a:prstGeom>
          <a:noFill/>
        </p:spPr>
        <p:txBody>
          <a:bodyPr wrap="square" rtlCol="0">
            <a:spAutoFit/>
          </a:bodyPr>
          <a:lstStyle/>
          <a:p>
            <a:r>
              <a:rPr lang="zh-CN" altLang="en-US" dirty="0">
                <a:solidFill>
                  <a:srgbClr val="0C49B7"/>
                </a:solidFill>
                <a:effectLst>
                  <a:outerShdw blurRad="38100" dist="38100" dir="2700000" algn="tl">
                    <a:srgbClr val="000000">
                      <a:alpha val="43137"/>
                    </a:srgbClr>
                  </a:outerShdw>
                </a:effectLst>
              </a:rPr>
              <a:t>加密</a:t>
            </a:r>
          </a:p>
        </p:txBody>
      </p:sp>
      <p:sp>
        <p:nvSpPr>
          <p:cNvPr id="41" name="文本框 40">
            <a:extLst>
              <a:ext uri="{FF2B5EF4-FFF2-40B4-BE49-F238E27FC236}">
                <a16:creationId xmlns:a16="http://schemas.microsoft.com/office/drawing/2014/main" id="{B45513A1-3726-F974-5E80-1772C47B6F8C}"/>
              </a:ext>
            </a:extLst>
          </p:cNvPr>
          <p:cNvSpPr txBox="1"/>
          <p:nvPr/>
        </p:nvSpPr>
        <p:spPr>
          <a:xfrm>
            <a:off x="4388021" y="4914894"/>
            <a:ext cx="1129426" cy="369332"/>
          </a:xfrm>
          <a:prstGeom prst="rect">
            <a:avLst/>
          </a:prstGeom>
          <a:noFill/>
        </p:spPr>
        <p:txBody>
          <a:bodyPr wrap="square" rtlCol="0">
            <a:spAutoFit/>
          </a:bodyPr>
          <a:lstStyle/>
          <a:p>
            <a:r>
              <a:rPr lang="zh-CN" altLang="en-US" dirty="0">
                <a:solidFill>
                  <a:srgbClr val="0C49B7"/>
                </a:solidFill>
                <a:effectLst>
                  <a:outerShdw blurRad="38100" dist="38100" dir="2700000" algn="tl">
                    <a:srgbClr val="000000">
                      <a:alpha val="43137"/>
                    </a:srgbClr>
                  </a:outerShdw>
                </a:effectLst>
              </a:rPr>
              <a:t>计算密文</a:t>
            </a:r>
          </a:p>
        </p:txBody>
      </p:sp>
      <p:sp>
        <p:nvSpPr>
          <p:cNvPr id="42" name="文本框 41">
            <a:extLst>
              <a:ext uri="{FF2B5EF4-FFF2-40B4-BE49-F238E27FC236}">
                <a16:creationId xmlns:a16="http://schemas.microsoft.com/office/drawing/2014/main" id="{FA487CD2-C826-EA93-4E9C-753B8E07BC1A}"/>
              </a:ext>
            </a:extLst>
          </p:cNvPr>
          <p:cNvSpPr txBox="1"/>
          <p:nvPr/>
        </p:nvSpPr>
        <p:spPr>
          <a:xfrm>
            <a:off x="6096000" y="4933856"/>
            <a:ext cx="1598664" cy="369332"/>
          </a:xfrm>
          <a:prstGeom prst="rect">
            <a:avLst/>
          </a:prstGeom>
          <a:noFill/>
        </p:spPr>
        <p:txBody>
          <a:bodyPr wrap="square" rtlCol="0">
            <a:spAutoFit/>
          </a:bodyPr>
          <a:lstStyle/>
          <a:p>
            <a:r>
              <a:rPr lang="zh-CN" altLang="en-US" dirty="0">
                <a:solidFill>
                  <a:srgbClr val="0C49B7"/>
                </a:solidFill>
                <a:effectLst>
                  <a:outerShdw blurRad="38100" dist="38100" dir="2700000" algn="tl">
                    <a:srgbClr val="000000">
                      <a:alpha val="43137"/>
                    </a:srgbClr>
                  </a:outerShdw>
                </a:effectLst>
              </a:rPr>
              <a:t>密文计算结果</a:t>
            </a:r>
          </a:p>
        </p:txBody>
      </p:sp>
      <p:sp>
        <p:nvSpPr>
          <p:cNvPr id="43" name="文本框 42">
            <a:extLst>
              <a:ext uri="{FF2B5EF4-FFF2-40B4-BE49-F238E27FC236}">
                <a16:creationId xmlns:a16="http://schemas.microsoft.com/office/drawing/2014/main" id="{525D0241-9AEB-E6AC-6EE0-83BE2F53A82C}"/>
              </a:ext>
            </a:extLst>
          </p:cNvPr>
          <p:cNvSpPr txBox="1"/>
          <p:nvPr/>
        </p:nvSpPr>
        <p:spPr>
          <a:xfrm>
            <a:off x="8616549" y="4896818"/>
            <a:ext cx="648767" cy="369332"/>
          </a:xfrm>
          <a:prstGeom prst="rect">
            <a:avLst/>
          </a:prstGeom>
          <a:noFill/>
        </p:spPr>
        <p:txBody>
          <a:bodyPr wrap="square" rtlCol="0">
            <a:spAutoFit/>
          </a:bodyPr>
          <a:lstStyle/>
          <a:p>
            <a:r>
              <a:rPr lang="zh-CN" altLang="en-US" dirty="0">
                <a:solidFill>
                  <a:srgbClr val="0C49B7"/>
                </a:solidFill>
                <a:effectLst>
                  <a:outerShdw blurRad="38100" dist="38100" dir="2700000" algn="tl">
                    <a:srgbClr val="000000">
                      <a:alpha val="43137"/>
                    </a:srgbClr>
                  </a:outerShdw>
                </a:effectLst>
              </a:rPr>
              <a:t>解密</a:t>
            </a:r>
          </a:p>
        </p:txBody>
      </p:sp>
      <p:cxnSp>
        <p:nvCxnSpPr>
          <p:cNvPr id="45" name="直接箭头连接符 44">
            <a:extLst>
              <a:ext uri="{FF2B5EF4-FFF2-40B4-BE49-F238E27FC236}">
                <a16:creationId xmlns:a16="http://schemas.microsoft.com/office/drawing/2014/main" id="{31DA45D9-9B90-8833-1E92-C8665B9CD5A6}"/>
              </a:ext>
            </a:extLst>
          </p:cNvPr>
          <p:cNvCxnSpPr>
            <a:cxnSpLocks/>
            <a:stCxn id="32" idx="3"/>
            <a:endCxn id="33" idx="1"/>
          </p:cNvCxnSpPr>
          <p:nvPr/>
        </p:nvCxnSpPr>
        <p:spPr>
          <a:xfrm flipV="1">
            <a:off x="3972493" y="4726493"/>
            <a:ext cx="369536" cy="1092"/>
          </a:xfrm>
          <a:prstGeom prst="straightConnector1">
            <a:avLst/>
          </a:prstGeom>
          <a:ln w="57150">
            <a:solidFill>
              <a:srgbClr val="96131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76BCE0B-BE53-21AF-565B-DF088F84646D}"/>
              </a:ext>
            </a:extLst>
          </p:cNvPr>
          <p:cNvCxnSpPr>
            <a:cxnSpLocks/>
            <a:stCxn id="33" idx="3"/>
            <a:endCxn id="34" idx="1"/>
          </p:cNvCxnSpPr>
          <p:nvPr/>
        </p:nvCxnSpPr>
        <p:spPr>
          <a:xfrm flipV="1">
            <a:off x="5471455" y="4723752"/>
            <a:ext cx="342185" cy="2741"/>
          </a:xfrm>
          <a:prstGeom prst="straightConnector1">
            <a:avLst/>
          </a:prstGeom>
          <a:ln w="57150">
            <a:solidFill>
              <a:srgbClr val="96131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905FBDB4-5A50-18F7-342B-04F8CD6B80E2}"/>
              </a:ext>
            </a:extLst>
          </p:cNvPr>
          <p:cNvCxnSpPr>
            <a:cxnSpLocks/>
            <a:stCxn id="34" idx="3"/>
            <a:endCxn id="38" idx="1"/>
          </p:cNvCxnSpPr>
          <p:nvPr/>
        </p:nvCxnSpPr>
        <p:spPr>
          <a:xfrm flipV="1">
            <a:off x="8037996" y="4721526"/>
            <a:ext cx="342185" cy="2226"/>
          </a:xfrm>
          <a:prstGeom prst="straightConnector1">
            <a:avLst/>
          </a:prstGeom>
          <a:ln w="57150">
            <a:solidFill>
              <a:srgbClr val="961318"/>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65A95D8-FF6E-9705-9304-D283BCFB9FB1}"/>
              </a:ext>
            </a:extLst>
          </p:cNvPr>
          <p:cNvCxnSpPr>
            <a:cxnSpLocks/>
            <a:stCxn id="12" idx="3"/>
            <a:endCxn id="39" idx="1"/>
          </p:cNvCxnSpPr>
          <p:nvPr/>
        </p:nvCxnSpPr>
        <p:spPr>
          <a:xfrm flipV="1">
            <a:off x="7575056" y="5817494"/>
            <a:ext cx="335886" cy="241"/>
          </a:xfrm>
          <a:prstGeom prst="straightConnector1">
            <a:avLst/>
          </a:prstGeom>
          <a:ln w="57150">
            <a:solidFill>
              <a:srgbClr val="961318"/>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DA852754-BF21-F603-380F-61971C04A845}"/>
              </a:ext>
            </a:extLst>
          </p:cNvPr>
          <p:cNvSpPr txBox="1"/>
          <p:nvPr/>
        </p:nvSpPr>
        <p:spPr>
          <a:xfrm>
            <a:off x="10128352" y="4932656"/>
            <a:ext cx="648767" cy="646331"/>
          </a:xfrm>
          <a:prstGeom prst="rect">
            <a:avLst/>
          </a:prstGeom>
          <a:noFill/>
          <a:ln w="19050">
            <a:solidFill>
              <a:srgbClr val="0C49B7"/>
            </a:solidFill>
          </a:ln>
        </p:spPr>
        <p:txBody>
          <a:bodyPr wrap="square" rtlCol="0">
            <a:spAutoFit/>
          </a:bodyPr>
          <a:lstStyle/>
          <a:p>
            <a:r>
              <a:rPr lang="zh-CN" altLang="en-US" dirty="0">
                <a:solidFill>
                  <a:srgbClr val="0C49B7"/>
                </a:solidFill>
                <a:effectLst>
                  <a:outerShdw blurRad="38100" dist="38100" dir="2700000" algn="tl">
                    <a:srgbClr val="000000">
                      <a:alpha val="43137"/>
                    </a:srgbClr>
                  </a:outerShdw>
                </a:effectLst>
              </a:rPr>
              <a:t>结果相同</a:t>
            </a:r>
          </a:p>
        </p:txBody>
      </p:sp>
      <p:cxnSp>
        <p:nvCxnSpPr>
          <p:cNvPr id="59" name="直接箭头连接符 58">
            <a:extLst>
              <a:ext uri="{FF2B5EF4-FFF2-40B4-BE49-F238E27FC236}">
                <a16:creationId xmlns:a16="http://schemas.microsoft.com/office/drawing/2014/main" id="{0184B2D6-78FA-CE0E-3ADC-DFDCDD032B5C}"/>
              </a:ext>
            </a:extLst>
          </p:cNvPr>
          <p:cNvCxnSpPr>
            <a:cxnSpLocks/>
            <a:stCxn id="38" idx="3"/>
            <a:endCxn id="58" idx="1"/>
          </p:cNvCxnSpPr>
          <p:nvPr/>
        </p:nvCxnSpPr>
        <p:spPr>
          <a:xfrm>
            <a:off x="9509607" y="4721526"/>
            <a:ext cx="618745" cy="534296"/>
          </a:xfrm>
          <a:prstGeom prst="straightConnector1">
            <a:avLst/>
          </a:prstGeom>
          <a:ln w="57150">
            <a:solidFill>
              <a:srgbClr val="0C49B7"/>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A06FBCD0-E5A7-1770-7E61-057F1F3F6BFE}"/>
              </a:ext>
            </a:extLst>
          </p:cNvPr>
          <p:cNvCxnSpPr>
            <a:cxnSpLocks/>
            <a:stCxn id="39" idx="3"/>
            <a:endCxn id="58" idx="1"/>
          </p:cNvCxnSpPr>
          <p:nvPr/>
        </p:nvCxnSpPr>
        <p:spPr>
          <a:xfrm flipV="1">
            <a:off x="9509607" y="5255822"/>
            <a:ext cx="618745" cy="561672"/>
          </a:xfrm>
          <a:prstGeom prst="straightConnector1">
            <a:avLst/>
          </a:prstGeom>
          <a:ln w="57150">
            <a:solidFill>
              <a:srgbClr val="0C49B7"/>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91189496-8CCC-DC2C-1FC9-0AA08F64FA45}"/>
              </a:ext>
            </a:extLst>
          </p:cNvPr>
          <p:cNvSpPr/>
          <p:nvPr/>
        </p:nvSpPr>
        <p:spPr>
          <a:xfrm>
            <a:off x="1756133" y="4374340"/>
            <a:ext cx="7884430" cy="953000"/>
          </a:xfrm>
          <a:prstGeom prst="roundRect">
            <a:avLst/>
          </a:prstGeom>
          <a:noFill/>
          <a:ln w="19050">
            <a:solidFill>
              <a:srgbClr val="0C49B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1A86D0C2-05CA-FB37-C82A-9B0F1310ACC1}"/>
              </a:ext>
            </a:extLst>
          </p:cNvPr>
          <p:cNvSpPr/>
          <p:nvPr/>
        </p:nvSpPr>
        <p:spPr>
          <a:xfrm flipV="1">
            <a:off x="5471455" y="5479740"/>
            <a:ext cx="4169108" cy="660920"/>
          </a:xfrm>
          <a:prstGeom prst="roundRect">
            <a:avLst/>
          </a:prstGeom>
          <a:noFill/>
          <a:ln w="19050">
            <a:solidFill>
              <a:srgbClr val="0C49B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35361" y="116633"/>
            <a:ext cx="11521279" cy="693041"/>
            <a:chOff x="335361" y="116633"/>
            <a:chExt cx="11521279" cy="693041"/>
          </a:xfrm>
        </p:grpSpPr>
        <p:grpSp>
          <p:nvGrpSpPr>
            <p:cNvPr id="8" name="组合 7"/>
            <p:cNvGrpSpPr/>
            <p:nvPr/>
          </p:nvGrpSpPr>
          <p:grpSpPr>
            <a:xfrm>
              <a:off x="335361" y="116633"/>
              <a:ext cx="629872" cy="612768"/>
              <a:chOff x="3070727" y="196457"/>
              <a:chExt cx="692047" cy="673255"/>
            </a:xfrm>
          </p:grpSpPr>
          <p:sp>
            <p:nvSpPr>
              <p:cNvPr id="13" name="平行四边形 12"/>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4" name="平行四边形 13"/>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9" name="直接连接符 8"/>
            <p:cNvCxnSpPr/>
            <p:nvPr/>
          </p:nvCxnSpPr>
          <p:spPr>
            <a:xfrm>
              <a:off x="367840" y="809674"/>
              <a:ext cx="11488800" cy="0"/>
            </a:xfrm>
            <a:prstGeom prst="line">
              <a:avLst/>
            </a:prstGeom>
            <a:noFill/>
            <a:ln w="9525" cap="flat" cmpd="sng" algn="ctr">
              <a:solidFill>
                <a:srgbClr val="961318"/>
              </a:solidFill>
              <a:prstDash val="solid"/>
            </a:ln>
            <a:effectLst/>
          </p:spPr>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密码</a:t>
              </a:r>
              <a:r>
                <a:rPr lang="zh-CN" altLang="en-US" sz="3200" b="1" dirty="0">
                  <a:solidFill>
                    <a:srgbClr val="961318"/>
                  </a:solidFill>
                  <a:latin typeface="微软雅黑" panose="020B0503020204020204" charset="-122"/>
                  <a:ea typeface="微软雅黑" panose="020B0503020204020204" charset="-122"/>
                </a:rPr>
                <a:t>原语简介</a:t>
              </a:r>
            </a:p>
          </p:txBody>
        </p:sp>
      </p:grpSp>
      <p:sp>
        <p:nvSpPr>
          <p:cNvPr id="3" name="矩形 2"/>
          <p:cNvSpPr/>
          <p:nvPr/>
        </p:nvSpPr>
        <p:spPr>
          <a:xfrm>
            <a:off x="621873" y="1532043"/>
            <a:ext cx="10926212" cy="2046823"/>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rtlCol="0" anchor="t"/>
          <a:lstStyle/>
          <a:p>
            <a:pPr defTabSz="457200">
              <a:lnSpc>
                <a:spcPct val="120000"/>
              </a:lnSpc>
              <a:spcAft>
                <a:spcPts val="1200"/>
              </a:spcAft>
              <a:buClr>
                <a:srgbClr val="961318"/>
              </a:buClr>
            </a:pP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X</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与</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Y</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是两个环，若存在一个映射</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f </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X</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Y</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，使得                  都有</a:t>
            </a:r>
            <a:endPar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spcAft>
                <a:spcPts val="1200"/>
              </a:spcAft>
              <a:buClr>
                <a:srgbClr val="961318"/>
              </a:buClr>
            </a:pPr>
            <a:endPar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lnSpc>
                <a:spcPct val="120000"/>
              </a:lnSpc>
              <a:spcAft>
                <a:spcPts val="1200"/>
              </a:spcAft>
              <a:buClr>
                <a:srgbClr val="961318"/>
              </a:buClr>
            </a:pP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则称 </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f </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是一个从</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X</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到</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Y</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的</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同态映射</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或称环</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X</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与</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Y</a:t>
            </a:r>
            <a:r>
              <a:rPr lang="zh-CN" altLang="en-US" kern="0" dirty="0">
                <a:solidFill>
                  <a:srgbClr val="0C49B7"/>
                </a:solidFill>
                <a:latin typeface="黑体" panose="02010609060101010101" pitchFamily="49" charset="-122"/>
                <a:ea typeface="黑体" panose="02010609060101010101" pitchFamily="49" charset="-122"/>
                <a:cs typeface="Times New Roman" panose="02020603050405020304" pitchFamily="18" charset="0"/>
                <a:sym typeface="+mn-lt"/>
              </a:rPr>
              <a:t>同态</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，记作</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X </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Y</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endPar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4" name="矩形 3"/>
          <p:cNvSpPr/>
          <p:nvPr/>
        </p:nvSpPr>
        <p:spPr>
          <a:xfrm>
            <a:off x="621873" y="1539407"/>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同态映射</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
        <p:nvSpPr>
          <p:cNvPr id="5" name="L 形 4"/>
          <p:cNvSpPr/>
          <p:nvPr/>
        </p:nvSpPr>
        <p:spPr bwMode="auto">
          <a:xfrm rot="5400000">
            <a:off x="467360" y="1282990"/>
            <a:ext cx="628535" cy="628535"/>
          </a:xfrm>
          <a:prstGeom prst="corner">
            <a:avLst>
              <a:gd name="adj1" fmla="val 11572"/>
              <a:gd name="adj2" fmla="val 11638"/>
            </a:avLst>
          </a:prstGeom>
          <a:solidFill>
            <a:srgbClr val="961318"/>
          </a:solidFill>
          <a:ln>
            <a:solidFill>
              <a:srgbClr val="961318"/>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sp>
        <p:nvSpPr>
          <p:cNvPr id="6" name="文本框 5"/>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2" name="图片 11" descr="D:\360MoveData\Users\xiaoxiao\Desktop\图片2.png图片2"/>
          <p:cNvPicPr>
            <a:picLocks noChangeAspect="1"/>
          </p:cNvPicPr>
          <p:nvPr/>
        </p:nvPicPr>
        <p:blipFill rotWithShape="1">
          <a:blip r:embed="rId2"/>
          <a:srcRect/>
          <a:stretch>
            <a:fillRect/>
          </a:stretch>
        </p:blipFill>
        <p:spPr>
          <a:xfrm>
            <a:off x="9229408" y="97790"/>
            <a:ext cx="2192020" cy="804545"/>
          </a:xfrm>
          <a:prstGeom prst="rect">
            <a:avLst/>
          </a:prstGeom>
        </p:spPr>
      </p:pic>
      <p:graphicFrame>
        <p:nvGraphicFramePr>
          <p:cNvPr id="15" name="对象 14">
            <a:extLst>
              <a:ext uri="{FF2B5EF4-FFF2-40B4-BE49-F238E27FC236}">
                <a16:creationId xmlns:a16="http://schemas.microsoft.com/office/drawing/2014/main" id="{8C99AD80-54E6-B65C-2E63-D749D4F30685}"/>
              </a:ext>
            </a:extLst>
          </p:cNvPr>
          <p:cNvGraphicFramePr>
            <a:graphicFrameLocks noChangeAspect="1"/>
          </p:cNvGraphicFramePr>
          <p:nvPr>
            <p:extLst>
              <p:ext uri="{D42A27DB-BD31-4B8C-83A1-F6EECF244321}">
                <p14:modId xmlns:p14="http://schemas.microsoft.com/office/powerpoint/2010/main" val="4275913394"/>
              </p:ext>
            </p:extLst>
          </p:nvPr>
        </p:nvGraphicFramePr>
        <p:xfrm>
          <a:off x="5344120" y="2162200"/>
          <a:ext cx="1106487" cy="334962"/>
        </p:xfrm>
        <a:graphic>
          <a:graphicData uri="http://schemas.openxmlformats.org/presentationml/2006/ole">
            <mc:AlternateContent xmlns:mc="http://schemas.openxmlformats.org/markup-compatibility/2006">
              <mc:Choice xmlns:v="urn:schemas-microsoft-com:vml" Requires="v">
                <p:oleObj name="Equation" r:id="rId3" imgW="799920" imgH="241200" progId="Equation.DSMT4">
                  <p:embed/>
                </p:oleObj>
              </mc:Choice>
              <mc:Fallback>
                <p:oleObj name="Equation" r:id="rId3" imgW="799920" imgH="241200" progId="Equation.DSMT4">
                  <p:embed/>
                  <p:pic>
                    <p:nvPicPr>
                      <p:cNvPr id="0" name=""/>
                      <p:cNvPicPr/>
                      <p:nvPr/>
                    </p:nvPicPr>
                    <p:blipFill>
                      <a:blip r:embed="rId4"/>
                      <a:stretch>
                        <a:fillRect/>
                      </a:stretch>
                    </p:blipFill>
                    <p:spPr>
                      <a:xfrm>
                        <a:off x="5344120" y="2162200"/>
                        <a:ext cx="1106487" cy="33496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AFCC8E1-5306-D7A5-8342-223DE095CFED}"/>
              </a:ext>
            </a:extLst>
          </p:cNvPr>
          <p:cNvGraphicFramePr>
            <a:graphicFrameLocks noChangeAspect="1"/>
          </p:cNvGraphicFramePr>
          <p:nvPr>
            <p:extLst>
              <p:ext uri="{D42A27DB-BD31-4B8C-83A1-F6EECF244321}">
                <p14:modId xmlns:p14="http://schemas.microsoft.com/office/powerpoint/2010/main" val="1609433982"/>
              </p:ext>
            </p:extLst>
          </p:nvPr>
        </p:nvGraphicFramePr>
        <p:xfrm>
          <a:off x="4464576" y="2493318"/>
          <a:ext cx="2400300" cy="292100"/>
        </p:xfrm>
        <a:graphic>
          <a:graphicData uri="http://schemas.openxmlformats.org/presentationml/2006/ole">
            <mc:AlternateContent xmlns:mc="http://schemas.openxmlformats.org/markup-compatibility/2006">
              <mc:Choice xmlns:v="urn:schemas-microsoft-com:vml" Requires="v">
                <p:oleObj name="Equation" r:id="rId5" imgW="2400120" imgH="291960" progId="Equation.DSMT4">
                  <p:embed/>
                </p:oleObj>
              </mc:Choice>
              <mc:Fallback>
                <p:oleObj name="Equation" r:id="rId5" imgW="2400120" imgH="291960" progId="Equation.DSMT4">
                  <p:embed/>
                  <p:pic>
                    <p:nvPicPr>
                      <p:cNvPr id="0" name=""/>
                      <p:cNvPicPr/>
                      <p:nvPr/>
                    </p:nvPicPr>
                    <p:blipFill>
                      <a:blip r:embed="rId6"/>
                      <a:stretch>
                        <a:fillRect/>
                      </a:stretch>
                    </p:blipFill>
                    <p:spPr>
                      <a:xfrm>
                        <a:off x="4464576" y="2493318"/>
                        <a:ext cx="2400300" cy="2921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9ED519D7-F407-D113-BF0B-E63683D17174}"/>
              </a:ext>
            </a:extLst>
          </p:cNvPr>
          <p:cNvGraphicFramePr>
            <a:graphicFrameLocks noChangeAspect="1"/>
          </p:cNvGraphicFramePr>
          <p:nvPr>
            <p:extLst>
              <p:ext uri="{D42A27DB-BD31-4B8C-83A1-F6EECF244321}">
                <p14:modId xmlns:p14="http://schemas.microsoft.com/office/powerpoint/2010/main" val="4222610336"/>
              </p:ext>
            </p:extLst>
          </p:nvPr>
        </p:nvGraphicFramePr>
        <p:xfrm>
          <a:off x="4464576" y="2827147"/>
          <a:ext cx="2222500" cy="292100"/>
        </p:xfrm>
        <a:graphic>
          <a:graphicData uri="http://schemas.openxmlformats.org/presentationml/2006/ole">
            <mc:AlternateContent xmlns:mc="http://schemas.openxmlformats.org/markup-compatibility/2006">
              <mc:Choice xmlns:v="urn:schemas-microsoft-com:vml" Requires="v">
                <p:oleObj name="Equation" r:id="rId7" imgW="2222280" imgH="291960" progId="Equation.DSMT4">
                  <p:embed/>
                </p:oleObj>
              </mc:Choice>
              <mc:Fallback>
                <p:oleObj name="Equation" r:id="rId7" imgW="2222280" imgH="291960" progId="Equation.DSMT4">
                  <p:embed/>
                  <p:pic>
                    <p:nvPicPr>
                      <p:cNvPr id="0" name=""/>
                      <p:cNvPicPr/>
                      <p:nvPr/>
                    </p:nvPicPr>
                    <p:blipFill>
                      <a:blip r:embed="rId8"/>
                      <a:stretch>
                        <a:fillRect/>
                      </a:stretch>
                    </p:blipFill>
                    <p:spPr>
                      <a:xfrm>
                        <a:off x="4464576" y="2827147"/>
                        <a:ext cx="2222500" cy="292100"/>
                      </a:xfrm>
                      <a:prstGeom prst="rect">
                        <a:avLst/>
                      </a:prstGeom>
                    </p:spPr>
                  </p:pic>
                </p:oleObj>
              </mc:Fallback>
            </mc:AlternateContent>
          </a:graphicData>
        </a:graphic>
      </p:graphicFrame>
      <p:sp>
        <p:nvSpPr>
          <p:cNvPr id="24" name="矩形 23">
            <a:extLst>
              <a:ext uri="{FF2B5EF4-FFF2-40B4-BE49-F238E27FC236}">
                <a16:creationId xmlns:a16="http://schemas.microsoft.com/office/drawing/2014/main" id="{27BB88FE-20F9-1268-114C-17C66C5A3F37}"/>
              </a:ext>
            </a:extLst>
          </p:cNvPr>
          <p:cNvSpPr/>
          <p:nvPr/>
        </p:nvSpPr>
        <p:spPr>
          <a:xfrm>
            <a:off x="621873" y="3923064"/>
            <a:ext cx="10926212" cy="2046823"/>
          </a:xfrm>
          <a:prstGeom prst="rect">
            <a:avLst/>
          </a:prstGeom>
          <a:solidFill>
            <a:srgbClr val="FFFFFF"/>
          </a:solidFill>
          <a:ln w="6350" cap="flat" cmpd="sng" algn="ctr">
            <a:solidFill>
              <a:srgbClr val="FFFFFF">
                <a:lumMod val="85000"/>
              </a:srgbClr>
            </a:solidFill>
            <a:prstDash val="solid"/>
            <a:miter lim="800000"/>
          </a:ln>
          <a:effectLst>
            <a:outerShdw blurRad="50800" dist="38100" dir="2700000" algn="tl" rotWithShape="0">
              <a:prstClr val="black">
                <a:alpha val="40000"/>
              </a:prstClr>
            </a:outerShdw>
          </a:effectLst>
        </p:spPr>
        <p:txBody>
          <a:bodyPr lIns="108000" tIns="612000" rIns="108000" bIns="0" rtlCol="0" anchor="t"/>
          <a:lstStyle/>
          <a:p>
            <a:pPr defTabSz="457200">
              <a:buClr>
                <a:srgbClr val="961318"/>
              </a:buClr>
            </a:pP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加密方案：</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err="1">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Enc,Dec,Add</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Enc</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和</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Dec</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分别表示加密和解密操作</a:t>
            </a:r>
            <a:endPar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明文：</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         </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公钥：</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pk            </a:t>
            </a: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私钥：</a:t>
            </a:r>
            <a:r>
              <a:rPr lang="en-US" altLang="zh-CN" kern="0" dirty="0" err="1">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sk</a:t>
            </a:r>
            <a:endPar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endParaRPr>
          </a:p>
          <a:p>
            <a:pPr defTabSz="457200">
              <a:buClr>
                <a:srgbClr val="961318"/>
              </a:buClr>
            </a:pPr>
            <a:r>
              <a:rPr lang="zh-CN" altLang="en-US"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生成密文：</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1 </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 Enc(</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,pk),</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 c</a:t>
            </a:r>
            <a:r>
              <a:rPr lang="en-US" altLang="zh-CN" kern="0" baseline="-2500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2 </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 Enc(</a:t>
            </a:r>
            <a:r>
              <a:rPr lang="en-US" altLang="zh-CN" i="1"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m</a:t>
            </a:r>
            <a:r>
              <a:rPr lang="en-US" altLang="zh-CN" kern="0" baseline="-2500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solidFill>
                  <a:srgbClr val="000000">
                    <a:lumMod val="75000"/>
                    <a:lumOff val="25000"/>
                  </a:srgbClr>
                </a:solidFill>
                <a:latin typeface="Times New Roman" panose="02020603050405020304" pitchFamily="18" charset="0"/>
                <a:ea typeface="宋体" panose="02010600030101010101" pitchFamily="2" charset="-122"/>
                <a:cs typeface="Times New Roman" panose="02020603050405020304" pitchFamily="18" charset="0"/>
                <a:sym typeface="+mn-lt"/>
              </a:rPr>
              <a:t>,pk)</a:t>
            </a:r>
          </a:p>
          <a:p>
            <a:pPr defTabSz="457200">
              <a:buClr>
                <a:srgbClr val="961318"/>
              </a:buClr>
            </a:pPr>
            <a:r>
              <a:rPr lang="zh-CN" altLang="en-US" kern="0" dirty="0">
                <a:solidFill>
                  <a:srgbClr val="961318"/>
                </a:solidFill>
                <a:latin typeface="黑体" panose="02010609060101010101" pitchFamily="49" charset="-122"/>
                <a:ea typeface="黑体" panose="02010609060101010101" pitchFamily="49" charset="-122"/>
                <a:cs typeface="Times New Roman" panose="02020603050405020304" pitchFamily="18" charset="0"/>
                <a:sym typeface="+mn-lt"/>
              </a:rPr>
              <a:t>则有：</a:t>
            </a:r>
            <a:r>
              <a:rPr lang="en-US" altLang="zh-CN"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Dec(Add(</a:t>
            </a:r>
            <a:r>
              <a:rPr lang="en-US" altLang="zh-CN" i="1"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c</a:t>
            </a:r>
            <a:r>
              <a:rPr lang="en-US" altLang="zh-CN" kern="0" baseline="-2500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1</a:t>
            </a:r>
            <a:r>
              <a:rPr lang="en-US" altLang="zh-CN"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 c</a:t>
            </a:r>
            <a:r>
              <a:rPr lang="en-US" altLang="zh-CN" kern="0" baseline="-2500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2</a:t>
            </a:r>
            <a:r>
              <a:rPr lang="en-US" altLang="zh-CN"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kern="0" dirty="0" err="1">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sk</a:t>
            </a:r>
            <a:r>
              <a:rPr lang="en-US" altLang="zh-CN"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 =</a:t>
            </a:r>
            <a:r>
              <a:rPr lang="en-US" altLang="zh-CN" i="1"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 m</a:t>
            </a:r>
            <a:r>
              <a:rPr lang="en-US" altLang="zh-CN" kern="0" baseline="-2500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1 </a:t>
            </a:r>
            <a:r>
              <a:rPr lang="en-US" altLang="zh-CN"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a:t>
            </a:r>
            <a:r>
              <a:rPr lang="en-US" altLang="zh-CN" i="1"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 m</a:t>
            </a:r>
            <a:r>
              <a:rPr lang="en-US" altLang="zh-CN" kern="0" baseline="-2500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rPr>
              <a:t>2</a:t>
            </a:r>
            <a:endParaRPr lang="en-US" altLang="zh-CN" kern="0" dirty="0">
              <a:solidFill>
                <a:srgbClr val="961318"/>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25" name="矩形 24">
            <a:extLst>
              <a:ext uri="{FF2B5EF4-FFF2-40B4-BE49-F238E27FC236}">
                <a16:creationId xmlns:a16="http://schemas.microsoft.com/office/drawing/2014/main" id="{1218FDDA-C5E8-70A2-9BE1-046E7E02688D}"/>
              </a:ext>
            </a:extLst>
          </p:cNvPr>
          <p:cNvSpPr/>
          <p:nvPr/>
        </p:nvSpPr>
        <p:spPr>
          <a:xfrm>
            <a:off x="632894" y="3930806"/>
            <a:ext cx="10926212" cy="457200"/>
          </a:xfrm>
          <a:prstGeom prst="rect">
            <a:avLst/>
          </a:prstGeom>
          <a:solidFill>
            <a:srgbClr val="961318"/>
          </a:solidFill>
          <a:ln w="12700" cap="flat" cmpd="sng" algn="ctr">
            <a:noFill/>
            <a:prstDash val="solid"/>
            <a:miter lim="800000"/>
          </a:ln>
          <a:effectLst/>
        </p:spPr>
        <p:txBody>
          <a:bodyPr rtlCol="0" anchor="ctr"/>
          <a:lstStyle/>
          <a:p>
            <a:pPr defTabSz="457200">
              <a:defRPr/>
            </a:pPr>
            <a:r>
              <a:rPr lang="zh-CN" altLang="en-US" sz="2000" b="1" kern="0" dirty="0">
                <a:solidFill>
                  <a:srgbClr val="FFFFFF"/>
                </a:solidFill>
                <a:effectLst>
                  <a:outerShdw blurRad="38100" dist="38100" dir="2700000" algn="tl">
                    <a:srgbClr val="000000">
                      <a:alpha val="43137"/>
                    </a:srgbClr>
                  </a:outerShdw>
                </a:effectLst>
                <a:latin typeface="Arial" panose="020B0604020202020204"/>
                <a:ea typeface="宋体" panose="02010600030101010101" pitchFamily="2" charset="-122"/>
                <a:cs typeface="+mn-ea"/>
                <a:sym typeface="+mn-lt"/>
              </a:rPr>
              <a:t>同态加密</a:t>
            </a:r>
            <a:endParaRPr lang="en-US" sz="2000" b="1" kern="0" dirty="0">
              <a:solidFill>
                <a:srgbClr val="FFFFFF"/>
              </a:solidFill>
              <a:effectLst>
                <a:outerShdw blurRad="38100" dist="38100" dir="2700000" algn="tl">
                  <a:srgbClr val="000000">
                    <a:alpha val="43137"/>
                  </a:srgbClr>
                </a:outerShdw>
              </a:effectLst>
              <a:latin typeface="Arial" panose="020B0604020202020204"/>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1" y="116633"/>
            <a:ext cx="11521279" cy="69304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密码</a:t>
              </a:r>
              <a:r>
                <a:rPr lang="zh-CN" altLang="en-US" sz="3200" b="1" dirty="0">
                  <a:solidFill>
                    <a:srgbClr val="961318"/>
                  </a:solidFill>
                  <a:latin typeface="微软雅黑" panose="020B0503020204020204" charset="-122"/>
                  <a:ea typeface="微软雅黑" panose="020B0503020204020204" charset="-122"/>
                </a:rPr>
                <a:t>原语简介</a:t>
              </a:r>
            </a:p>
          </p:txBody>
        </p:sp>
      </p:grpSp>
      <p:grpSp>
        <p:nvGrpSpPr>
          <p:cNvPr id="15" name="iṡḷîḑé"/>
          <p:cNvGrpSpPr/>
          <p:nvPr/>
        </p:nvGrpSpPr>
        <p:grpSpPr>
          <a:xfrm>
            <a:off x="4403461" y="1301175"/>
            <a:ext cx="3442852" cy="3442846"/>
            <a:chOff x="4189997" y="1706491"/>
            <a:chExt cx="3864123" cy="3864118"/>
          </a:xfrm>
        </p:grpSpPr>
        <p:sp>
          <p:nvSpPr>
            <p:cNvPr id="16" name="iṥḷîḍê"/>
            <p:cNvSpPr/>
            <p:nvPr/>
          </p:nvSpPr>
          <p:spPr bwMode="auto">
            <a:xfrm>
              <a:off x="4189997" y="1706491"/>
              <a:ext cx="3864123" cy="3387623"/>
            </a:xfrm>
            <a:custGeom>
              <a:avLst/>
              <a:gdLst>
                <a:gd name="T0" fmla="*/ 72 w 73"/>
                <a:gd name="T1" fmla="*/ 62 h 64"/>
                <a:gd name="T2" fmla="*/ 58 w 73"/>
                <a:gd name="T3" fmla="*/ 49 h 64"/>
                <a:gd name="T4" fmla="*/ 46 w 73"/>
                <a:gd name="T5" fmla="*/ 43 h 64"/>
                <a:gd name="T6" fmla="*/ 44 w 73"/>
                <a:gd name="T7" fmla="*/ 42 h 64"/>
                <a:gd name="T8" fmla="*/ 44 w 73"/>
                <a:gd name="T9" fmla="*/ 42 h 64"/>
                <a:gd name="T10" fmla="*/ 44 w 73"/>
                <a:gd name="T11" fmla="*/ 42 h 64"/>
                <a:gd name="T12" fmla="*/ 42 w 73"/>
                <a:gd name="T13" fmla="*/ 41 h 64"/>
                <a:gd name="T14" fmla="*/ 42 w 73"/>
                <a:gd name="T15" fmla="*/ 41 h 64"/>
                <a:gd name="T16" fmla="*/ 42 w 73"/>
                <a:gd name="T17" fmla="*/ 41 h 64"/>
                <a:gd name="T18" fmla="*/ 39 w 73"/>
                <a:gd name="T19" fmla="*/ 36 h 64"/>
                <a:gd name="T20" fmla="*/ 39 w 73"/>
                <a:gd name="T21" fmla="*/ 36 h 64"/>
                <a:gd name="T22" fmla="*/ 40 w 73"/>
                <a:gd name="T23" fmla="*/ 35 h 64"/>
                <a:gd name="T24" fmla="*/ 40 w 73"/>
                <a:gd name="T25" fmla="*/ 35 h 64"/>
                <a:gd name="T26" fmla="*/ 40 w 73"/>
                <a:gd name="T27" fmla="*/ 35 h 64"/>
                <a:gd name="T28" fmla="*/ 40 w 73"/>
                <a:gd name="T29" fmla="*/ 33 h 64"/>
                <a:gd name="T30" fmla="*/ 41 w 73"/>
                <a:gd name="T31" fmla="*/ 19 h 64"/>
                <a:gd name="T32" fmla="*/ 37 w 73"/>
                <a:gd name="T33" fmla="*/ 0 h 64"/>
                <a:gd name="T34" fmla="*/ 33 w 73"/>
                <a:gd name="T35" fmla="*/ 19 h 64"/>
                <a:gd name="T36" fmla="*/ 34 w 73"/>
                <a:gd name="T37" fmla="*/ 33 h 64"/>
                <a:gd name="T38" fmla="*/ 34 w 73"/>
                <a:gd name="T39" fmla="*/ 35 h 64"/>
                <a:gd name="T40" fmla="*/ 34 w 73"/>
                <a:gd name="T41" fmla="*/ 35 h 64"/>
                <a:gd name="T42" fmla="*/ 34 w 73"/>
                <a:gd name="T43" fmla="*/ 35 h 64"/>
                <a:gd name="T44" fmla="*/ 34 w 73"/>
                <a:gd name="T45" fmla="*/ 36 h 64"/>
                <a:gd name="T46" fmla="*/ 31 w 73"/>
                <a:gd name="T47" fmla="*/ 41 h 64"/>
                <a:gd name="T48" fmla="*/ 31 w 73"/>
                <a:gd name="T49" fmla="*/ 41 h 64"/>
                <a:gd name="T50" fmla="*/ 31 w 73"/>
                <a:gd name="T51" fmla="*/ 41 h 64"/>
                <a:gd name="T52" fmla="*/ 30 w 73"/>
                <a:gd name="T53" fmla="*/ 42 h 64"/>
                <a:gd name="T54" fmla="*/ 30 w 73"/>
                <a:gd name="T55" fmla="*/ 42 h 64"/>
                <a:gd name="T56" fmla="*/ 30 w 73"/>
                <a:gd name="T57" fmla="*/ 42 h 64"/>
                <a:gd name="T58" fmla="*/ 28 w 73"/>
                <a:gd name="T59" fmla="*/ 43 h 64"/>
                <a:gd name="T60" fmla="*/ 16 w 73"/>
                <a:gd name="T61" fmla="*/ 49 h 64"/>
                <a:gd name="T62" fmla="*/ 2 w 73"/>
                <a:gd name="T63" fmla="*/ 62 h 64"/>
                <a:gd name="T64" fmla="*/ 20 w 73"/>
                <a:gd name="T65" fmla="*/ 56 h 64"/>
                <a:gd name="T66" fmla="*/ 31 w 73"/>
                <a:gd name="T67" fmla="*/ 48 h 64"/>
                <a:gd name="T68" fmla="*/ 33 w 73"/>
                <a:gd name="T69" fmla="*/ 47 h 64"/>
                <a:gd name="T70" fmla="*/ 33 w 73"/>
                <a:gd name="T71" fmla="*/ 47 h 64"/>
                <a:gd name="T72" fmla="*/ 33 w 73"/>
                <a:gd name="T73" fmla="*/ 47 h 64"/>
                <a:gd name="T74" fmla="*/ 34 w 73"/>
                <a:gd name="T75" fmla="*/ 46 h 64"/>
                <a:gd name="T76" fmla="*/ 37 w 73"/>
                <a:gd name="T77" fmla="*/ 47 h 64"/>
                <a:gd name="T78" fmla="*/ 40 w 73"/>
                <a:gd name="T79" fmla="*/ 46 h 64"/>
                <a:gd name="T80" fmla="*/ 41 w 73"/>
                <a:gd name="T81" fmla="*/ 47 h 64"/>
                <a:gd name="T82" fmla="*/ 41 w 73"/>
                <a:gd name="T83" fmla="*/ 47 h 64"/>
                <a:gd name="T84" fmla="*/ 41 w 73"/>
                <a:gd name="T85" fmla="*/ 47 h 64"/>
                <a:gd name="T86" fmla="*/ 43 w 73"/>
                <a:gd name="T87" fmla="*/ 48 h 64"/>
                <a:gd name="T88" fmla="*/ 54 w 73"/>
                <a:gd name="T89" fmla="*/ 56 h 64"/>
                <a:gd name="T90" fmla="*/ 72 w 73"/>
                <a:gd name="T91"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4">
                  <a:moveTo>
                    <a:pt x="72" y="62"/>
                  </a:moveTo>
                  <a:cubicBezTo>
                    <a:pt x="73" y="60"/>
                    <a:pt x="67" y="54"/>
                    <a:pt x="58" y="49"/>
                  </a:cubicBezTo>
                  <a:cubicBezTo>
                    <a:pt x="53" y="46"/>
                    <a:pt x="49" y="44"/>
                    <a:pt x="46" y="43"/>
                  </a:cubicBezTo>
                  <a:cubicBezTo>
                    <a:pt x="44" y="42"/>
                    <a:pt x="44" y="42"/>
                    <a:pt x="44" y="42"/>
                  </a:cubicBezTo>
                  <a:cubicBezTo>
                    <a:pt x="44" y="42"/>
                    <a:pt x="44" y="42"/>
                    <a:pt x="44" y="42"/>
                  </a:cubicBezTo>
                  <a:cubicBezTo>
                    <a:pt x="44" y="42"/>
                    <a:pt x="44" y="42"/>
                    <a:pt x="44" y="42"/>
                  </a:cubicBezTo>
                  <a:cubicBezTo>
                    <a:pt x="43" y="42"/>
                    <a:pt x="43" y="41"/>
                    <a:pt x="42" y="41"/>
                  </a:cubicBezTo>
                  <a:cubicBezTo>
                    <a:pt x="42" y="41"/>
                    <a:pt x="42" y="41"/>
                    <a:pt x="42" y="41"/>
                  </a:cubicBezTo>
                  <a:cubicBezTo>
                    <a:pt x="42" y="41"/>
                    <a:pt x="42" y="41"/>
                    <a:pt x="42" y="41"/>
                  </a:cubicBezTo>
                  <a:cubicBezTo>
                    <a:pt x="42" y="39"/>
                    <a:pt x="41" y="37"/>
                    <a:pt x="39" y="36"/>
                  </a:cubicBezTo>
                  <a:cubicBezTo>
                    <a:pt x="39" y="36"/>
                    <a:pt x="39" y="36"/>
                    <a:pt x="39" y="36"/>
                  </a:cubicBezTo>
                  <a:cubicBezTo>
                    <a:pt x="40" y="36"/>
                    <a:pt x="40" y="35"/>
                    <a:pt x="40" y="35"/>
                  </a:cubicBezTo>
                  <a:cubicBezTo>
                    <a:pt x="40" y="35"/>
                    <a:pt x="40" y="35"/>
                    <a:pt x="40" y="35"/>
                  </a:cubicBezTo>
                  <a:cubicBezTo>
                    <a:pt x="40" y="35"/>
                    <a:pt x="40" y="35"/>
                    <a:pt x="40" y="35"/>
                  </a:cubicBezTo>
                  <a:cubicBezTo>
                    <a:pt x="40" y="33"/>
                    <a:pt x="40" y="33"/>
                    <a:pt x="40" y="33"/>
                  </a:cubicBezTo>
                  <a:cubicBezTo>
                    <a:pt x="40" y="29"/>
                    <a:pt x="41" y="24"/>
                    <a:pt x="41" y="19"/>
                  </a:cubicBezTo>
                  <a:cubicBezTo>
                    <a:pt x="41" y="9"/>
                    <a:pt x="39" y="0"/>
                    <a:pt x="37" y="0"/>
                  </a:cubicBezTo>
                  <a:cubicBezTo>
                    <a:pt x="35" y="0"/>
                    <a:pt x="33" y="9"/>
                    <a:pt x="33" y="19"/>
                  </a:cubicBezTo>
                  <a:cubicBezTo>
                    <a:pt x="33" y="24"/>
                    <a:pt x="33" y="29"/>
                    <a:pt x="34" y="33"/>
                  </a:cubicBezTo>
                  <a:cubicBezTo>
                    <a:pt x="34" y="35"/>
                    <a:pt x="34" y="35"/>
                    <a:pt x="34" y="35"/>
                  </a:cubicBezTo>
                  <a:cubicBezTo>
                    <a:pt x="34" y="35"/>
                    <a:pt x="34" y="35"/>
                    <a:pt x="34" y="35"/>
                  </a:cubicBezTo>
                  <a:cubicBezTo>
                    <a:pt x="34" y="35"/>
                    <a:pt x="34" y="35"/>
                    <a:pt x="34" y="35"/>
                  </a:cubicBezTo>
                  <a:cubicBezTo>
                    <a:pt x="34" y="35"/>
                    <a:pt x="34" y="36"/>
                    <a:pt x="34" y="36"/>
                  </a:cubicBezTo>
                  <a:cubicBezTo>
                    <a:pt x="33" y="37"/>
                    <a:pt x="31" y="39"/>
                    <a:pt x="31" y="41"/>
                  </a:cubicBezTo>
                  <a:cubicBezTo>
                    <a:pt x="31" y="41"/>
                    <a:pt x="31" y="41"/>
                    <a:pt x="31" y="41"/>
                  </a:cubicBezTo>
                  <a:cubicBezTo>
                    <a:pt x="31" y="41"/>
                    <a:pt x="31" y="41"/>
                    <a:pt x="31" y="41"/>
                  </a:cubicBezTo>
                  <a:cubicBezTo>
                    <a:pt x="31" y="41"/>
                    <a:pt x="30" y="42"/>
                    <a:pt x="30" y="42"/>
                  </a:cubicBezTo>
                  <a:cubicBezTo>
                    <a:pt x="30" y="42"/>
                    <a:pt x="30" y="42"/>
                    <a:pt x="30" y="42"/>
                  </a:cubicBezTo>
                  <a:cubicBezTo>
                    <a:pt x="30" y="42"/>
                    <a:pt x="30" y="42"/>
                    <a:pt x="30" y="42"/>
                  </a:cubicBezTo>
                  <a:cubicBezTo>
                    <a:pt x="28" y="43"/>
                    <a:pt x="28" y="43"/>
                    <a:pt x="28" y="43"/>
                  </a:cubicBezTo>
                  <a:cubicBezTo>
                    <a:pt x="25" y="44"/>
                    <a:pt x="20" y="46"/>
                    <a:pt x="16" y="49"/>
                  </a:cubicBezTo>
                  <a:cubicBezTo>
                    <a:pt x="7" y="54"/>
                    <a:pt x="0" y="60"/>
                    <a:pt x="2" y="62"/>
                  </a:cubicBezTo>
                  <a:cubicBezTo>
                    <a:pt x="3" y="64"/>
                    <a:pt x="11" y="61"/>
                    <a:pt x="20" y="56"/>
                  </a:cubicBezTo>
                  <a:cubicBezTo>
                    <a:pt x="24" y="53"/>
                    <a:pt x="28" y="50"/>
                    <a:pt x="31" y="48"/>
                  </a:cubicBezTo>
                  <a:cubicBezTo>
                    <a:pt x="33" y="47"/>
                    <a:pt x="33" y="47"/>
                    <a:pt x="33" y="47"/>
                  </a:cubicBezTo>
                  <a:cubicBezTo>
                    <a:pt x="33" y="47"/>
                    <a:pt x="33" y="47"/>
                    <a:pt x="33" y="47"/>
                  </a:cubicBezTo>
                  <a:cubicBezTo>
                    <a:pt x="33" y="47"/>
                    <a:pt x="33" y="47"/>
                    <a:pt x="33" y="47"/>
                  </a:cubicBezTo>
                  <a:cubicBezTo>
                    <a:pt x="33" y="47"/>
                    <a:pt x="34" y="46"/>
                    <a:pt x="34" y="46"/>
                  </a:cubicBezTo>
                  <a:cubicBezTo>
                    <a:pt x="35" y="46"/>
                    <a:pt x="36" y="47"/>
                    <a:pt x="37" y="47"/>
                  </a:cubicBezTo>
                  <a:cubicBezTo>
                    <a:pt x="38" y="47"/>
                    <a:pt x="39" y="46"/>
                    <a:pt x="40" y="46"/>
                  </a:cubicBezTo>
                  <a:cubicBezTo>
                    <a:pt x="40" y="46"/>
                    <a:pt x="40" y="47"/>
                    <a:pt x="41" y="47"/>
                  </a:cubicBezTo>
                  <a:cubicBezTo>
                    <a:pt x="41" y="47"/>
                    <a:pt x="41" y="47"/>
                    <a:pt x="41" y="47"/>
                  </a:cubicBezTo>
                  <a:cubicBezTo>
                    <a:pt x="41" y="47"/>
                    <a:pt x="41" y="47"/>
                    <a:pt x="41" y="47"/>
                  </a:cubicBezTo>
                  <a:cubicBezTo>
                    <a:pt x="43" y="48"/>
                    <a:pt x="43" y="48"/>
                    <a:pt x="43" y="48"/>
                  </a:cubicBezTo>
                  <a:cubicBezTo>
                    <a:pt x="45" y="50"/>
                    <a:pt x="49" y="53"/>
                    <a:pt x="54" y="56"/>
                  </a:cubicBezTo>
                  <a:cubicBezTo>
                    <a:pt x="63" y="61"/>
                    <a:pt x="71" y="64"/>
                    <a:pt x="72" y="62"/>
                  </a:cubicBezTo>
                </a:path>
              </a:pathLst>
            </a:custGeom>
            <a:solidFill>
              <a:schemeClr val="tx2">
                <a:lumMod val="40000"/>
                <a:lumOff val="60000"/>
              </a:schemeClr>
            </a:solidFill>
            <a:ln w="11113" cap="flat">
              <a:noFill/>
              <a:prstDash val="solid"/>
              <a:miter lim="800000"/>
            </a:ln>
          </p:spPr>
          <p:txBody>
            <a:bodyPr vert="horz" wrap="square" lIns="91440" tIns="45720" rIns="91440" bIns="45720" numCol="1" anchor="t" anchorCtr="0" compatLnSpc="1">
              <a:normAutofit/>
            </a:bodyPr>
            <a:lstStyle/>
            <a:p>
              <a:pPr>
                <a:defRPr/>
              </a:pPr>
              <a:endParaRPr lang="en-US" kern="0" dirty="0">
                <a:solidFill>
                  <a:prstClr val="black"/>
                </a:solidFill>
                <a:latin typeface="Arial" panose="020B0604020202020204"/>
                <a:ea typeface="微软雅黑 Light" panose="020B0502040204020203" pitchFamily="34" charset="-122"/>
              </a:endParaRPr>
            </a:p>
          </p:txBody>
        </p:sp>
        <p:sp>
          <p:nvSpPr>
            <p:cNvPr id="17" name="iṡľiḑè"/>
            <p:cNvSpPr/>
            <p:nvPr/>
          </p:nvSpPr>
          <p:spPr bwMode="auto">
            <a:xfrm>
              <a:off x="6494324" y="2391456"/>
              <a:ext cx="1429501" cy="1958121"/>
            </a:xfrm>
            <a:custGeom>
              <a:avLst/>
              <a:gdLst>
                <a:gd name="T0" fmla="*/ 26 w 27"/>
                <a:gd name="T1" fmla="*/ 28 h 37"/>
                <a:gd name="T2" fmla="*/ 23 w 27"/>
                <a:gd name="T3" fmla="*/ 27 h 37"/>
                <a:gd name="T4" fmla="*/ 2 w 27"/>
                <a:gd name="T5" fmla="*/ 0 h 37"/>
                <a:gd name="T6" fmla="*/ 0 w 27"/>
                <a:gd name="T7" fmla="*/ 1 h 37"/>
                <a:gd name="T8" fmla="*/ 1 w 27"/>
                <a:gd name="T9" fmla="*/ 3 h 37"/>
                <a:gd name="T10" fmla="*/ 20 w 27"/>
                <a:gd name="T11" fmla="*/ 27 h 37"/>
                <a:gd name="T12" fmla="*/ 18 w 27"/>
                <a:gd name="T13" fmla="*/ 27 h 37"/>
                <a:gd name="T14" fmla="*/ 17 w 27"/>
                <a:gd name="T15" fmla="*/ 27 h 37"/>
                <a:gd name="T16" fmla="*/ 16 w 27"/>
                <a:gd name="T17" fmla="*/ 29 h 37"/>
                <a:gd name="T18" fmla="*/ 20 w 27"/>
                <a:gd name="T19" fmla="*/ 36 h 37"/>
                <a:gd name="T20" fmla="*/ 21 w 27"/>
                <a:gd name="T21" fmla="*/ 37 h 37"/>
                <a:gd name="T22" fmla="*/ 22 w 27"/>
                <a:gd name="T23" fmla="*/ 36 h 37"/>
                <a:gd name="T24" fmla="*/ 27 w 27"/>
                <a:gd name="T25"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7">
                  <a:moveTo>
                    <a:pt x="26" y="28"/>
                  </a:moveTo>
                  <a:cubicBezTo>
                    <a:pt x="23" y="27"/>
                    <a:pt x="23" y="27"/>
                    <a:pt x="23" y="27"/>
                  </a:cubicBezTo>
                  <a:cubicBezTo>
                    <a:pt x="22" y="15"/>
                    <a:pt x="14" y="4"/>
                    <a:pt x="2" y="0"/>
                  </a:cubicBezTo>
                  <a:cubicBezTo>
                    <a:pt x="1" y="0"/>
                    <a:pt x="0" y="0"/>
                    <a:pt x="0" y="1"/>
                  </a:cubicBezTo>
                  <a:cubicBezTo>
                    <a:pt x="0" y="2"/>
                    <a:pt x="0" y="3"/>
                    <a:pt x="1" y="3"/>
                  </a:cubicBezTo>
                  <a:cubicBezTo>
                    <a:pt x="12" y="6"/>
                    <a:pt x="19" y="16"/>
                    <a:pt x="20" y="27"/>
                  </a:cubicBezTo>
                  <a:cubicBezTo>
                    <a:pt x="18" y="27"/>
                    <a:pt x="18" y="27"/>
                    <a:pt x="18" y="27"/>
                  </a:cubicBezTo>
                  <a:cubicBezTo>
                    <a:pt x="17" y="27"/>
                    <a:pt x="17" y="27"/>
                    <a:pt x="17" y="27"/>
                  </a:cubicBezTo>
                  <a:cubicBezTo>
                    <a:pt x="16" y="28"/>
                    <a:pt x="16" y="28"/>
                    <a:pt x="16" y="29"/>
                  </a:cubicBezTo>
                  <a:cubicBezTo>
                    <a:pt x="20" y="36"/>
                    <a:pt x="20" y="36"/>
                    <a:pt x="20" y="36"/>
                  </a:cubicBezTo>
                  <a:cubicBezTo>
                    <a:pt x="20" y="37"/>
                    <a:pt x="20" y="37"/>
                    <a:pt x="21" y="37"/>
                  </a:cubicBezTo>
                  <a:cubicBezTo>
                    <a:pt x="22" y="37"/>
                    <a:pt x="22" y="37"/>
                    <a:pt x="22" y="36"/>
                  </a:cubicBezTo>
                  <a:cubicBezTo>
                    <a:pt x="27" y="30"/>
                    <a:pt x="27" y="30"/>
                    <a:pt x="27" y="30"/>
                  </a:cubicBezTo>
                </a:path>
              </a:pathLst>
            </a:custGeom>
            <a:solidFill>
              <a:srgbClr val="A5A5A5">
                <a:lumMod val="60000"/>
                <a:lumOff val="40000"/>
              </a:srgbClr>
            </a:solidFill>
            <a:ln w="11113" cap="flat">
              <a:noFill/>
              <a:prstDash val="solid"/>
              <a:miter lim="800000"/>
            </a:ln>
          </p:spPr>
          <p:txBody>
            <a:bodyPr vert="horz" wrap="square" lIns="91440" tIns="45720" rIns="91440" bIns="45720" numCol="1" anchor="t" anchorCtr="0" compatLnSpc="1">
              <a:normAutofit/>
            </a:bodyPr>
            <a:lstStyle/>
            <a:p>
              <a:pPr>
                <a:defRPr/>
              </a:pPr>
              <a:endParaRPr lang="en-US" kern="0" dirty="0">
                <a:solidFill>
                  <a:prstClr val="black"/>
                </a:solidFill>
                <a:latin typeface="Arial" panose="020B0604020202020204"/>
                <a:ea typeface="微软雅黑 Light" panose="020B0502040204020203" pitchFamily="34" charset="-122"/>
              </a:endParaRPr>
            </a:p>
          </p:txBody>
        </p:sp>
        <p:sp>
          <p:nvSpPr>
            <p:cNvPr id="18" name="íṧľíde"/>
            <p:cNvSpPr/>
            <p:nvPr/>
          </p:nvSpPr>
          <p:spPr bwMode="auto">
            <a:xfrm>
              <a:off x="5012706" y="4982427"/>
              <a:ext cx="2218705" cy="588182"/>
            </a:xfrm>
            <a:custGeom>
              <a:avLst/>
              <a:gdLst>
                <a:gd name="T0" fmla="*/ 40 w 42"/>
                <a:gd name="T1" fmla="*/ 1 h 11"/>
                <a:gd name="T2" fmla="*/ 9 w 42"/>
                <a:gd name="T3" fmla="*/ 5 h 11"/>
                <a:gd name="T4" fmla="*/ 10 w 42"/>
                <a:gd name="T5" fmla="*/ 4 h 11"/>
                <a:gd name="T6" fmla="*/ 11 w 42"/>
                <a:gd name="T7" fmla="*/ 2 h 11"/>
                <a:gd name="T8" fmla="*/ 9 w 42"/>
                <a:gd name="T9" fmla="*/ 1 h 11"/>
                <a:gd name="T10" fmla="*/ 2 w 42"/>
                <a:gd name="T11" fmla="*/ 0 h 11"/>
                <a:gd name="T12" fmla="*/ 0 w 42"/>
                <a:gd name="T13" fmla="*/ 1 h 11"/>
                <a:gd name="T14" fmla="*/ 0 w 42"/>
                <a:gd name="T15" fmla="*/ 2 h 11"/>
                <a:gd name="T16" fmla="*/ 3 w 42"/>
                <a:gd name="T17" fmla="*/ 10 h 11"/>
                <a:gd name="T18" fmla="*/ 5 w 42"/>
                <a:gd name="T19" fmla="*/ 11 h 11"/>
                <a:gd name="T20" fmla="*/ 6 w 42"/>
                <a:gd name="T21" fmla="*/ 10 h 11"/>
                <a:gd name="T22" fmla="*/ 7 w 42"/>
                <a:gd name="T23" fmla="*/ 8 h 11"/>
                <a:gd name="T24" fmla="*/ 21 w 42"/>
                <a:gd name="T25" fmla="*/ 11 h 11"/>
                <a:gd name="T26" fmla="*/ 42 w 42"/>
                <a:gd name="T27" fmla="*/ 3 h 11"/>
                <a:gd name="T28" fmla="*/ 42 w 42"/>
                <a:gd name="T29" fmla="*/ 1 h 11"/>
                <a:gd name="T30" fmla="*/ 40 w 42"/>
                <a:gd name="T3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1">
                  <a:moveTo>
                    <a:pt x="40" y="1"/>
                  </a:moveTo>
                  <a:cubicBezTo>
                    <a:pt x="31" y="8"/>
                    <a:pt x="19" y="10"/>
                    <a:pt x="9" y="5"/>
                  </a:cubicBezTo>
                  <a:cubicBezTo>
                    <a:pt x="10" y="4"/>
                    <a:pt x="10" y="4"/>
                    <a:pt x="10" y="4"/>
                  </a:cubicBezTo>
                  <a:cubicBezTo>
                    <a:pt x="11" y="3"/>
                    <a:pt x="11" y="2"/>
                    <a:pt x="11" y="2"/>
                  </a:cubicBezTo>
                  <a:cubicBezTo>
                    <a:pt x="10" y="1"/>
                    <a:pt x="10" y="1"/>
                    <a:pt x="9" y="1"/>
                  </a:cubicBezTo>
                  <a:cubicBezTo>
                    <a:pt x="2" y="0"/>
                    <a:pt x="2" y="0"/>
                    <a:pt x="2" y="0"/>
                  </a:cubicBezTo>
                  <a:cubicBezTo>
                    <a:pt x="1" y="0"/>
                    <a:pt x="0" y="0"/>
                    <a:pt x="0" y="1"/>
                  </a:cubicBezTo>
                  <a:cubicBezTo>
                    <a:pt x="0" y="1"/>
                    <a:pt x="0" y="2"/>
                    <a:pt x="0" y="2"/>
                  </a:cubicBezTo>
                  <a:cubicBezTo>
                    <a:pt x="3" y="10"/>
                    <a:pt x="3" y="10"/>
                    <a:pt x="3" y="10"/>
                  </a:cubicBezTo>
                  <a:cubicBezTo>
                    <a:pt x="3" y="10"/>
                    <a:pt x="4" y="11"/>
                    <a:pt x="5" y="11"/>
                  </a:cubicBezTo>
                  <a:cubicBezTo>
                    <a:pt x="5" y="11"/>
                    <a:pt x="6" y="10"/>
                    <a:pt x="6" y="10"/>
                  </a:cubicBezTo>
                  <a:cubicBezTo>
                    <a:pt x="7" y="8"/>
                    <a:pt x="7" y="8"/>
                    <a:pt x="7" y="8"/>
                  </a:cubicBezTo>
                  <a:cubicBezTo>
                    <a:pt x="12" y="10"/>
                    <a:pt x="16" y="11"/>
                    <a:pt x="21" y="11"/>
                  </a:cubicBezTo>
                  <a:cubicBezTo>
                    <a:pt x="28" y="11"/>
                    <a:pt x="36" y="8"/>
                    <a:pt x="42" y="3"/>
                  </a:cubicBezTo>
                  <a:cubicBezTo>
                    <a:pt x="42" y="2"/>
                    <a:pt x="42" y="1"/>
                    <a:pt x="42" y="1"/>
                  </a:cubicBezTo>
                  <a:cubicBezTo>
                    <a:pt x="41" y="0"/>
                    <a:pt x="40" y="0"/>
                    <a:pt x="40" y="1"/>
                  </a:cubicBezTo>
                  <a:close/>
                </a:path>
              </a:pathLst>
            </a:custGeom>
            <a:solidFill>
              <a:srgbClr val="A5A5A5">
                <a:lumMod val="60000"/>
                <a:lumOff val="40000"/>
              </a:srgbClr>
            </a:solidFill>
            <a:ln w="11113" cap="flat">
              <a:noFill/>
              <a:prstDash val="solid"/>
              <a:miter lim="800000"/>
            </a:ln>
          </p:spPr>
          <p:txBody>
            <a:bodyPr vert="horz" wrap="square" lIns="91440" tIns="45720" rIns="91440" bIns="45720" numCol="1" anchor="t" anchorCtr="0" compatLnSpc="1">
              <a:normAutofit/>
            </a:bodyPr>
            <a:lstStyle/>
            <a:p>
              <a:pPr>
                <a:defRPr/>
              </a:pPr>
              <a:endParaRPr lang="en-US" kern="0" dirty="0">
                <a:solidFill>
                  <a:prstClr val="black"/>
                </a:solidFill>
                <a:latin typeface="Arial" panose="020B0604020202020204"/>
                <a:ea typeface="微软雅黑 Light" panose="020B0502040204020203" pitchFamily="34" charset="-122"/>
              </a:endParaRPr>
            </a:p>
          </p:txBody>
        </p:sp>
        <p:sp>
          <p:nvSpPr>
            <p:cNvPr id="19" name="íṩļîḓé"/>
            <p:cNvSpPr/>
            <p:nvPr/>
          </p:nvSpPr>
          <p:spPr bwMode="auto">
            <a:xfrm>
              <a:off x="4379855" y="2339339"/>
              <a:ext cx="1369939" cy="2010236"/>
            </a:xfrm>
            <a:custGeom>
              <a:avLst/>
              <a:gdLst>
                <a:gd name="T0" fmla="*/ 4 w 26"/>
                <a:gd name="T1" fmla="*/ 38 h 38"/>
                <a:gd name="T2" fmla="*/ 5 w 26"/>
                <a:gd name="T3" fmla="*/ 38 h 38"/>
                <a:gd name="T4" fmla="*/ 6 w 26"/>
                <a:gd name="T5" fmla="*/ 36 h 38"/>
                <a:gd name="T6" fmla="*/ 17 w 26"/>
                <a:gd name="T7" fmla="*/ 8 h 38"/>
                <a:gd name="T8" fmla="*/ 18 w 26"/>
                <a:gd name="T9" fmla="*/ 10 h 38"/>
                <a:gd name="T10" fmla="*/ 19 w 26"/>
                <a:gd name="T11" fmla="*/ 11 h 38"/>
                <a:gd name="T12" fmla="*/ 21 w 26"/>
                <a:gd name="T13" fmla="*/ 10 h 38"/>
                <a:gd name="T14" fmla="*/ 25 w 26"/>
                <a:gd name="T15" fmla="*/ 4 h 38"/>
                <a:gd name="T16" fmla="*/ 25 w 26"/>
                <a:gd name="T17" fmla="*/ 2 h 38"/>
                <a:gd name="T18" fmla="*/ 24 w 26"/>
                <a:gd name="T19" fmla="*/ 1 h 38"/>
                <a:gd name="T20" fmla="*/ 16 w 26"/>
                <a:gd name="T21" fmla="*/ 1 h 38"/>
                <a:gd name="T22" fmla="*/ 15 w 26"/>
                <a:gd name="T23" fmla="*/ 1 h 38"/>
                <a:gd name="T24" fmla="*/ 15 w 26"/>
                <a:gd name="T25" fmla="*/ 3 h 38"/>
                <a:gd name="T26" fmla="*/ 16 w 26"/>
                <a:gd name="T27" fmla="*/ 5 h 38"/>
                <a:gd name="T28" fmla="*/ 3 w 26"/>
                <a:gd name="T29" fmla="*/ 37 h 38"/>
                <a:gd name="T30" fmla="*/ 4 w 26"/>
                <a:gd name="T3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8">
                  <a:moveTo>
                    <a:pt x="4" y="38"/>
                  </a:moveTo>
                  <a:cubicBezTo>
                    <a:pt x="5" y="38"/>
                    <a:pt x="5" y="38"/>
                    <a:pt x="5" y="38"/>
                  </a:cubicBezTo>
                  <a:cubicBezTo>
                    <a:pt x="6" y="38"/>
                    <a:pt x="6" y="37"/>
                    <a:pt x="6" y="36"/>
                  </a:cubicBezTo>
                  <a:cubicBezTo>
                    <a:pt x="3" y="25"/>
                    <a:pt x="8" y="14"/>
                    <a:pt x="17" y="8"/>
                  </a:cubicBezTo>
                  <a:cubicBezTo>
                    <a:pt x="18" y="10"/>
                    <a:pt x="18" y="10"/>
                    <a:pt x="18" y="10"/>
                  </a:cubicBezTo>
                  <a:cubicBezTo>
                    <a:pt x="18" y="10"/>
                    <a:pt x="19" y="11"/>
                    <a:pt x="19" y="11"/>
                  </a:cubicBezTo>
                  <a:cubicBezTo>
                    <a:pt x="20" y="11"/>
                    <a:pt x="20" y="11"/>
                    <a:pt x="21" y="10"/>
                  </a:cubicBezTo>
                  <a:cubicBezTo>
                    <a:pt x="25" y="4"/>
                    <a:pt x="25" y="4"/>
                    <a:pt x="25" y="4"/>
                  </a:cubicBezTo>
                  <a:cubicBezTo>
                    <a:pt x="26" y="3"/>
                    <a:pt x="26" y="3"/>
                    <a:pt x="25" y="2"/>
                  </a:cubicBezTo>
                  <a:cubicBezTo>
                    <a:pt x="25" y="2"/>
                    <a:pt x="25" y="1"/>
                    <a:pt x="24" y="1"/>
                  </a:cubicBezTo>
                  <a:cubicBezTo>
                    <a:pt x="16" y="1"/>
                    <a:pt x="16" y="1"/>
                    <a:pt x="16" y="1"/>
                  </a:cubicBezTo>
                  <a:cubicBezTo>
                    <a:pt x="16" y="0"/>
                    <a:pt x="15" y="1"/>
                    <a:pt x="15" y="1"/>
                  </a:cubicBezTo>
                  <a:cubicBezTo>
                    <a:pt x="15" y="2"/>
                    <a:pt x="14" y="2"/>
                    <a:pt x="15" y="3"/>
                  </a:cubicBezTo>
                  <a:cubicBezTo>
                    <a:pt x="16" y="5"/>
                    <a:pt x="16" y="5"/>
                    <a:pt x="16" y="5"/>
                  </a:cubicBezTo>
                  <a:cubicBezTo>
                    <a:pt x="5" y="12"/>
                    <a:pt x="0" y="25"/>
                    <a:pt x="3" y="37"/>
                  </a:cubicBezTo>
                  <a:cubicBezTo>
                    <a:pt x="3" y="38"/>
                    <a:pt x="4" y="38"/>
                    <a:pt x="4" y="38"/>
                  </a:cubicBezTo>
                  <a:close/>
                </a:path>
              </a:pathLst>
            </a:custGeom>
            <a:solidFill>
              <a:srgbClr val="A5A5A5">
                <a:lumMod val="60000"/>
                <a:lumOff val="40000"/>
              </a:srgbClr>
            </a:solidFill>
            <a:ln w="11113" cap="flat">
              <a:noFill/>
              <a:prstDash val="solid"/>
              <a:miter lim="800000"/>
            </a:ln>
          </p:spPr>
          <p:txBody>
            <a:bodyPr vert="horz" wrap="square" lIns="91440" tIns="45720" rIns="91440" bIns="45720" numCol="1" anchor="t" anchorCtr="0" compatLnSpc="1">
              <a:normAutofit/>
            </a:bodyPr>
            <a:lstStyle/>
            <a:p>
              <a:pPr>
                <a:defRPr/>
              </a:pPr>
              <a:endParaRPr lang="en-US" kern="0" dirty="0">
                <a:solidFill>
                  <a:prstClr val="black"/>
                </a:solidFill>
                <a:latin typeface="Arial" panose="020B0604020202020204"/>
                <a:ea typeface="微软雅黑 Light" panose="020B0502040204020203" pitchFamily="34" charset="-122"/>
              </a:endParaRPr>
            </a:p>
          </p:txBody>
        </p:sp>
      </p:grpSp>
      <p:sp>
        <p:nvSpPr>
          <p:cNvPr id="21" name="îṧļîḑé"/>
          <p:cNvSpPr txBox="1"/>
          <p:nvPr/>
        </p:nvSpPr>
        <p:spPr>
          <a:xfrm>
            <a:off x="1122031" y="2493553"/>
            <a:ext cx="3066491" cy="1961408"/>
          </a:xfrm>
          <a:prstGeom prst="rect">
            <a:avLst/>
          </a:prstGeom>
          <a:noFill/>
        </p:spPr>
        <p:txBody>
          <a:bodyPr wrap="square" lIns="91440" tIns="45720" rIns="91440" bIns="45720">
            <a:normAutofit/>
          </a:bodyPr>
          <a:lstStyle/>
          <a:p>
            <a:pPr>
              <a:lnSpc>
                <a:spcPct val="140000"/>
              </a:lnSpc>
              <a:defRPr/>
            </a:pP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只支持加法运算或乘法运算中的一种</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40000"/>
              </a:lnSpc>
              <a:defRPr/>
            </a:pPr>
            <a:r>
              <a:rPr lang="zh-CN" altLang="en-US" sz="1400" b="0" i="0" dirty="0">
                <a:effectLst/>
                <a:latin typeface="微软雅黑" panose="020B0503020204020204" pitchFamily="34" charset="-122"/>
                <a:ea typeface="微软雅黑" panose="020B0503020204020204" pitchFamily="34" charset="-122"/>
              </a:rPr>
              <a:t>▼乘法同态算法</a:t>
            </a:r>
            <a:endParaRPr lang="en-US" altLang="zh-CN" sz="1400" b="0" i="0" dirty="0">
              <a:effectLst/>
              <a:latin typeface="微软雅黑" panose="020B0503020204020204" pitchFamily="34" charset="-122"/>
              <a:ea typeface="微软雅黑" panose="020B0503020204020204" pitchFamily="34" charset="-122"/>
            </a:endParaRPr>
          </a:p>
          <a:p>
            <a:pPr>
              <a:lnSpc>
                <a:spcPct val="140000"/>
              </a:lnSpc>
              <a:defRPr/>
            </a:pPr>
            <a:r>
              <a:rPr lang="en-US" altLang="zh-CN" sz="1400" dirty="0">
                <a:latin typeface="微软雅黑" panose="020B0503020204020204" pitchFamily="34" charset="-122"/>
                <a:ea typeface="微软雅黑" panose="020B0503020204020204" pitchFamily="34" charset="-122"/>
              </a:rPr>
              <a:t>    ● </a:t>
            </a:r>
            <a:r>
              <a:rPr lang="en-US" altLang="zh-CN" sz="1400" b="0" i="0" dirty="0">
                <a:effectLst/>
                <a:latin typeface="微软雅黑" panose="020B0503020204020204" pitchFamily="34" charset="-122"/>
                <a:ea typeface="微软雅黑" panose="020B0503020204020204" pitchFamily="34" charset="-122"/>
              </a:rPr>
              <a:t>RSA</a:t>
            </a:r>
          </a:p>
          <a:p>
            <a:pPr>
              <a:lnSpc>
                <a:spcPct val="140000"/>
              </a:lnSpc>
              <a:defRPr/>
            </a:pP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ElGamal</a:t>
            </a:r>
            <a:endParaRPr lang="en-US" altLang="zh-CN" sz="1400" dirty="0">
              <a:latin typeface="微软雅黑" panose="020B0503020204020204" pitchFamily="34" charset="-122"/>
              <a:ea typeface="微软雅黑" panose="020B0503020204020204" pitchFamily="34" charset="-122"/>
            </a:endParaRPr>
          </a:p>
          <a:p>
            <a:pPr>
              <a:lnSpc>
                <a:spcPct val="140000"/>
              </a:lnSpc>
              <a:defRPr/>
            </a:pPr>
            <a:r>
              <a:rPr lang="zh-CN" altLang="en-US" sz="1400" b="0" i="0" dirty="0">
                <a:effectLst/>
                <a:latin typeface="微软雅黑" panose="020B0503020204020204" pitchFamily="34" charset="-122"/>
                <a:ea typeface="微软雅黑" panose="020B0503020204020204" pitchFamily="34" charset="-122"/>
              </a:rPr>
              <a:t>▼加法同态算法</a:t>
            </a:r>
            <a:endParaRPr lang="en-US" altLang="zh-CN" sz="1400" b="0" i="0" dirty="0">
              <a:effectLst/>
              <a:latin typeface="微软雅黑" panose="020B0503020204020204" pitchFamily="34" charset="-122"/>
              <a:ea typeface="微软雅黑" panose="020B0503020204020204" pitchFamily="34" charset="-122"/>
            </a:endParaRPr>
          </a:p>
          <a:p>
            <a:pPr>
              <a:lnSpc>
                <a:spcPct val="140000"/>
              </a:lnSpc>
              <a:defRPr/>
            </a:pPr>
            <a:r>
              <a:rPr lang="en-US" altLang="zh-CN" sz="1400" dirty="0">
                <a:latin typeface="微软雅黑" panose="020B0503020204020204" pitchFamily="34" charset="-122"/>
                <a:ea typeface="微软雅黑" panose="020B0503020204020204" pitchFamily="34" charset="-122"/>
              </a:rPr>
              <a:t>    ● </a:t>
            </a:r>
            <a:r>
              <a:rPr lang="en-US" altLang="zh-CN" sz="1400" dirty="0" err="1">
                <a:latin typeface="微软雅黑" panose="020B0503020204020204" pitchFamily="34" charset="-122"/>
                <a:ea typeface="微软雅黑" panose="020B0503020204020204" pitchFamily="34" charset="-122"/>
              </a:rPr>
              <a:t>Paillier</a:t>
            </a:r>
            <a:endParaRPr lang="en-US" altLang="zh-CN" sz="1400" dirty="0">
              <a:latin typeface="微软雅黑" panose="020B0503020204020204" pitchFamily="34" charset="-122"/>
              <a:ea typeface="微软雅黑" panose="020B0503020204020204" pitchFamily="34" charset="-122"/>
            </a:endParaRPr>
          </a:p>
        </p:txBody>
      </p:sp>
      <p:sp>
        <p:nvSpPr>
          <p:cNvPr id="22" name="îSḷïḍe"/>
          <p:cNvSpPr/>
          <p:nvPr/>
        </p:nvSpPr>
        <p:spPr>
          <a:xfrm>
            <a:off x="545452" y="1849831"/>
            <a:ext cx="4341051" cy="653886"/>
          </a:xfrm>
          <a:prstGeom prst="rect">
            <a:avLst/>
          </a:prstGeom>
        </p:spPr>
        <p:txBody>
          <a:bodyPr wrap="square" lIns="91440" tIns="45720" rIns="91440" bIns="45720" anchor="ctr">
            <a:normAutofit fontScale="85000" lnSpcReduction="10000"/>
          </a:bodyPr>
          <a:lstStyle/>
          <a:p>
            <a:pPr algn="r">
              <a:defRPr/>
            </a:pPr>
            <a:r>
              <a:rPr lang="zh-CN" altLang="en-US" sz="2100" b="1" dirty="0">
                <a:solidFill>
                  <a:prstClr val="black"/>
                </a:solidFill>
                <a:latin typeface="微软雅黑" panose="020B0503020204020204" charset="-122"/>
                <a:ea typeface="微软雅黑" panose="020B0503020204020204" charset="-122"/>
              </a:rPr>
              <a:t>部分同态加密</a:t>
            </a:r>
            <a:endParaRPr lang="en-US" altLang="zh-CN" sz="2100" b="1" dirty="0">
              <a:solidFill>
                <a:prstClr val="black"/>
              </a:solidFill>
              <a:latin typeface="微软雅黑" panose="020B0503020204020204" charset="-122"/>
              <a:ea typeface="微软雅黑" panose="020B0503020204020204" charset="-122"/>
            </a:endParaRPr>
          </a:p>
          <a:p>
            <a:pPr algn="r">
              <a:defRPr/>
            </a:pPr>
            <a:r>
              <a:rPr lang="zh-CN" altLang="en-US" b="1" dirty="0">
                <a:solidFill>
                  <a:prstClr val="black"/>
                </a:solidFill>
                <a:latin typeface="微软雅黑" panose="020B0503020204020204" charset="-122"/>
                <a:ea typeface="微软雅黑" panose="020B0503020204020204" charset="-122"/>
              </a:rPr>
              <a:t>（</a:t>
            </a:r>
            <a:r>
              <a:rPr lang="en-US" altLang="zh-CN" b="1" dirty="0">
                <a:solidFill>
                  <a:prstClr val="black"/>
                </a:solidFill>
                <a:latin typeface="微软雅黑" panose="020B0503020204020204" charset="-122"/>
                <a:ea typeface="微软雅黑" panose="020B0503020204020204" charset="-122"/>
              </a:rPr>
              <a:t>Partially Homomorphic Encryption</a:t>
            </a:r>
            <a:r>
              <a:rPr lang="zh-CN" altLang="en-US" b="1" dirty="0">
                <a:solidFill>
                  <a:prstClr val="black"/>
                </a:solidFill>
                <a:latin typeface="微软雅黑" panose="020B0503020204020204" charset="-122"/>
                <a:ea typeface="微软雅黑" panose="020B0503020204020204" charset="-122"/>
              </a:rPr>
              <a:t>，</a:t>
            </a:r>
            <a:r>
              <a:rPr lang="en-US" altLang="zh-CN" b="1" dirty="0">
                <a:solidFill>
                  <a:prstClr val="black"/>
                </a:solidFill>
                <a:latin typeface="微软雅黑" panose="020B0503020204020204" charset="-122"/>
                <a:ea typeface="微软雅黑" panose="020B0503020204020204" charset="-122"/>
              </a:rPr>
              <a:t>PHE</a:t>
            </a:r>
            <a:r>
              <a:rPr lang="zh-CN" altLang="en-US" b="1" dirty="0">
                <a:solidFill>
                  <a:prstClr val="black"/>
                </a:solidFill>
                <a:latin typeface="微软雅黑" panose="020B0503020204020204" charset="-122"/>
                <a:ea typeface="微软雅黑" panose="020B0503020204020204" charset="-122"/>
              </a:rPr>
              <a:t>）</a:t>
            </a:r>
          </a:p>
        </p:txBody>
      </p:sp>
      <p:sp>
        <p:nvSpPr>
          <p:cNvPr id="7" name="文本框 6"/>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图片2.png图片2"/>
          <p:cNvPicPr>
            <a:picLocks noChangeAspect="1"/>
          </p:cNvPicPr>
          <p:nvPr/>
        </p:nvPicPr>
        <p:blipFill rotWithShape="1">
          <a:blip r:embed="rId2"/>
          <a:srcRect/>
          <a:stretch>
            <a:fillRect/>
          </a:stretch>
        </p:blipFill>
        <p:spPr>
          <a:xfrm>
            <a:off x="9070341" y="114618"/>
            <a:ext cx="2102485" cy="771525"/>
          </a:xfrm>
          <a:prstGeom prst="rect">
            <a:avLst/>
          </a:prstGeom>
        </p:spPr>
      </p:pic>
      <p:sp>
        <p:nvSpPr>
          <p:cNvPr id="11" name="文本占位符 5">
            <a:extLst>
              <a:ext uri="{FF2B5EF4-FFF2-40B4-BE49-F238E27FC236}">
                <a16:creationId xmlns:a16="http://schemas.microsoft.com/office/drawing/2014/main" id="{49196305-53B2-2126-F8BD-10D4B68A167A}"/>
              </a:ext>
            </a:extLst>
          </p:cNvPr>
          <p:cNvSpPr txBox="1"/>
          <p:nvPr/>
        </p:nvSpPr>
        <p:spPr>
          <a:xfrm>
            <a:off x="4878953" y="2597290"/>
            <a:ext cx="2577616" cy="16082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4400" b="1" dirty="0">
                <a:solidFill>
                  <a:srgbClr val="961318"/>
                </a:solidFill>
                <a:effectLst>
                  <a:outerShdw blurRad="38100" dist="38100" dir="2700000" algn="tl">
                    <a:srgbClr val="000000">
                      <a:alpha val="43137"/>
                    </a:srgbClr>
                  </a:outerShdw>
                </a:effectLst>
                <a:latin typeface="Arial" panose="020B0604020202020204"/>
                <a:ea typeface="微软雅黑" panose="020B0503020204020204" charset="-122"/>
                <a:cs typeface="+mn-ea"/>
                <a:sym typeface="+mn-lt"/>
              </a:rPr>
              <a:t>同态加密</a:t>
            </a:r>
            <a:endParaRPr lang="en-US" altLang="zh-CN" sz="4400" b="1" dirty="0">
              <a:solidFill>
                <a:srgbClr val="961318"/>
              </a:solidFill>
              <a:effectLst>
                <a:outerShdw blurRad="38100" dist="38100" dir="2700000" algn="tl">
                  <a:srgbClr val="000000">
                    <a:alpha val="43137"/>
                  </a:srgbClr>
                </a:outerShdw>
              </a:effectLst>
              <a:latin typeface="Arial" panose="020B0604020202020204"/>
              <a:ea typeface="微软雅黑" panose="020B0503020204020204" charset="-122"/>
              <a:cs typeface="+mn-ea"/>
              <a:sym typeface="+mn-lt"/>
            </a:endParaRPr>
          </a:p>
          <a:p>
            <a:pPr algn="ctr"/>
            <a:r>
              <a:rPr lang="zh-CN" altLang="en-US" sz="4400" b="1" dirty="0">
                <a:solidFill>
                  <a:srgbClr val="961318"/>
                </a:solidFill>
                <a:effectLst>
                  <a:outerShdw blurRad="38100" dist="38100" dir="2700000" algn="tl">
                    <a:srgbClr val="000000">
                      <a:alpha val="43137"/>
                    </a:srgbClr>
                  </a:outerShdw>
                </a:effectLst>
                <a:latin typeface="Arial" panose="020B0604020202020204"/>
                <a:ea typeface="微软雅黑" panose="020B0503020204020204" charset="-122"/>
                <a:cs typeface="+mn-ea"/>
                <a:sym typeface="+mn-lt"/>
              </a:rPr>
              <a:t>分类</a:t>
            </a:r>
            <a:endParaRPr lang="zh-CN" altLang="en-US" sz="4400" b="1" dirty="0">
              <a:solidFill>
                <a:srgbClr val="961318"/>
              </a:solidFill>
              <a:effectLst>
                <a:outerShdw blurRad="38100" dist="38100" dir="2700000" algn="tl">
                  <a:srgbClr val="000000">
                    <a:alpha val="43137"/>
                  </a:srgbClr>
                </a:outerShdw>
              </a:effectLst>
              <a:ea typeface="微软雅黑" panose="020B0503020204020204" charset="-122"/>
            </a:endParaRPr>
          </a:p>
        </p:txBody>
      </p:sp>
      <p:sp>
        <p:nvSpPr>
          <p:cNvPr id="12" name="îSḷïḍe">
            <a:extLst>
              <a:ext uri="{FF2B5EF4-FFF2-40B4-BE49-F238E27FC236}">
                <a16:creationId xmlns:a16="http://schemas.microsoft.com/office/drawing/2014/main" id="{D7B27232-009E-57C4-3FCC-037223EC9A7B}"/>
              </a:ext>
            </a:extLst>
          </p:cNvPr>
          <p:cNvSpPr/>
          <p:nvPr/>
        </p:nvSpPr>
        <p:spPr>
          <a:xfrm>
            <a:off x="7061869" y="1839673"/>
            <a:ext cx="4775293" cy="653880"/>
          </a:xfrm>
          <a:prstGeom prst="rect">
            <a:avLst/>
          </a:prstGeom>
        </p:spPr>
        <p:txBody>
          <a:bodyPr wrap="square" lIns="91440" tIns="45720" rIns="91440" bIns="45720" anchor="ctr">
            <a:normAutofit fontScale="85000" lnSpcReduction="10000"/>
          </a:bodyPr>
          <a:lstStyle/>
          <a:p>
            <a:pPr>
              <a:defRPr/>
            </a:pPr>
            <a:r>
              <a:rPr lang="zh-CN" altLang="en-US" sz="2100" b="1" dirty="0">
                <a:solidFill>
                  <a:prstClr val="black"/>
                </a:solidFill>
                <a:latin typeface="微软雅黑" panose="020B0503020204020204" charset="-122"/>
                <a:ea typeface="微软雅黑" panose="020B0503020204020204" charset="-122"/>
              </a:rPr>
              <a:t>近似同态加密</a:t>
            </a:r>
            <a:r>
              <a:rPr lang="en-US" altLang="zh-CN" sz="2100" b="1" dirty="0">
                <a:solidFill>
                  <a:prstClr val="black"/>
                </a:solidFill>
                <a:latin typeface="微软雅黑" panose="020B0503020204020204" charset="-122"/>
                <a:ea typeface="微软雅黑" panose="020B0503020204020204" charset="-122"/>
              </a:rPr>
              <a:t>/</a:t>
            </a:r>
            <a:r>
              <a:rPr lang="zh-CN" altLang="en-US" sz="2100" b="1" dirty="0">
                <a:solidFill>
                  <a:prstClr val="black"/>
                </a:solidFill>
                <a:latin typeface="微软雅黑" panose="020B0503020204020204" charset="-122"/>
                <a:ea typeface="微软雅黑" panose="020B0503020204020204" charset="-122"/>
              </a:rPr>
              <a:t>类同态加密</a:t>
            </a:r>
            <a:endParaRPr lang="en-US" altLang="zh-CN" sz="2100" b="1" dirty="0">
              <a:solidFill>
                <a:prstClr val="black"/>
              </a:solidFill>
              <a:latin typeface="微软雅黑" panose="020B0503020204020204" charset="-122"/>
              <a:ea typeface="微软雅黑" panose="020B0503020204020204" charset="-122"/>
            </a:endParaRPr>
          </a:p>
          <a:p>
            <a:pPr>
              <a:defRPr/>
            </a:pPr>
            <a:r>
              <a:rPr lang="zh-CN" altLang="en-US" b="1" dirty="0">
                <a:solidFill>
                  <a:prstClr val="black"/>
                </a:solidFill>
                <a:latin typeface="微软雅黑" panose="020B0503020204020204" charset="-122"/>
                <a:ea typeface="微软雅黑" panose="020B0503020204020204" charset="-122"/>
              </a:rPr>
              <a:t>（</a:t>
            </a:r>
            <a:r>
              <a:rPr lang="en-US" altLang="zh-CN" b="1" dirty="0">
                <a:solidFill>
                  <a:prstClr val="black"/>
                </a:solidFill>
                <a:latin typeface="微软雅黑" panose="020B0503020204020204" charset="-122"/>
                <a:ea typeface="微软雅黑" panose="020B0503020204020204" charset="-122"/>
              </a:rPr>
              <a:t>Somewhat Homomorphic Encryption</a:t>
            </a:r>
            <a:r>
              <a:rPr lang="zh-CN" altLang="en-US" b="1" dirty="0">
                <a:solidFill>
                  <a:prstClr val="black"/>
                </a:solidFill>
                <a:latin typeface="微软雅黑" panose="020B0503020204020204" charset="-122"/>
                <a:ea typeface="微软雅黑" panose="020B0503020204020204" charset="-122"/>
              </a:rPr>
              <a:t>，</a:t>
            </a:r>
            <a:r>
              <a:rPr lang="en-US" altLang="zh-CN" b="1" dirty="0">
                <a:solidFill>
                  <a:prstClr val="black"/>
                </a:solidFill>
                <a:latin typeface="微软雅黑" panose="020B0503020204020204" charset="-122"/>
                <a:ea typeface="微软雅黑" panose="020B0503020204020204" charset="-122"/>
              </a:rPr>
              <a:t>SWHE</a:t>
            </a:r>
            <a:r>
              <a:rPr lang="zh-CN" altLang="en-US" b="1" dirty="0">
                <a:solidFill>
                  <a:prstClr val="black"/>
                </a:solidFill>
                <a:latin typeface="微软雅黑" panose="020B0503020204020204" charset="-122"/>
                <a:ea typeface="微软雅黑" panose="020B0503020204020204" charset="-122"/>
              </a:rPr>
              <a:t>）</a:t>
            </a:r>
          </a:p>
        </p:txBody>
      </p:sp>
      <p:sp>
        <p:nvSpPr>
          <p:cNvPr id="13" name="îSḷïḍe">
            <a:extLst>
              <a:ext uri="{FF2B5EF4-FFF2-40B4-BE49-F238E27FC236}">
                <a16:creationId xmlns:a16="http://schemas.microsoft.com/office/drawing/2014/main" id="{E94C08A0-A66B-1BC7-FA0A-D4FF612E158B}"/>
              </a:ext>
            </a:extLst>
          </p:cNvPr>
          <p:cNvSpPr/>
          <p:nvPr/>
        </p:nvSpPr>
        <p:spPr>
          <a:xfrm>
            <a:off x="2384505" y="4443397"/>
            <a:ext cx="4341051" cy="653886"/>
          </a:xfrm>
          <a:prstGeom prst="rect">
            <a:avLst/>
          </a:prstGeom>
        </p:spPr>
        <p:txBody>
          <a:bodyPr wrap="square" lIns="91440" tIns="45720" rIns="91440" bIns="45720" anchor="ctr">
            <a:normAutofit fontScale="85000" lnSpcReduction="10000"/>
          </a:bodyPr>
          <a:lstStyle/>
          <a:p>
            <a:pPr algn="ctr">
              <a:defRPr/>
            </a:pPr>
            <a:r>
              <a:rPr lang="zh-CN" altLang="en-US" sz="2100" b="1" dirty="0">
                <a:solidFill>
                  <a:prstClr val="black"/>
                </a:solidFill>
                <a:latin typeface="微软雅黑" panose="020B0503020204020204" charset="-122"/>
                <a:ea typeface="微软雅黑" panose="020B0503020204020204" charset="-122"/>
              </a:rPr>
              <a:t>全同态加密</a:t>
            </a:r>
            <a:endParaRPr lang="en-US" altLang="zh-CN" sz="2100" b="1" dirty="0">
              <a:solidFill>
                <a:prstClr val="black"/>
              </a:solidFill>
              <a:latin typeface="微软雅黑" panose="020B0503020204020204" charset="-122"/>
              <a:ea typeface="微软雅黑" panose="020B0503020204020204" charset="-122"/>
            </a:endParaRPr>
          </a:p>
          <a:p>
            <a:pPr algn="ctr">
              <a:defRPr/>
            </a:pPr>
            <a:r>
              <a:rPr lang="zh-CN" altLang="en-US" b="1" dirty="0">
                <a:solidFill>
                  <a:prstClr val="black"/>
                </a:solidFill>
                <a:latin typeface="微软雅黑" panose="020B0503020204020204" charset="-122"/>
                <a:ea typeface="微软雅黑" panose="020B0503020204020204" charset="-122"/>
              </a:rPr>
              <a:t>（</a:t>
            </a:r>
            <a:r>
              <a:rPr lang="en-US" altLang="zh-CN" b="1" dirty="0">
                <a:solidFill>
                  <a:prstClr val="black"/>
                </a:solidFill>
                <a:latin typeface="微软雅黑" panose="020B0503020204020204" charset="-122"/>
                <a:ea typeface="微软雅黑" panose="020B0503020204020204" charset="-122"/>
              </a:rPr>
              <a:t>Fully Homomorphic Encryption</a:t>
            </a:r>
            <a:r>
              <a:rPr lang="zh-CN" altLang="en-US" b="1" dirty="0">
                <a:solidFill>
                  <a:prstClr val="black"/>
                </a:solidFill>
                <a:latin typeface="微软雅黑" panose="020B0503020204020204" charset="-122"/>
                <a:ea typeface="微软雅黑" panose="020B0503020204020204" charset="-122"/>
              </a:rPr>
              <a:t>，</a:t>
            </a:r>
            <a:r>
              <a:rPr lang="en-US" altLang="zh-CN" b="1" dirty="0">
                <a:solidFill>
                  <a:prstClr val="black"/>
                </a:solidFill>
                <a:latin typeface="微软雅黑" panose="020B0503020204020204" charset="-122"/>
                <a:ea typeface="微软雅黑" panose="020B0503020204020204" charset="-122"/>
              </a:rPr>
              <a:t>FHE</a:t>
            </a:r>
            <a:r>
              <a:rPr lang="zh-CN" altLang="en-US" b="1" dirty="0">
                <a:solidFill>
                  <a:prstClr val="black"/>
                </a:solidFill>
                <a:latin typeface="微软雅黑" panose="020B0503020204020204" charset="-122"/>
                <a:ea typeface="微软雅黑" panose="020B0503020204020204" charset="-122"/>
              </a:rPr>
              <a:t>）</a:t>
            </a:r>
          </a:p>
        </p:txBody>
      </p:sp>
      <p:sp>
        <p:nvSpPr>
          <p:cNvPr id="29" name="îṧļîḑé">
            <a:extLst>
              <a:ext uri="{FF2B5EF4-FFF2-40B4-BE49-F238E27FC236}">
                <a16:creationId xmlns:a16="http://schemas.microsoft.com/office/drawing/2014/main" id="{E8ABEA41-B7E0-3DEB-FE59-3097AFAC8B90}"/>
              </a:ext>
            </a:extLst>
          </p:cNvPr>
          <p:cNvSpPr txBox="1"/>
          <p:nvPr/>
        </p:nvSpPr>
        <p:spPr>
          <a:xfrm>
            <a:off x="7846313" y="2503717"/>
            <a:ext cx="2948358" cy="1961408"/>
          </a:xfrm>
          <a:prstGeom prst="rect">
            <a:avLst/>
          </a:prstGeom>
          <a:noFill/>
        </p:spPr>
        <p:txBody>
          <a:bodyPr wrap="square" lIns="91440" tIns="45720" rIns="91440" bIns="45720">
            <a:normAutofit/>
          </a:bodyPr>
          <a:lstStyle/>
          <a:p>
            <a:pPr>
              <a:lnSpc>
                <a:spcPct val="140000"/>
              </a:lnSpc>
              <a:defRPr/>
            </a:pPr>
            <a:r>
              <a:rPr lang="zh-CN" altLang="en-US" sz="1400" b="0" i="0" dirty="0">
                <a:solidFill>
                  <a:srgbClr val="05073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支持有限次数的加法和乘法操作，但计算深度有限</a:t>
            </a:r>
            <a:endParaRPr lang="en-US" altLang="zh-CN" sz="1400" b="0" i="0" dirty="0">
              <a:solidFill>
                <a:srgbClr val="05073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40000"/>
              </a:lnSpc>
              <a:defRPr/>
            </a:pPr>
            <a:r>
              <a:rPr lang="en-US" altLang="zh-CN" sz="1400" dirty="0">
                <a:latin typeface="微软雅黑" panose="020B0503020204020204" pitchFamily="34" charset="-122"/>
                <a:ea typeface="微软雅黑" panose="020B0503020204020204" pitchFamily="34" charset="-122"/>
              </a:rPr>
              <a:t>● </a:t>
            </a:r>
            <a:r>
              <a:rPr lang="en-US" altLang="zh-CN" sz="1400" b="0" i="0" dirty="0">
                <a:effectLst/>
                <a:latin typeface="微软雅黑" panose="020B0503020204020204" pitchFamily="34" charset="-122"/>
                <a:ea typeface="微软雅黑" panose="020B0503020204020204" pitchFamily="34" charset="-122"/>
              </a:rPr>
              <a:t>BGN</a:t>
            </a:r>
          </a:p>
          <a:p>
            <a:pPr>
              <a:lnSpc>
                <a:spcPct val="140000"/>
              </a:lnSpc>
              <a:defRPr/>
            </a:pPr>
            <a:r>
              <a:rPr lang="en-US" altLang="zh-CN" sz="1400" b="0" i="0" dirty="0">
                <a:effectLst/>
                <a:latin typeface="微软雅黑" panose="020B0503020204020204" pitchFamily="34" charset="-122"/>
                <a:ea typeface="微软雅黑" panose="020B0503020204020204" pitchFamily="34" charset="-122"/>
              </a:rPr>
              <a:t>    ▷</a:t>
            </a:r>
            <a:r>
              <a:rPr lang="zh-CN" altLang="en-US" sz="1400" b="0" i="0" dirty="0">
                <a:effectLst/>
                <a:latin typeface="微软雅黑" panose="020B0503020204020204" pitchFamily="34" charset="-122"/>
                <a:ea typeface="微软雅黑" panose="020B0503020204020204" pitchFamily="34" charset="-122"/>
              </a:rPr>
              <a:t>支持任意次加法同态和一次乘  </a:t>
            </a:r>
            <a:endParaRPr lang="en-US" altLang="zh-CN" sz="1400" b="0" i="0" dirty="0">
              <a:effectLst/>
              <a:latin typeface="微软雅黑" panose="020B0503020204020204" pitchFamily="34" charset="-122"/>
              <a:ea typeface="微软雅黑" panose="020B0503020204020204" pitchFamily="34" charset="-122"/>
            </a:endParaRPr>
          </a:p>
          <a:p>
            <a:pPr>
              <a:lnSpc>
                <a:spcPct val="140000"/>
              </a:lnSpc>
              <a:defRPr/>
            </a:pPr>
            <a:r>
              <a:rPr lang="en-US" altLang="zh-CN" sz="1400" dirty="0">
                <a:latin typeface="微软雅黑" panose="020B0503020204020204" pitchFamily="34" charset="-122"/>
                <a:ea typeface="微软雅黑" panose="020B0503020204020204" pitchFamily="34" charset="-122"/>
              </a:rPr>
              <a:t>       </a:t>
            </a:r>
            <a:r>
              <a:rPr lang="zh-CN" altLang="en-US" sz="1400" b="0" i="0" dirty="0">
                <a:effectLst/>
                <a:latin typeface="微软雅黑" panose="020B0503020204020204" pitchFamily="34" charset="-122"/>
                <a:ea typeface="微软雅黑" panose="020B0503020204020204" pitchFamily="34" charset="-122"/>
              </a:rPr>
              <a:t>法同态运算</a:t>
            </a:r>
            <a:endParaRPr lang="en-US" altLang="zh-CN" sz="1400" b="0" i="0" dirty="0">
              <a:effectLst/>
              <a:latin typeface="微软雅黑" panose="020B0503020204020204" pitchFamily="34" charset="-122"/>
              <a:ea typeface="微软雅黑" panose="020B0503020204020204" pitchFamily="34" charset="-122"/>
            </a:endParaRPr>
          </a:p>
        </p:txBody>
      </p:sp>
      <p:sp>
        <p:nvSpPr>
          <p:cNvPr id="30" name="îṧļîḑé">
            <a:extLst>
              <a:ext uri="{FF2B5EF4-FFF2-40B4-BE49-F238E27FC236}">
                <a16:creationId xmlns:a16="http://schemas.microsoft.com/office/drawing/2014/main" id="{BCB5E83D-2367-50FA-76C6-8E3AE4D6E456}"/>
              </a:ext>
            </a:extLst>
          </p:cNvPr>
          <p:cNvSpPr txBox="1"/>
          <p:nvPr/>
        </p:nvSpPr>
        <p:spPr>
          <a:xfrm>
            <a:off x="1122031" y="5013045"/>
            <a:ext cx="8229787" cy="1470250"/>
          </a:xfrm>
          <a:prstGeom prst="rect">
            <a:avLst/>
          </a:prstGeom>
          <a:noFill/>
        </p:spPr>
        <p:txBody>
          <a:bodyPr wrap="square" lIns="91440" tIns="45720" rIns="91440" bIns="45720">
            <a:normAutofit lnSpcReduction="10000"/>
          </a:bodyPr>
          <a:lstStyle/>
          <a:p>
            <a:pPr>
              <a:lnSpc>
                <a:spcPct val="140000"/>
              </a:lnSpc>
              <a:defRPr/>
            </a:pPr>
            <a:r>
              <a:rPr lang="zh-CN" altLang="en-US"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任意执行加法和乘法操作，理论上可以执行任意深度的运算，是同态加密研究的理想目标</a:t>
            </a:r>
            <a:endParaRPr lang="en-US" altLang="zh-CN" sz="1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40000"/>
              </a:lnSpc>
              <a:defRPr/>
            </a:pPr>
            <a:r>
              <a:rPr lang="zh-CN" altLang="en-US" sz="1400" b="0" i="0" dirty="0">
                <a:effectLst/>
                <a:latin typeface="微软雅黑" panose="020B0503020204020204" pitchFamily="34" charset="-122"/>
                <a:ea typeface="微软雅黑" panose="020B0503020204020204" pitchFamily="34" charset="-122"/>
              </a:rPr>
              <a:t>▼布尔电路实现</a:t>
            </a:r>
            <a:endParaRPr lang="en-US" altLang="zh-CN" sz="1400" b="0" i="0" dirty="0">
              <a:effectLst/>
              <a:latin typeface="微软雅黑" panose="020B0503020204020204" pitchFamily="34" charset="-122"/>
              <a:ea typeface="微软雅黑" panose="020B0503020204020204" pitchFamily="34" charset="-122"/>
            </a:endParaRPr>
          </a:p>
          <a:p>
            <a:pPr>
              <a:lnSpc>
                <a:spcPct val="140000"/>
              </a:lnSpc>
              <a:defRPr/>
            </a:pPr>
            <a:r>
              <a:rPr lang="en-US" altLang="zh-CN" sz="1400" dirty="0">
                <a:latin typeface="微软雅黑" panose="020B0503020204020204" pitchFamily="34" charset="-122"/>
                <a:ea typeface="微软雅黑" panose="020B0503020204020204" pitchFamily="34" charset="-122"/>
              </a:rPr>
              <a:t>    ● </a:t>
            </a:r>
            <a:r>
              <a:rPr lang="en-US" altLang="zh-CN" sz="1400" b="0" i="0" dirty="0">
                <a:effectLst/>
                <a:latin typeface="微软雅黑" panose="020B0503020204020204" pitchFamily="34" charset="-122"/>
                <a:ea typeface="微软雅黑" panose="020B0503020204020204" pitchFamily="34" charset="-122"/>
              </a:rPr>
              <a:t>FHEW</a:t>
            </a:r>
            <a:r>
              <a:rPr lang="en-US" altLang="zh-CN" sz="1400" dirty="0">
                <a:latin typeface="微软雅黑" panose="020B0503020204020204" pitchFamily="34" charset="-122"/>
                <a:ea typeface="微软雅黑" panose="020B0503020204020204" pitchFamily="34" charset="-122"/>
              </a:rPr>
              <a:t>                    ● TFHE                   ● GSW</a:t>
            </a:r>
          </a:p>
          <a:p>
            <a:pPr>
              <a:lnSpc>
                <a:spcPct val="140000"/>
              </a:lnSpc>
              <a:defRPr/>
            </a:pPr>
            <a:r>
              <a:rPr lang="zh-CN" altLang="en-US" sz="1400" b="0" i="0" dirty="0">
                <a:effectLst/>
                <a:latin typeface="微软雅黑" panose="020B0503020204020204" pitchFamily="34" charset="-122"/>
                <a:ea typeface="微软雅黑" panose="020B0503020204020204" pitchFamily="34" charset="-122"/>
              </a:rPr>
              <a:t>▼算术电路实现</a:t>
            </a:r>
            <a:endParaRPr lang="en-US" altLang="zh-CN" sz="1400" b="0" i="0" dirty="0">
              <a:effectLst/>
              <a:latin typeface="微软雅黑" panose="020B0503020204020204" pitchFamily="34" charset="-122"/>
              <a:ea typeface="微软雅黑" panose="020B0503020204020204" pitchFamily="34" charset="-122"/>
            </a:endParaRPr>
          </a:p>
          <a:p>
            <a:pPr>
              <a:lnSpc>
                <a:spcPct val="140000"/>
              </a:lnSpc>
              <a:defRPr/>
            </a:pPr>
            <a:r>
              <a:rPr lang="en-US" altLang="zh-CN" sz="1400" dirty="0">
                <a:latin typeface="微软雅黑" panose="020B0503020204020204" pitchFamily="34" charset="-122"/>
                <a:ea typeface="微软雅黑" panose="020B0503020204020204" pitchFamily="34" charset="-122"/>
              </a:rPr>
              <a:t>    ● BFV                       ● BGV                     ● CKKS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2CBF0-DA45-2CF9-A212-1549ABB8E70A}"/>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7374EFC-3AD4-20ED-6348-6EFB7C1B671B}"/>
              </a:ext>
            </a:extLst>
          </p:cNvPr>
          <p:cNvGrpSpPr/>
          <p:nvPr/>
        </p:nvGrpSpPr>
        <p:grpSpPr>
          <a:xfrm>
            <a:off x="335361" y="116633"/>
            <a:ext cx="11521279" cy="693041"/>
            <a:chOff x="335361" y="116633"/>
            <a:chExt cx="11521279" cy="693041"/>
          </a:xfrm>
        </p:grpSpPr>
        <p:grpSp>
          <p:nvGrpSpPr>
            <p:cNvPr id="3" name="组合 2">
              <a:extLst>
                <a:ext uri="{FF2B5EF4-FFF2-40B4-BE49-F238E27FC236}">
                  <a16:creationId xmlns:a16="http://schemas.microsoft.com/office/drawing/2014/main" id="{7B94412A-D22F-E92E-E712-34BC3E267617}"/>
                </a:ext>
              </a:extLst>
            </p:cNvPr>
            <p:cNvGrpSpPr/>
            <p:nvPr/>
          </p:nvGrpSpPr>
          <p:grpSpPr>
            <a:xfrm>
              <a:off x="335361" y="116633"/>
              <a:ext cx="629872" cy="612768"/>
              <a:chOff x="3070727" y="196457"/>
              <a:chExt cx="692047" cy="673255"/>
            </a:xfrm>
          </p:grpSpPr>
          <p:sp>
            <p:nvSpPr>
              <p:cNvPr id="8" name="平行四边形 7">
                <a:extLst>
                  <a:ext uri="{FF2B5EF4-FFF2-40B4-BE49-F238E27FC236}">
                    <a16:creationId xmlns:a16="http://schemas.microsoft.com/office/drawing/2014/main" id="{F477D2AC-9449-86DF-1F1C-7915D8269A63}"/>
                  </a:ext>
                </a:extLst>
              </p:cNvPr>
              <p:cNvSpPr/>
              <p:nvPr/>
            </p:nvSpPr>
            <p:spPr>
              <a:xfrm>
                <a:off x="3070727" y="196457"/>
                <a:ext cx="629587" cy="612775"/>
              </a:xfrm>
              <a:prstGeom prst="parallelogram">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a:extLst>
                  <a:ext uri="{FF2B5EF4-FFF2-40B4-BE49-F238E27FC236}">
                    <a16:creationId xmlns:a16="http://schemas.microsoft.com/office/drawing/2014/main" id="{AF67970B-74F3-E49B-0E5C-8EDC675003DC}"/>
                  </a:ext>
                </a:extLst>
              </p:cNvPr>
              <p:cNvSpPr/>
              <p:nvPr/>
            </p:nvSpPr>
            <p:spPr>
              <a:xfrm>
                <a:off x="3133187" y="256937"/>
                <a:ext cx="629587" cy="612775"/>
              </a:xfrm>
              <a:prstGeom prst="parallelogram">
                <a:avLst/>
              </a:prstGeom>
              <a:no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 name="直接连接符 3">
              <a:extLst>
                <a:ext uri="{FF2B5EF4-FFF2-40B4-BE49-F238E27FC236}">
                  <a16:creationId xmlns:a16="http://schemas.microsoft.com/office/drawing/2014/main" id="{33F2EA31-5B64-82AC-D3B5-8481FC8424FA}"/>
                </a:ext>
              </a:extLst>
            </p:cNvPr>
            <p:cNvCxnSpPr/>
            <p:nvPr/>
          </p:nvCxnSpPr>
          <p:spPr>
            <a:xfrm>
              <a:off x="367840" y="809674"/>
              <a:ext cx="11488800" cy="0"/>
            </a:xfrm>
            <a:prstGeom prst="line">
              <a:avLst/>
            </a:prstGeom>
            <a:noFill/>
            <a:ln w="9525" cap="flat" cmpd="sng" algn="ctr">
              <a:solidFill>
                <a:srgbClr val="961318"/>
              </a:solidFill>
              <a:prstDash val="solid"/>
            </a:ln>
            <a:effectLst/>
          </p:spPr>
        </p:cxnSp>
        <p:sp>
          <p:nvSpPr>
            <p:cNvPr id="5" name="文本占位符 5">
              <a:extLst>
                <a:ext uri="{FF2B5EF4-FFF2-40B4-BE49-F238E27FC236}">
                  <a16:creationId xmlns:a16="http://schemas.microsoft.com/office/drawing/2014/main" id="{D07C5A85-2A39-C802-776B-E7CE098BF463}"/>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rgbClr val="961318"/>
                  </a:solidFill>
                  <a:latin typeface="Arial" panose="020B0604020202020204"/>
                  <a:ea typeface="微软雅黑" panose="020B0503020204020204" charset="-122"/>
                  <a:cs typeface="+mn-ea"/>
                  <a:sym typeface="+mn-lt"/>
                </a:rPr>
                <a:t>密码</a:t>
              </a:r>
              <a:r>
                <a:rPr lang="zh-CN" altLang="en-US" sz="3200" b="1" dirty="0">
                  <a:solidFill>
                    <a:srgbClr val="961318"/>
                  </a:solidFill>
                  <a:latin typeface="微软雅黑" panose="020B0503020204020204" charset="-122"/>
                  <a:ea typeface="微软雅黑" panose="020B0503020204020204" charset="-122"/>
                </a:rPr>
                <a:t>原语简介</a:t>
              </a:r>
            </a:p>
          </p:txBody>
        </p:sp>
      </p:grpSp>
      <p:sp>
        <p:nvSpPr>
          <p:cNvPr id="7" name="文本框 6">
            <a:extLst>
              <a:ext uri="{FF2B5EF4-FFF2-40B4-BE49-F238E27FC236}">
                <a16:creationId xmlns:a16="http://schemas.microsoft.com/office/drawing/2014/main" id="{C9E6637A-9CA7-CE3E-CC7A-CB839592260E}"/>
              </a:ext>
            </a:extLst>
          </p:cNvPr>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descr="D:\360MoveData\Users\xiaoxiao\Desktop\图片2.png图片2">
            <a:extLst>
              <a:ext uri="{FF2B5EF4-FFF2-40B4-BE49-F238E27FC236}">
                <a16:creationId xmlns:a16="http://schemas.microsoft.com/office/drawing/2014/main" id="{C4E83C61-C45C-9F23-D783-CAF007F48BEB}"/>
              </a:ext>
            </a:extLst>
          </p:cNvPr>
          <p:cNvPicPr>
            <a:picLocks noChangeAspect="1"/>
          </p:cNvPicPr>
          <p:nvPr/>
        </p:nvPicPr>
        <p:blipFill rotWithShape="1">
          <a:blip r:embed="rId2"/>
          <a:srcRect/>
          <a:stretch>
            <a:fillRect/>
          </a:stretch>
        </p:blipFill>
        <p:spPr>
          <a:xfrm>
            <a:off x="8999855" y="10795"/>
            <a:ext cx="2499995" cy="917575"/>
          </a:xfrm>
          <a:prstGeom prst="rect">
            <a:avLst/>
          </a:prstGeom>
        </p:spPr>
      </p:pic>
      <p:grpSp>
        <p:nvGrpSpPr>
          <p:cNvPr id="79" name="组合 78">
            <a:extLst>
              <a:ext uri="{FF2B5EF4-FFF2-40B4-BE49-F238E27FC236}">
                <a16:creationId xmlns:a16="http://schemas.microsoft.com/office/drawing/2014/main" id="{926022FD-1D80-2DD9-B0C6-C6ADE64DAB5B}"/>
              </a:ext>
            </a:extLst>
          </p:cNvPr>
          <p:cNvGrpSpPr/>
          <p:nvPr/>
        </p:nvGrpSpPr>
        <p:grpSpPr>
          <a:xfrm>
            <a:off x="1" y="3628888"/>
            <a:ext cx="12191990" cy="2241556"/>
            <a:chOff x="1" y="2346344"/>
            <a:chExt cx="12191990" cy="2241556"/>
          </a:xfrm>
        </p:grpSpPr>
        <p:sp>
          <p:nvSpPr>
            <p:cNvPr id="15" name="iṡlîḋé">
              <a:extLst>
                <a:ext uri="{FF2B5EF4-FFF2-40B4-BE49-F238E27FC236}">
                  <a16:creationId xmlns:a16="http://schemas.microsoft.com/office/drawing/2014/main" id="{A66DB15F-70EF-A602-46DC-0FE02DF6112F}"/>
                </a:ext>
              </a:extLst>
            </p:cNvPr>
            <p:cNvSpPr/>
            <p:nvPr/>
          </p:nvSpPr>
          <p:spPr bwMode="auto">
            <a:xfrm>
              <a:off x="1" y="3409524"/>
              <a:ext cx="12191990" cy="445352"/>
            </a:xfrm>
            <a:prstGeom prst="rect">
              <a:avLst/>
            </a:prstGeom>
            <a:solidFill>
              <a:sysClr val="window" lastClr="FFFFFF">
                <a:lumMod val="75000"/>
              </a:sysClr>
            </a:solidFill>
            <a:ln w="9525">
              <a:noFill/>
              <a:miter lim="800000"/>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160" b="0" i="0" u="none" strike="noStrike" kern="1200" cap="none" spc="0" normalizeH="0" baseline="0" noProof="0" dirty="0">
                <a:ln>
                  <a:noFill/>
                </a:ln>
                <a:solidFill>
                  <a:prstClr val="black"/>
                </a:solidFill>
                <a:effectLst/>
                <a:uLnTx/>
                <a:uFillTx/>
                <a:latin typeface="Arial" panose="020B0604020202020204"/>
                <a:ea typeface="微软雅黑 Light" panose="020B0502040204020203" pitchFamily="34" charset="-122"/>
              </a:endParaRPr>
            </a:p>
          </p:txBody>
        </p:sp>
        <p:sp>
          <p:nvSpPr>
            <p:cNvPr id="16" name="ïŝḻiḍê">
              <a:extLst>
                <a:ext uri="{FF2B5EF4-FFF2-40B4-BE49-F238E27FC236}">
                  <a16:creationId xmlns:a16="http://schemas.microsoft.com/office/drawing/2014/main" id="{2C481236-7EA1-6362-0E10-9C6BC323560A}"/>
                </a:ext>
              </a:extLst>
            </p:cNvPr>
            <p:cNvSpPr/>
            <p:nvPr/>
          </p:nvSpPr>
          <p:spPr bwMode="auto">
            <a:xfrm>
              <a:off x="1529424"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2009</a:t>
              </a:r>
            </a:p>
          </p:txBody>
        </p:sp>
        <p:sp>
          <p:nvSpPr>
            <p:cNvPr id="17" name="í$1ïḑé">
              <a:extLst>
                <a:ext uri="{FF2B5EF4-FFF2-40B4-BE49-F238E27FC236}">
                  <a16:creationId xmlns:a16="http://schemas.microsoft.com/office/drawing/2014/main" id="{1E074630-26AF-07E6-DCE7-9B9C4CAC8EBE}"/>
                </a:ext>
              </a:extLst>
            </p:cNvPr>
            <p:cNvSpPr/>
            <p:nvPr/>
          </p:nvSpPr>
          <p:spPr bwMode="auto">
            <a:xfrm>
              <a:off x="3978348"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2012</a:t>
              </a:r>
            </a:p>
          </p:txBody>
        </p:sp>
        <p:sp>
          <p:nvSpPr>
            <p:cNvPr id="18" name="íṥḷíḋè">
              <a:extLst>
                <a:ext uri="{FF2B5EF4-FFF2-40B4-BE49-F238E27FC236}">
                  <a16:creationId xmlns:a16="http://schemas.microsoft.com/office/drawing/2014/main" id="{E97690B0-E1E1-C276-C5A2-A31723164DFE}"/>
                </a:ext>
              </a:extLst>
            </p:cNvPr>
            <p:cNvSpPr/>
            <p:nvPr/>
          </p:nvSpPr>
          <p:spPr bwMode="auto">
            <a:xfrm>
              <a:off x="6427272"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2013</a:t>
              </a:r>
            </a:p>
          </p:txBody>
        </p:sp>
        <p:sp>
          <p:nvSpPr>
            <p:cNvPr id="19" name="iśľîḋè">
              <a:extLst>
                <a:ext uri="{FF2B5EF4-FFF2-40B4-BE49-F238E27FC236}">
                  <a16:creationId xmlns:a16="http://schemas.microsoft.com/office/drawing/2014/main" id="{E407D277-F79F-FC51-7D4A-4BE6DB44D233}"/>
                </a:ext>
              </a:extLst>
            </p:cNvPr>
            <p:cNvSpPr/>
            <p:nvPr/>
          </p:nvSpPr>
          <p:spPr bwMode="auto">
            <a:xfrm>
              <a:off x="8876195" y="3401047"/>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2017</a:t>
              </a:r>
            </a:p>
          </p:txBody>
        </p:sp>
        <p:grpSp>
          <p:nvGrpSpPr>
            <p:cNvPr id="6" name="iSḷidè">
              <a:extLst>
                <a:ext uri="{FF2B5EF4-FFF2-40B4-BE49-F238E27FC236}">
                  <a16:creationId xmlns:a16="http://schemas.microsoft.com/office/drawing/2014/main" id="{318EBF7C-A86E-5996-D9AA-3B0E90F3B31C}"/>
                </a:ext>
              </a:extLst>
            </p:cNvPr>
            <p:cNvGrpSpPr/>
            <p:nvPr/>
          </p:nvGrpSpPr>
          <p:grpSpPr>
            <a:xfrm>
              <a:off x="1731234" y="2346344"/>
              <a:ext cx="1623545" cy="1067050"/>
              <a:chOff x="2312717" y="2346344"/>
              <a:chExt cx="1623545" cy="1067050"/>
            </a:xfrm>
          </p:grpSpPr>
          <p:grpSp>
            <p:nvGrpSpPr>
              <p:cNvPr id="12" name="îş1iḋê">
                <a:extLst>
                  <a:ext uri="{FF2B5EF4-FFF2-40B4-BE49-F238E27FC236}">
                    <a16:creationId xmlns:a16="http://schemas.microsoft.com/office/drawing/2014/main" id="{A71BA4AE-95E6-AA65-58DE-53F885B275B2}"/>
                  </a:ext>
                </a:extLst>
              </p:cNvPr>
              <p:cNvGrpSpPr/>
              <p:nvPr/>
            </p:nvGrpSpPr>
            <p:grpSpPr>
              <a:xfrm>
                <a:off x="2312717" y="2346344"/>
                <a:ext cx="1623545" cy="989808"/>
                <a:chOff x="2312717" y="2552710"/>
                <a:chExt cx="1623545" cy="989808"/>
              </a:xfrm>
            </p:grpSpPr>
            <p:sp>
              <p:nvSpPr>
                <p:cNvPr id="14" name="iṡḷiḑè">
                  <a:extLst>
                    <a:ext uri="{FF2B5EF4-FFF2-40B4-BE49-F238E27FC236}">
                      <a16:creationId xmlns:a16="http://schemas.microsoft.com/office/drawing/2014/main" id="{79C841D3-2337-7F1B-D0B1-8B4F55B75C79}"/>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Gentry</a:t>
                  </a:r>
                  <a:endParaRPr lang="zh-CN" altLang="en-US" sz="1600" b="1" dirty="0">
                    <a:solidFill>
                      <a:prstClr val="black"/>
                    </a:solidFill>
                    <a:latin typeface="微软雅黑" panose="020B0503020204020204" charset="-122"/>
                    <a:ea typeface="微软雅黑" panose="020B0503020204020204" charset="-122"/>
                  </a:endParaRPr>
                </a:p>
              </p:txBody>
            </p:sp>
            <p:sp>
              <p:nvSpPr>
                <p:cNvPr id="33" name="is1idè">
                  <a:extLst>
                    <a:ext uri="{FF2B5EF4-FFF2-40B4-BE49-F238E27FC236}">
                      <a16:creationId xmlns:a16="http://schemas.microsoft.com/office/drawing/2014/main" id="{C1739DCC-357F-1C23-20A8-A20B702C3B5F}"/>
                    </a:ext>
                  </a:extLst>
                </p:cNvPr>
                <p:cNvSpPr txBox="1"/>
                <p:nvPr/>
              </p:nvSpPr>
              <p:spPr>
                <a:xfrm>
                  <a:off x="2312717" y="2940810"/>
                  <a:ext cx="1623545" cy="601708"/>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首个全同态加密框架</a:t>
                  </a:r>
                  <a:endParaRPr lang="en-US" altLang="zh-CN" sz="1100" dirty="0">
                    <a:latin typeface="微软雅黑" panose="020B0503020204020204" pitchFamily="34" charset="-122"/>
                    <a:ea typeface="微软雅黑" panose="020B0503020204020204" pitchFamily="34" charset="-122"/>
                  </a:endParaRPr>
                </a:p>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第一代</a:t>
                  </a:r>
                  <a:r>
                    <a:rPr lang="en-US" altLang="zh-CN" sz="1100" dirty="0">
                      <a:latin typeface="微软雅黑" panose="020B0503020204020204" pitchFamily="34" charset="-122"/>
                      <a:ea typeface="微软雅黑" panose="020B0503020204020204" pitchFamily="34" charset="-122"/>
                    </a:rPr>
                    <a:t>FHE</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13" name="直接连接符 12">
                <a:extLst>
                  <a:ext uri="{FF2B5EF4-FFF2-40B4-BE49-F238E27FC236}">
                    <a16:creationId xmlns:a16="http://schemas.microsoft.com/office/drawing/2014/main" id="{D144E468-54BE-61FD-F26B-5C53036B2D16}"/>
                  </a:ext>
                </a:extLst>
              </p:cNvPr>
              <p:cNvCxnSpPr>
                <a:cxnSpLocks/>
              </p:cNvCxnSpPr>
              <p:nvPr/>
            </p:nvCxnSpPr>
            <p:spPr>
              <a:xfrm flipV="1">
                <a:off x="2312718" y="2416629"/>
                <a:ext cx="0" cy="996765"/>
              </a:xfrm>
              <a:prstGeom prst="line">
                <a:avLst/>
              </a:prstGeom>
              <a:noFill/>
              <a:ln w="3175" cap="rnd" cmpd="sng" algn="ctr">
                <a:solidFill>
                  <a:sysClr val="window" lastClr="FFFFFF">
                    <a:lumMod val="75000"/>
                  </a:sysClr>
                </a:solidFill>
                <a:prstDash val="solid"/>
                <a:round/>
                <a:tailEnd type="oval"/>
              </a:ln>
              <a:effectLst/>
            </p:spPr>
          </p:cxnSp>
        </p:grpSp>
        <p:grpSp>
          <p:nvGrpSpPr>
            <p:cNvPr id="58" name="iSḷidè">
              <a:extLst>
                <a:ext uri="{FF2B5EF4-FFF2-40B4-BE49-F238E27FC236}">
                  <a16:creationId xmlns:a16="http://schemas.microsoft.com/office/drawing/2014/main" id="{A191B90D-BC8D-4F3F-FE82-8024FD5501A4}"/>
                </a:ext>
              </a:extLst>
            </p:cNvPr>
            <p:cNvGrpSpPr/>
            <p:nvPr/>
          </p:nvGrpSpPr>
          <p:grpSpPr>
            <a:xfrm>
              <a:off x="4141702" y="2594863"/>
              <a:ext cx="1480673" cy="818716"/>
              <a:chOff x="2312717" y="2594678"/>
              <a:chExt cx="1480673" cy="818716"/>
            </a:xfrm>
          </p:grpSpPr>
          <p:grpSp>
            <p:nvGrpSpPr>
              <p:cNvPr id="59" name="îş1iḋê">
                <a:extLst>
                  <a:ext uri="{FF2B5EF4-FFF2-40B4-BE49-F238E27FC236}">
                    <a16:creationId xmlns:a16="http://schemas.microsoft.com/office/drawing/2014/main" id="{225ECC19-5F93-8BF9-A1D4-73E1E2B22FB2}"/>
                  </a:ext>
                </a:extLst>
              </p:cNvPr>
              <p:cNvGrpSpPr/>
              <p:nvPr/>
            </p:nvGrpSpPr>
            <p:grpSpPr>
              <a:xfrm>
                <a:off x="2312717" y="2594678"/>
                <a:ext cx="1480673" cy="741474"/>
                <a:chOff x="2312717" y="2801044"/>
                <a:chExt cx="1480673" cy="741474"/>
              </a:xfrm>
            </p:grpSpPr>
            <p:sp>
              <p:nvSpPr>
                <p:cNvPr id="61" name="iṡḷiḑè">
                  <a:extLst>
                    <a:ext uri="{FF2B5EF4-FFF2-40B4-BE49-F238E27FC236}">
                      <a16:creationId xmlns:a16="http://schemas.microsoft.com/office/drawing/2014/main" id="{5CC0B591-8832-8DCD-C2D8-1B60118B3F5A}"/>
                    </a:ext>
                  </a:extLst>
                </p:cNvPr>
                <p:cNvSpPr/>
                <p:nvPr/>
              </p:nvSpPr>
              <p:spPr>
                <a:xfrm>
                  <a:off x="2323817" y="2801044"/>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BFV</a:t>
                  </a:r>
                  <a:endParaRPr lang="zh-CN" altLang="en-US" sz="1600" b="1" dirty="0">
                    <a:solidFill>
                      <a:prstClr val="black"/>
                    </a:solidFill>
                    <a:latin typeface="微软雅黑" panose="020B0503020204020204" charset="-122"/>
                    <a:ea typeface="微软雅黑" panose="020B0503020204020204" charset="-122"/>
                  </a:endParaRPr>
                </a:p>
              </p:txBody>
            </p:sp>
            <p:sp>
              <p:nvSpPr>
                <p:cNvPr id="62" name="is1idè">
                  <a:extLst>
                    <a:ext uri="{FF2B5EF4-FFF2-40B4-BE49-F238E27FC236}">
                      <a16:creationId xmlns:a16="http://schemas.microsoft.com/office/drawing/2014/main" id="{4C68592F-AE0E-A136-341B-6A8C3A3B3900}"/>
                    </a:ext>
                  </a:extLst>
                </p:cNvPr>
                <p:cNvSpPr txBox="1"/>
                <p:nvPr/>
              </p:nvSpPr>
              <p:spPr>
                <a:xfrm>
                  <a:off x="2312717" y="3147068"/>
                  <a:ext cx="1469575" cy="395450"/>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第</a:t>
                  </a:r>
                  <a:r>
                    <a:rPr lang="zh-CN" altLang="en-US" dirty="0">
                      <a:latin typeface="微软雅黑" panose="020B0503020204020204" pitchFamily="34" charset="-122"/>
                      <a:ea typeface="微软雅黑" panose="020B0503020204020204" pitchFamily="34" charset="-122"/>
                    </a:rPr>
                    <a:t>二</a:t>
                  </a:r>
                  <a:r>
                    <a:rPr lang="zh-CN" altLang="en-US" sz="1100" dirty="0">
                      <a:latin typeface="微软雅黑" panose="020B0503020204020204" pitchFamily="34" charset="-122"/>
                      <a:ea typeface="微软雅黑" panose="020B0503020204020204" pitchFamily="34" charset="-122"/>
                    </a:rPr>
                    <a:t>代</a:t>
                  </a:r>
                  <a:r>
                    <a:rPr lang="en-US" altLang="zh-CN" sz="1100" dirty="0">
                      <a:latin typeface="微软雅黑" panose="020B0503020204020204" pitchFamily="34" charset="-122"/>
                      <a:ea typeface="微软雅黑" panose="020B0503020204020204" pitchFamily="34" charset="-122"/>
                    </a:rPr>
                    <a:t>FHE</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60" name="直接连接符 59">
                <a:extLst>
                  <a:ext uri="{FF2B5EF4-FFF2-40B4-BE49-F238E27FC236}">
                    <a16:creationId xmlns:a16="http://schemas.microsoft.com/office/drawing/2014/main" id="{4E830E83-FFDC-7034-9489-F115073C1A44}"/>
                  </a:ext>
                </a:extLst>
              </p:cNvPr>
              <p:cNvCxnSpPr>
                <a:cxnSpLocks/>
              </p:cNvCxnSpPr>
              <p:nvPr/>
            </p:nvCxnSpPr>
            <p:spPr>
              <a:xfrm flipV="1">
                <a:off x="2312718" y="2671763"/>
                <a:ext cx="0" cy="741631"/>
              </a:xfrm>
              <a:prstGeom prst="line">
                <a:avLst/>
              </a:prstGeom>
              <a:noFill/>
              <a:ln w="3175" cap="rnd" cmpd="sng" algn="ctr">
                <a:solidFill>
                  <a:sysClr val="window" lastClr="FFFFFF">
                    <a:lumMod val="75000"/>
                  </a:sysClr>
                </a:solidFill>
                <a:prstDash val="solid"/>
                <a:round/>
                <a:tailEnd type="oval"/>
              </a:ln>
              <a:effectLst/>
            </p:spPr>
          </p:cxnSp>
        </p:grpSp>
        <p:grpSp>
          <p:nvGrpSpPr>
            <p:cNvPr id="63" name="iSḷidè">
              <a:extLst>
                <a:ext uri="{FF2B5EF4-FFF2-40B4-BE49-F238E27FC236}">
                  <a16:creationId xmlns:a16="http://schemas.microsoft.com/office/drawing/2014/main" id="{5BF4767D-11E7-9968-04F5-F67BAF386CD9}"/>
                </a:ext>
              </a:extLst>
            </p:cNvPr>
            <p:cNvGrpSpPr/>
            <p:nvPr/>
          </p:nvGrpSpPr>
          <p:grpSpPr>
            <a:xfrm>
              <a:off x="3904825" y="3849825"/>
              <a:ext cx="1497076" cy="731311"/>
              <a:chOff x="2312717" y="2346344"/>
              <a:chExt cx="1497076" cy="731311"/>
            </a:xfrm>
          </p:grpSpPr>
          <p:grpSp>
            <p:nvGrpSpPr>
              <p:cNvPr id="64" name="îş1iḋê">
                <a:extLst>
                  <a:ext uri="{FF2B5EF4-FFF2-40B4-BE49-F238E27FC236}">
                    <a16:creationId xmlns:a16="http://schemas.microsoft.com/office/drawing/2014/main" id="{ECF5AAA5-61E1-EB1D-E0D6-79D3A5A2B9C2}"/>
                  </a:ext>
                </a:extLst>
              </p:cNvPr>
              <p:cNvGrpSpPr/>
              <p:nvPr/>
            </p:nvGrpSpPr>
            <p:grpSpPr>
              <a:xfrm>
                <a:off x="2312717" y="2346344"/>
                <a:ext cx="1497076" cy="731311"/>
                <a:chOff x="2312717" y="2552710"/>
                <a:chExt cx="1497076" cy="731311"/>
              </a:xfrm>
            </p:grpSpPr>
            <p:sp>
              <p:nvSpPr>
                <p:cNvPr id="66" name="iṡḷiḑè">
                  <a:extLst>
                    <a:ext uri="{FF2B5EF4-FFF2-40B4-BE49-F238E27FC236}">
                      <a16:creationId xmlns:a16="http://schemas.microsoft.com/office/drawing/2014/main" id="{AE912103-3723-6E79-6209-9F75AA25C299}"/>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BGV</a:t>
                  </a:r>
                  <a:endParaRPr lang="zh-CN" altLang="en-US" sz="1600" b="1" dirty="0">
                    <a:solidFill>
                      <a:prstClr val="black"/>
                    </a:solidFill>
                    <a:latin typeface="微软雅黑" panose="020B0503020204020204" charset="-122"/>
                    <a:ea typeface="微软雅黑" panose="020B0503020204020204" charset="-122"/>
                  </a:endParaRPr>
                </a:p>
              </p:txBody>
            </p:sp>
            <p:sp>
              <p:nvSpPr>
                <p:cNvPr id="67" name="is1idè">
                  <a:extLst>
                    <a:ext uri="{FF2B5EF4-FFF2-40B4-BE49-F238E27FC236}">
                      <a16:creationId xmlns:a16="http://schemas.microsoft.com/office/drawing/2014/main" id="{04811C1E-3F66-19CF-A4ED-1DADF65C9C6A}"/>
                    </a:ext>
                  </a:extLst>
                </p:cNvPr>
                <p:cNvSpPr txBox="1"/>
                <p:nvPr/>
              </p:nvSpPr>
              <p:spPr>
                <a:xfrm>
                  <a:off x="2312717" y="2940810"/>
                  <a:ext cx="1469575" cy="343211"/>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第二代</a:t>
                  </a:r>
                  <a:r>
                    <a:rPr lang="en-US" altLang="zh-CN" sz="1100" dirty="0">
                      <a:latin typeface="微软雅黑" panose="020B0503020204020204" pitchFamily="34" charset="-122"/>
                      <a:ea typeface="微软雅黑" panose="020B0503020204020204" pitchFamily="34" charset="-122"/>
                    </a:rPr>
                    <a:t>FHE</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65" name="直接连接符 64">
                <a:extLst>
                  <a:ext uri="{FF2B5EF4-FFF2-40B4-BE49-F238E27FC236}">
                    <a16:creationId xmlns:a16="http://schemas.microsoft.com/office/drawing/2014/main" id="{FBEEAC9C-CA9D-B646-7FC1-18D48861C8F2}"/>
                  </a:ext>
                </a:extLst>
              </p:cNvPr>
              <p:cNvCxnSpPr>
                <a:cxnSpLocks/>
                <a:endCxn id="67" idx="3"/>
              </p:cNvCxnSpPr>
              <p:nvPr/>
            </p:nvCxnSpPr>
            <p:spPr>
              <a:xfrm>
                <a:off x="3782292" y="2346344"/>
                <a:ext cx="0" cy="684000"/>
              </a:xfrm>
              <a:prstGeom prst="line">
                <a:avLst/>
              </a:prstGeom>
              <a:noFill/>
              <a:ln w="3175" cap="rnd" cmpd="sng" algn="ctr">
                <a:solidFill>
                  <a:sysClr val="window" lastClr="FFFFFF">
                    <a:lumMod val="75000"/>
                  </a:sysClr>
                </a:solidFill>
                <a:prstDash val="solid"/>
                <a:round/>
                <a:tailEnd type="oval"/>
              </a:ln>
              <a:effectLst/>
            </p:spPr>
          </p:cxnSp>
        </p:grpSp>
        <p:grpSp>
          <p:nvGrpSpPr>
            <p:cNvPr id="68" name="iSḷidè">
              <a:extLst>
                <a:ext uri="{FF2B5EF4-FFF2-40B4-BE49-F238E27FC236}">
                  <a16:creationId xmlns:a16="http://schemas.microsoft.com/office/drawing/2014/main" id="{B3AC9224-A872-CD6C-7178-F84A15B0FDC6}"/>
                </a:ext>
              </a:extLst>
            </p:cNvPr>
            <p:cNvGrpSpPr/>
            <p:nvPr/>
          </p:nvGrpSpPr>
          <p:grpSpPr>
            <a:xfrm>
              <a:off x="8840051" y="3856589"/>
              <a:ext cx="1497076" cy="731311"/>
              <a:chOff x="2312717" y="2346344"/>
              <a:chExt cx="1497076" cy="731311"/>
            </a:xfrm>
          </p:grpSpPr>
          <p:grpSp>
            <p:nvGrpSpPr>
              <p:cNvPr id="69" name="îş1iḋê">
                <a:extLst>
                  <a:ext uri="{FF2B5EF4-FFF2-40B4-BE49-F238E27FC236}">
                    <a16:creationId xmlns:a16="http://schemas.microsoft.com/office/drawing/2014/main" id="{1C2846B7-0365-04DC-3070-66BACDCB2E5E}"/>
                  </a:ext>
                </a:extLst>
              </p:cNvPr>
              <p:cNvGrpSpPr/>
              <p:nvPr/>
            </p:nvGrpSpPr>
            <p:grpSpPr>
              <a:xfrm>
                <a:off x="2312717" y="2346344"/>
                <a:ext cx="1497076" cy="731311"/>
                <a:chOff x="2312717" y="2552710"/>
                <a:chExt cx="1497076" cy="731311"/>
              </a:xfrm>
            </p:grpSpPr>
            <p:sp>
              <p:nvSpPr>
                <p:cNvPr id="71" name="iṡḷiḑè">
                  <a:extLst>
                    <a:ext uri="{FF2B5EF4-FFF2-40B4-BE49-F238E27FC236}">
                      <a16:creationId xmlns:a16="http://schemas.microsoft.com/office/drawing/2014/main" id="{97315E95-C590-083C-1083-FD7F87A5F2B0}"/>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CKKS</a:t>
                  </a:r>
                  <a:endParaRPr lang="zh-CN" altLang="en-US" sz="1600" b="1" dirty="0">
                    <a:solidFill>
                      <a:prstClr val="black"/>
                    </a:solidFill>
                    <a:latin typeface="微软雅黑" panose="020B0503020204020204" charset="-122"/>
                    <a:ea typeface="微软雅黑" panose="020B0503020204020204" charset="-122"/>
                  </a:endParaRPr>
                </a:p>
              </p:txBody>
            </p:sp>
            <p:sp>
              <p:nvSpPr>
                <p:cNvPr id="72" name="is1idè">
                  <a:extLst>
                    <a:ext uri="{FF2B5EF4-FFF2-40B4-BE49-F238E27FC236}">
                      <a16:creationId xmlns:a16="http://schemas.microsoft.com/office/drawing/2014/main" id="{F1AF2D96-F5E1-5E4D-7D5F-5EBDB8479B84}"/>
                    </a:ext>
                  </a:extLst>
                </p:cNvPr>
                <p:cNvSpPr txBox="1"/>
                <p:nvPr/>
              </p:nvSpPr>
              <p:spPr>
                <a:xfrm>
                  <a:off x="2312717" y="2940810"/>
                  <a:ext cx="1469575" cy="343211"/>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浮点数近似计算</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70" name="直接连接符 69">
                <a:extLst>
                  <a:ext uri="{FF2B5EF4-FFF2-40B4-BE49-F238E27FC236}">
                    <a16:creationId xmlns:a16="http://schemas.microsoft.com/office/drawing/2014/main" id="{B0B77A99-AF8D-FB2B-E5E9-BB58808699F5}"/>
                  </a:ext>
                </a:extLst>
              </p:cNvPr>
              <p:cNvCxnSpPr>
                <a:cxnSpLocks/>
                <a:endCxn id="72" idx="3"/>
              </p:cNvCxnSpPr>
              <p:nvPr/>
            </p:nvCxnSpPr>
            <p:spPr>
              <a:xfrm>
                <a:off x="3782292" y="2346344"/>
                <a:ext cx="0" cy="684000"/>
              </a:xfrm>
              <a:prstGeom prst="line">
                <a:avLst/>
              </a:prstGeom>
              <a:noFill/>
              <a:ln w="3175" cap="rnd" cmpd="sng" algn="ctr">
                <a:solidFill>
                  <a:sysClr val="window" lastClr="FFFFFF">
                    <a:lumMod val="75000"/>
                  </a:sysClr>
                </a:solidFill>
                <a:prstDash val="solid"/>
                <a:round/>
                <a:tailEnd type="oval"/>
              </a:ln>
              <a:effectLst/>
            </p:spPr>
          </p:cxnSp>
        </p:grpSp>
        <p:grpSp>
          <p:nvGrpSpPr>
            <p:cNvPr id="74" name="iSḷidè">
              <a:extLst>
                <a:ext uri="{FF2B5EF4-FFF2-40B4-BE49-F238E27FC236}">
                  <a16:creationId xmlns:a16="http://schemas.microsoft.com/office/drawing/2014/main" id="{3FA3BE59-8263-9638-1A67-51219E7FAC9E}"/>
                </a:ext>
              </a:extLst>
            </p:cNvPr>
            <p:cNvGrpSpPr/>
            <p:nvPr/>
          </p:nvGrpSpPr>
          <p:grpSpPr>
            <a:xfrm>
              <a:off x="6547759" y="2573428"/>
              <a:ext cx="1480673" cy="818716"/>
              <a:chOff x="2312717" y="2594678"/>
              <a:chExt cx="1480673" cy="818716"/>
            </a:xfrm>
          </p:grpSpPr>
          <p:grpSp>
            <p:nvGrpSpPr>
              <p:cNvPr id="75" name="îş1iḋê">
                <a:extLst>
                  <a:ext uri="{FF2B5EF4-FFF2-40B4-BE49-F238E27FC236}">
                    <a16:creationId xmlns:a16="http://schemas.microsoft.com/office/drawing/2014/main" id="{1D4EC138-DCD1-6578-4886-E56D1C9123B5}"/>
                  </a:ext>
                </a:extLst>
              </p:cNvPr>
              <p:cNvGrpSpPr/>
              <p:nvPr/>
            </p:nvGrpSpPr>
            <p:grpSpPr>
              <a:xfrm>
                <a:off x="2312717" y="2594678"/>
                <a:ext cx="1480673" cy="741474"/>
                <a:chOff x="2312717" y="2801044"/>
                <a:chExt cx="1480673" cy="741474"/>
              </a:xfrm>
            </p:grpSpPr>
            <p:sp>
              <p:nvSpPr>
                <p:cNvPr id="77" name="iṡḷiḑè">
                  <a:extLst>
                    <a:ext uri="{FF2B5EF4-FFF2-40B4-BE49-F238E27FC236}">
                      <a16:creationId xmlns:a16="http://schemas.microsoft.com/office/drawing/2014/main" id="{B98C72D8-3FB9-9EBF-0BE1-58B04D4A71CC}"/>
                    </a:ext>
                  </a:extLst>
                </p:cNvPr>
                <p:cNvSpPr/>
                <p:nvPr/>
              </p:nvSpPr>
              <p:spPr>
                <a:xfrm>
                  <a:off x="2323817" y="2801044"/>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GSW</a:t>
                  </a:r>
                  <a:endParaRPr lang="zh-CN" altLang="en-US" sz="1600" b="1" dirty="0">
                    <a:solidFill>
                      <a:prstClr val="black"/>
                    </a:solidFill>
                    <a:latin typeface="微软雅黑" panose="020B0503020204020204" charset="-122"/>
                    <a:ea typeface="微软雅黑" panose="020B0503020204020204" charset="-122"/>
                  </a:endParaRPr>
                </a:p>
              </p:txBody>
            </p:sp>
            <p:sp>
              <p:nvSpPr>
                <p:cNvPr id="78" name="is1idè">
                  <a:extLst>
                    <a:ext uri="{FF2B5EF4-FFF2-40B4-BE49-F238E27FC236}">
                      <a16:creationId xmlns:a16="http://schemas.microsoft.com/office/drawing/2014/main" id="{B53372EE-53AE-739A-18D5-41013D98406E}"/>
                    </a:ext>
                  </a:extLst>
                </p:cNvPr>
                <p:cNvSpPr txBox="1"/>
                <p:nvPr/>
              </p:nvSpPr>
              <p:spPr>
                <a:xfrm>
                  <a:off x="2312717" y="3147068"/>
                  <a:ext cx="1469575" cy="395450"/>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第</a:t>
                  </a:r>
                  <a:r>
                    <a:rPr lang="zh-CN" altLang="en-US" dirty="0">
                      <a:latin typeface="微软雅黑" panose="020B0503020204020204" pitchFamily="34" charset="-122"/>
                      <a:ea typeface="微软雅黑" panose="020B0503020204020204" pitchFamily="34" charset="-122"/>
                    </a:rPr>
                    <a:t>三</a:t>
                  </a:r>
                  <a:r>
                    <a:rPr lang="zh-CN" altLang="en-US" sz="1100" dirty="0">
                      <a:latin typeface="微软雅黑" panose="020B0503020204020204" pitchFamily="34" charset="-122"/>
                      <a:ea typeface="微软雅黑" panose="020B0503020204020204" pitchFamily="34" charset="-122"/>
                    </a:rPr>
                    <a:t>代</a:t>
                  </a:r>
                  <a:r>
                    <a:rPr lang="en-US" altLang="zh-CN" sz="1100" dirty="0">
                      <a:latin typeface="微软雅黑" panose="020B0503020204020204" pitchFamily="34" charset="-122"/>
                      <a:ea typeface="微软雅黑" panose="020B0503020204020204" pitchFamily="34" charset="-122"/>
                    </a:rPr>
                    <a:t>FHE</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76" name="直接连接符 75">
                <a:extLst>
                  <a:ext uri="{FF2B5EF4-FFF2-40B4-BE49-F238E27FC236}">
                    <a16:creationId xmlns:a16="http://schemas.microsoft.com/office/drawing/2014/main" id="{DAF25BFC-8DA6-366B-6FBE-A061804A3B15}"/>
                  </a:ext>
                </a:extLst>
              </p:cNvPr>
              <p:cNvCxnSpPr>
                <a:cxnSpLocks/>
              </p:cNvCxnSpPr>
              <p:nvPr/>
            </p:nvCxnSpPr>
            <p:spPr>
              <a:xfrm flipV="1">
                <a:off x="2312718" y="2671763"/>
                <a:ext cx="0" cy="741631"/>
              </a:xfrm>
              <a:prstGeom prst="line">
                <a:avLst/>
              </a:prstGeom>
              <a:noFill/>
              <a:ln w="3175" cap="rnd" cmpd="sng" algn="ctr">
                <a:solidFill>
                  <a:sysClr val="window" lastClr="FFFFFF">
                    <a:lumMod val="75000"/>
                  </a:sysClr>
                </a:solidFill>
                <a:prstDash val="solid"/>
                <a:round/>
                <a:tailEnd type="oval"/>
              </a:ln>
              <a:effectLst/>
            </p:spPr>
          </p:cxnSp>
        </p:grpSp>
      </p:grpSp>
      <p:grpSp>
        <p:nvGrpSpPr>
          <p:cNvPr id="80" name="组合 79">
            <a:extLst>
              <a:ext uri="{FF2B5EF4-FFF2-40B4-BE49-F238E27FC236}">
                <a16:creationId xmlns:a16="http://schemas.microsoft.com/office/drawing/2014/main" id="{5E0DE1FF-467D-D08B-B2E0-9BCEB5E91C2B}"/>
              </a:ext>
            </a:extLst>
          </p:cNvPr>
          <p:cNvGrpSpPr/>
          <p:nvPr/>
        </p:nvGrpSpPr>
        <p:grpSpPr>
          <a:xfrm>
            <a:off x="1" y="1506922"/>
            <a:ext cx="12191990" cy="2253827"/>
            <a:chOff x="1" y="2332262"/>
            <a:chExt cx="12191990" cy="2253827"/>
          </a:xfrm>
        </p:grpSpPr>
        <p:sp>
          <p:nvSpPr>
            <p:cNvPr id="81" name="iṡlîḋé">
              <a:extLst>
                <a:ext uri="{FF2B5EF4-FFF2-40B4-BE49-F238E27FC236}">
                  <a16:creationId xmlns:a16="http://schemas.microsoft.com/office/drawing/2014/main" id="{134BFF69-7F10-3A11-5ECD-96BC0DAE440D}"/>
                </a:ext>
              </a:extLst>
            </p:cNvPr>
            <p:cNvSpPr/>
            <p:nvPr/>
          </p:nvSpPr>
          <p:spPr bwMode="auto">
            <a:xfrm>
              <a:off x="1" y="3409524"/>
              <a:ext cx="12191990" cy="445352"/>
            </a:xfrm>
            <a:prstGeom prst="rect">
              <a:avLst/>
            </a:prstGeom>
            <a:solidFill>
              <a:sysClr val="window" lastClr="FFFFFF">
                <a:lumMod val="75000"/>
              </a:sysClr>
            </a:solidFill>
            <a:ln w="9525">
              <a:noFill/>
              <a:miter lim="800000"/>
            </a:ln>
          </p:spPr>
          <p:txBody>
            <a:bodyPr vert="horz" wrap="square" lIns="91440" tIns="45720" rIns="91440" bIns="45720" numCol="1" anchor="t"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160" b="0" i="0" u="none" strike="noStrike" kern="1200" cap="none" spc="0" normalizeH="0" baseline="0" noProof="0" dirty="0">
                <a:ln>
                  <a:noFill/>
                </a:ln>
                <a:solidFill>
                  <a:prstClr val="black"/>
                </a:solidFill>
                <a:effectLst/>
                <a:uLnTx/>
                <a:uFillTx/>
                <a:latin typeface="Arial" panose="020B0604020202020204"/>
                <a:ea typeface="微软雅黑 Light" panose="020B0502040204020203" pitchFamily="34" charset="-122"/>
              </a:endParaRPr>
            </a:p>
          </p:txBody>
        </p:sp>
        <p:sp>
          <p:nvSpPr>
            <p:cNvPr id="82" name="ïŝḻiḍê">
              <a:extLst>
                <a:ext uri="{FF2B5EF4-FFF2-40B4-BE49-F238E27FC236}">
                  <a16:creationId xmlns:a16="http://schemas.microsoft.com/office/drawing/2014/main" id="{D0D53CA0-E8C7-17DA-7A4F-CC9D3A7E5A3A}"/>
                </a:ext>
              </a:extLst>
            </p:cNvPr>
            <p:cNvSpPr/>
            <p:nvPr/>
          </p:nvSpPr>
          <p:spPr bwMode="auto">
            <a:xfrm>
              <a:off x="1592185" y="3406085"/>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1977</a:t>
              </a:r>
            </a:p>
          </p:txBody>
        </p:sp>
        <p:sp>
          <p:nvSpPr>
            <p:cNvPr id="83" name="í$1ïḑé">
              <a:extLst>
                <a:ext uri="{FF2B5EF4-FFF2-40B4-BE49-F238E27FC236}">
                  <a16:creationId xmlns:a16="http://schemas.microsoft.com/office/drawing/2014/main" id="{ADBD3242-CCB9-C1A1-9B38-42084667DED8}"/>
                </a:ext>
              </a:extLst>
            </p:cNvPr>
            <p:cNvSpPr/>
            <p:nvPr/>
          </p:nvSpPr>
          <p:spPr bwMode="auto">
            <a:xfrm>
              <a:off x="3417480"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1978</a:t>
              </a:r>
            </a:p>
          </p:txBody>
        </p:sp>
        <p:sp>
          <p:nvSpPr>
            <p:cNvPr id="84" name="íṥḷíḋè">
              <a:extLst>
                <a:ext uri="{FF2B5EF4-FFF2-40B4-BE49-F238E27FC236}">
                  <a16:creationId xmlns:a16="http://schemas.microsoft.com/office/drawing/2014/main" id="{39E07FDF-2DFD-0DA1-BF21-374662F9B05F}"/>
                </a:ext>
              </a:extLst>
            </p:cNvPr>
            <p:cNvSpPr/>
            <p:nvPr/>
          </p:nvSpPr>
          <p:spPr bwMode="auto">
            <a:xfrm>
              <a:off x="5305536"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1985</a:t>
              </a:r>
            </a:p>
          </p:txBody>
        </p:sp>
        <p:sp>
          <p:nvSpPr>
            <p:cNvPr id="85" name="iśľîḋè">
              <a:extLst>
                <a:ext uri="{FF2B5EF4-FFF2-40B4-BE49-F238E27FC236}">
                  <a16:creationId xmlns:a16="http://schemas.microsoft.com/office/drawing/2014/main" id="{BC9F0D8F-F4ED-B023-27D1-4549C0CAFDF5}"/>
                </a:ext>
              </a:extLst>
            </p:cNvPr>
            <p:cNvSpPr/>
            <p:nvPr/>
          </p:nvSpPr>
          <p:spPr bwMode="auto">
            <a:xfrm>
              <a:off x="7193592" y="3407811"/>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961318"/>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1999</a:t>
              </a:r>
            </a:p>
          </p:txBody>
        </p:sp>
        <p:sp>
          <p:nvSpPr>
            <p:cNvPr id="86" name="ïṩḷîḍê">
              <a:extLst>
                <a:ext uri="{FF2B5EF4-FFF2-40B4-BE49-F238E27FC236}">
                  <a16:creationId xmlns:a16="http://schemas.microsoft.com/office/drawing/2014/main" id="{FF6B9CD3-7CCB-10E9-39FF-DBD874DB5CA7}"/>
                </a:ext>
              </a:extLst>
            </p:cNvPr>
            <p:cNvSpPr/>
            <p:nvPr/>
          </p:nvSpPr>
          <p:spPr bwMode="auto">
            <a:xfrm>
              <a:off x="9081646" y="3406000"/>
              <a:ext cx="1579289" cy="448778"/>
            </a:xfrm>
            <a:custGeom>
              <a:avLst/>
              <a:gdLst/>
              <a:ahLst/>
              <a:cxnLst>
                <a:cxn ang="0">
                  <a:pos x="75" y="125"/>
                </a:cxn>
                <a:cxn ang="0">
                  <a:pos x="5" y="18"/>
                </a:cxn>
                <a:cxn ang="0">
                  <a:pos x="14" y="0"/>
                </a:cxn>
                <a:cxn ang="0">
                  <a:pos x="382" y="0"/>
                </a:cxn>
                <a:cxn ang="0">
                  <a:pos x="392" y="6"/>
                </a:cxn>
                <a:cxn ang="0">
                  <a:pos x="462" y="113"/>
                </a:cxn>
                <a:cxn ang="0">
                  <a:pos x="453" y="131"/>
                </a:cxn>
                <a:cxn ang="0">
                  <a:pos x="85" y="131"/>
                </a:cxn>
                <a:cxn ang="0">
                  <a:pos x="75" y="125"/>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A5A5A5">
                <a:lumMod val="75000"/>
              </a:srgbClr>
            </a:solidFill>
            <a:ln w="9525">
              <a:noFill/>
              <a:round/>
            </a:ln>
          </p:spPr>
          <p:txBody>
            <a:bodyPr vert="horz" wrap="square" lIns="91440" tIns="45720" rIns="91440" bIns="45720" numCol="1" anchor="ctr" anchorCtr="0" compatLnSpc="1">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dirty="0">
                  <a:solidFill>
                    <a:prstClr val="white"/>
                  </a:solidFill>
                  <a:latin typeface="Arial" panose="020B0604020202020204"/>
                  <a:ea typeface="微软雅黑 Light" panose="020B0502040204020203" pitchFamily="34" charset="-122"/>
                </a:rPr>
                <a:t>2005</a:t>
              </a:r>
            </a:p>
          </p:txBody>
        </p:sp>
        <p:grpSp>
          <p:nvGrpSpPr>
            <p:cNvPr id="87" name="iSḷidè">
              <a:extLst>
                <a:ext uri="{FF2B5EF4-FFF2-40B4-BE49-F238E27FC236}">
                  <a16:creationId xmlns:a16="http://schemas.microsoft.com/office/drawing/2014/main" id="{E7C483C0-A866-01A5-2FA9-47B5B1D8ADA9}"/>
                </a:ext>
              </a:extLst>
            </p:cNvPr>
            <p:cNvGrpSpPr/>
            <p:nvPr/>
          </p:nvGrpSpPr>
          <p:grpSpPr>
            <a:xfrm>
              <a:off x="1731234" y="2346344"/>
              <a:ext cx="1497076" cy="1067050"/>
              <a:chOff x="2312717" y="2346344"/>
              <a:chExt cx="1497076" cy="1067050"/>
            </a:xfrm>
          </p:grpSpPr>
          <p:grpSp>
            <p:nvGrpSpPr>
              <p:cNvPr id="106" name="îş1iḋê">
                <a:extLst>
                  <a:ext uri="{FF2B5EF4-FFF2-40B4-BE49-F238E27FC236}">
                    <a16:creationId xmlns:a16="http://schemas.microsoft.com/office/drawing/2014/main" id="{B443A566-9DB7-8139-DC41-7088659284D2}"/>
                  </a:ext>
                </a:extLst>
              </p:cNvPr>
              <p:cNvGrpSpPr/>
              <p:nvPr/>
            </p:nvGrpSpPr>
            <p:grpSpPr>
              <a:xfrm>
                <a:off x="2312717" y="2346344"/>
                <a:ext cx="1497076" cy="989808"/>
                <a:chOff x="2312717" y="2552710"/>
                <a:chExt cx="1497076" cy="989808"/>
              </a:xfrm>
            </p:grpSpPr>
            <p:sp>
              <p:nvSpPr>
                <p:cNvPr id="108" name="iṡḷiḑè">
                  <a:extLst>
                    <a:ext uri="{FF2B5EF4-FFF2-40B4-BE49-F238E27FC236}">
                      <a16:creationId xmlns:a16="http://schemas.microsoft.com/office/drawing/2014/main" id="{A9DEF4D5-8F56-D46F-E145-F0EEBC244051}"/>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RSA</a:t>
                  </a:r>
                  <a:endParaRPr lang="zh-CN" altLang="en-US" sz="1600" b="1" dirty="0">
                    <a:solidFill>
                      <a:prstClr val="black"/>
                    </a:solidFill>
                    <a:latin typeface="微软雅黑" panose="020B0503020204020204" charset="-122"/>
                    <a:ea typeface="微软雅黑" panose="020B0503020204020204" charset="-122"/>
                  </a:endParaRPr>
                </a:p>
              </p:txBody>
            </p:sp>
            <p:sp>
              <p:nvSpPr>
                <p:cNvPr id="109" name="is1idè">
                  <a:extLst>
                    <a:ext uri="{FF2B5EF4-FFF2-40B4-BE49-F238E27FC236}">
                      <a16:creationId xmlns:a16="http://schemas.microsoft.com/office/drawing/2014/main" id="{19960C26-4BC7-739F-E948-7D90D64122E7}"/>
                    </a:ext>
                  </a:extLst>
                </p:cNvPr>
                <p:cNvSpPr txBox="1"/>
                <p:nvPr/>
              </p:nvSpPr>
              <p:spPr>
                <a:xfrm>
                  <a:off x="2312717" y="2940810"/>
                  <a:ext cx="1469575" cy="601708"/>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非随机化加密</a:t>
                  </a:r>
                  <a:endParaRPr lang="en-US" altLang="zh-CN" sz="1100" dirty="0">
                    <a:latin typeface="微软雅黑" panose="020B0503020204020204" pitchFamily="34" charset="-122"/>
                    <a:ea typeface="微软雅黑" panose="020B0503020204020204" pitchFamily="34" charset="-122"/>
                  </a:endParaRPr>
                </a:p>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具有乘法同态性质</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107" name="直接连接符 106">
                <a:extLst>
                  <a:ext uri="{FF2B5EF4-FFF2-40B4-BE49-F238E27FC236}">
                    <a16:creationId xmlns:a16="http://schemas.microsoft.com/office/drawing/2014/main" id="{7A2267CF-D7CA-8B0B-7E25-5D7ADDF0722F}"/>
                  </a:ext>
                </a:extLst>
              </p:cNvPr>
              <p:cNvCxnSpPr>
                <a:cxnSpLocks/>
              </p:cNvCxnSpPr>
              <p:nvPr/>
            </p:nvCxnSpPr>
            <p:spPr>
              <a:xfrm flipV="1">
                <a:off x="2312718" y="2416629"/>
                <a:ext cx="0" cy="996765"/>
              </a:xfrm>
              <a:prstGeom prst="line">
                <a:avLst/>
              </a:prstGeom>
              <a:noFill/>
              <a:ln w="3175" cap="rnd" cmpd="sng" algn="ctr">
                <a:solidFill>
                  <a:sysClr val="window" lastClr="FFFFFF">
                    <a:lumMod val="75000"/>
                  </a:sysClr>
                </a:solidFill>
                <a:prstDash val="solid"/>
                <a:round/>
                <a:tailEnd type="oval"/>
              </a:ln>
              <a:effectLst/>
            </p:spPr>
          </p:cxnSp>
        </p:grpSp>
        <p:grpSp>
          <p:nvGrpSpPr>
            <p:cNvPr id="88" name="ïś1îḑê">
              <a:extLst>
                <a:ext uri="{FF2B5EF4-FFF2-40B4-BE49-F238E27FC236}">
                  <a16:creationId xmlns:a16="http://schemas.microsoft.com/office/drawing/2014/main" id="{D96F283F-A7E0-D831-41CF-3992A294A264}"/>
                </a:ext>
              </a:extLst>
            </p:cNvPr>
            <p:cNvGrpSpPr/>
            <p:nvPr/>
          </p:nvGrpSpPr>
          <p:grpSpPr>
            <a:xfrm>
              <a:off x="3337147" y="3854778"/>
              <a:ext cx="1579288" cy="731311"/>
              <a:chOff x="2244203" y="3854778"/>
              <a:chExt cx="1579288" cy="731311"/>
            </a:xfrm>
          </p:grpSpPr>
          <p:sp>
            <p:nvSpPr>
              <p:cNvPr id="104" name="îSļiḍê">
                <a:extLst>
                  <a:ext uri="{FF2B5EF4-FFF2-40B4-BE49-F238E27FC236}">
                    <a16:creationId xmlns:a16="http://schemas.microsoft.com/office/drawing/2014/main" id="{A9E6D640-0BC0-1CFE-AC49-AAC742F96865}"/>
                  </a:ext>
                </a:extLst>
              </p:cNvPr>
              <p:cNvSpPr/>
              <p:nvPr/>
            </p:nvSpPr>
            <p:spPr>
              <a:xfrm>
                <a:off x="2244203" y="3854778"/>
                <a:ext cx="1531309" cy="731311"/>
              </a:xfrm>
              <a:prstGeom prst="rect">
                <a:avLst/>
              </a:prstGeom>
              <a:noFill/>
              <a:ln w="28575" cap="flat" cmpd="sng" algn="ctr">
                <a:noFill/>
                <a:prstDash val="solid"/>
                <a:miter lim="800000"/>
              </a:ln>
              <a:effectLst/>
            </p:spPr>
            <p:txBody>
              <a:bodyPr wrap="square" lIns="91440" tIns="45720" rIns="91440" bIns="45720" anchor="ctr">
                <a:normAutofit fontScale="925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zh-CN" altLang="en-US" sz="1600" b="1" dirty="0">
                    <a:solidFill>
                      <a:prstClr val="black"/>
                    </a:solidFill>
                    <a:latin typeface="微软雅黑" panose="020B0503020204020204" charset="-122"/>
                    <a:ea typeface="微软雅黑" panose="020B0503020204020204" charset="-122"/>
                  </a:rPr>
                  <a:t>同态加密的概念</a:t>
                </a:r>
                <a:endParaRPr lang="en-US" altLang="zh-CN" sz="1600" b="1" dirty="0">
                  <a:solidFill>
                    <a:prstClr val="black"/>
                  </a:solidFill>
                  <a:latin typeface="微软雅黑" panose="020B0503020204020204" charset="-122"/>
                  <a:ea typeface="微软雅黑" panose="020B0503020204020204" charset="-122"/>
                </a:endParaRPr>
              </a:p>
              <a:p>
                <a:pPr>
                  <a:lnSpc>
                    <a:spcPct val="120000"/>
                  </a:lnSpc>
                  <a:defRPr/>
                </a:pPr>
                <a:r>
                  <a:rPr lang="zh-CN" altLang="en-US" sz="1600" b="1" dirty="0">
                    <a:solidFill>
                      <a:prstClr val="black"/>
                    </a:solidFill>
                    <a:latin typeface="微软雅黑" panose="020B0503020204020204" charset="-122"/>
                    <a:ea typeface="微软雅黑" panose="020B0503020204020204" charset="-122"/>
                  </a:rPr>
                  <a:t>首次被提出</a:t>
                </a:r>
              </a:p>
            </p:txBody>
          </p:sp>
          <p:cxnSp>
            <p:nvCxnSpPr>
              <p:cNvPr id="105" name="直接连接符 104">
                <a:extLst>
                  <a:ext uri="{FF2B5EF4-FFF2-40B4-BE49-F238E27FC236}">
                    <a16:creationId xmlns:a16="http://schemas.microsoft.com/office/drawing/2014/main" id="{66A0C6E0-1717-C672-BB47-BC863DB44FAB}"/>
                  </a:ext>
                </a:extLst>
              </p:cNvPr>
              <p:cNvCxnSpPr>
                <a:cxnSpLocks/>
              </p:cNvCxnSpPr>
              <p:nvPr/>
            </p:nvCxnSpPr>
            <p:spPr>
              <a:xfrm flipV="1">
                <a:off x="3823491" y="3856589"/>
                <a:ext cx="0" cy="686398"/>
              </a:xfrm>
              <a:prstGeom prst="line">
                <a:avLst/>
              </a:prstGeom>
              <a:noFill/>
              <a:ln w="3175" cap="rnd" cmpd="sng" algn="ctr">
                <a:solidFill>
                  <a:sysClr val="window" lastClr="FFFFFF">
                    <a:lumMod val="75000"/>
                  </a:sysClr>
                </a:solidFill>
                <a:prstDash val="solid"/>
                <a:round/>
                <a:headEnd type="oval"/>
                <a:tailEnd type="none"/>
              </a:ln>
              <a:effectLst/>
            </p:spPr>
          </p:cxnSp>
        </p:grpSp>
        <p:grpSp>
          <p:nvGrpSpPr>
            <p:cNvPr id="89" name="iSḷidè">
              <a:extLst>
                <a:ext uri="{FF2B5EF4-FFF2-40B4-BE49-F238E27FC236}">
                  <a16:creationId xmlns:a16="http://schemas.microsoft.com/office/drawing/2014/main" id="{D44CCCE6-A995-5427-C8B2-AE213671A2B0}"/>
                </a:ext>
              </a:extLst>
            </p:cNvPr>
            <p:cNvGrpSpPr/>
            <p:nvPr/>
          </p:nvGrpSpPr>
          <p:grpSpPr>
            <a:xfrm>
              <a:off x="5429555" y="2332262"/>
              <a:ext cx="1497076" cy="1067050"/>
              <a:chOff x="2312717" y="2346344"/>
              <a:chExt cx="1497076" cy="1067050"/>
            </a:xfrm>
          </p:grpSpPr>
          <p:grpSp>
            <p:nvGrpSpPr>
              <p:cNvPr id="100" name="îş1iḋê">
                <a:extLst>
                  <a:ext uri="{FF2B5EF4-FFF2-40B4-BE49-F238E27FC236}">
                    <a16:creationId xmlns:a16="http://schemas.microsoft.com/office/drawing/2014/main" id="{BFC6CF9E-00B6-9A16-7496-4741CA1253E5}"/>
                  </a:ext>
                </a:extLst>
              </p:cNvPr>
              <p:cNvGrpSpPr/>
              <p:nvPr/>
            </p:nvGrpSpPr>
            <p:grpSpPr>
              <a:xfrm>
                <a:off x="2312717" y="2346344"/>
                <a:ext cx="1497076" cy="989808"/>
                <a:chOff x="2312717" y="2552710"/>
                <a:chExt cx="1497076" cy="989808"/>
              </a:xfrm>
            </p:grpSpPr>
            <p:sp>
              <p:nvSpPr>
                <p:cNvPr id="102" name="iṡḷiḑè">
                  <a:extLst>
                    <a:ext uri="{FF2B5EF4-FFF2-40B4-BE49-F238E27FC236}">
                      <a16:creationId xmlns:a16="http://schemas.microsoft.com/office/drawing/2014/main" id="{DE68A843-8FD6-CF3A-2396-9DC2B43FF4D4}"/>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err="1">
                      <a:solidFill>
                        <a:prstClr val="black"/>
                      </a:solidFill>
                      <a:latin typeface="微软雅黑" panose="020B0503020204020204" charset="-122"/>
                      <a:ea typeface="微软雅黑" panose="020B0503020204020204" charset="-122"/>
                    </a:rPr>
                    <a:t>ElGamal</a:t>
                  </a:r>
                  <a:endParaRPr lang="zh-CN" altLang="en-US" sz="1600" b="1" dirty="0">
                    <a:solidFill>
                      <a:prstClr val="black"/>
                    </a:solidFill>
                    <a:latin typeface="微软雅黑" panose="020B0503020204020204" charset="-122"/>
                    <a:ea typeface="微软雅黑" panose="020B0503020204020204" charset="-122"/>
                  </a:endParaRPr>
                </a:p>
              </p:txBody>
            </p:sp>
            <p:sp>
              <p:nvSpPr>
                <p:cNvPr id="103" name="is1idè">
                  <a:extLst>
                    <a:ext uri="{FF2B5EF4-FFF2-40B4-BE49-F238E27FC236}">
                      <a16:creationId xmlns:a16="http://schemas.microsoft.com/office/drawing/2014/main" id="{352B3751-7AEE-CC31-0534-B5F92E6F25C8}"/>
                    </a:ext>
                  </a:extLst>
                </p:cNvPr>
                <p:cNvSpPr txBox="1"/>
                <p:nvPr/>
              </p:nvSpPr>
              <p:spPr>
                <a:xfrm>
                  <a:off x="2312717" y="2940810"/>
                  <a:ext cx="1469575" cy="601708"/>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随机化加密</a:t>
                  </a:r>
                  <a:endParaRPr lang="en-US" altLang="zh-CN" sz="1100" dirty="0">
                    <a:latin typeface="微软雅黑" panose="020B0503020204020204" pitchFamily="34" charset="-122"/>
                    <a:ea typeface="微软雅黑" panose="020B0503020204020204" pitchFamily="34" charset="-122"/>
                  </a:endParaRPr>
                </a:p>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具有乘法同态性质</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101" name="直接连接符 100">
                <a:extLst>
                  <a:ext uri="{FF2B5EF4-FFF2-40B4-BE49-F238E27FC236}">
                    <a16:creationId xmlns:a16="http://schemas.microsoft.com/office/drawing/2014/main" id="{FE5CB943-E627-D61E-044E-CAFD804D1C29}"/>
                  </a:ext>
                </a:extLst>
              </p:cNvPr>
              <p:cNvCxnSpPr>
                <a:cxnSpLocks/>
              </p:cNvCxnSpPr>
              <p:nvPr/>
            </p:nvCxnSpPr>
            <p:spPr>
              <a:xfrm flipV="1">
                <a:off x="2312718" y="2416629"/>
                <a:ext cx="0" cy="996765"/>
              </a:xfrm>
              <a:prstGeom prst="line">
                <a:avLst/>
              </a:prstGeom>
              <a:noFill/>
              <a:ln w="3175" cap="rnd" cmpd="sng" algn="ctr">
                <a:solidFill>
                  <a:sysClr val="window" lastClr="FFFFFF">
                    <a:lumMod val="75000"/>
                  </a:sysClr>
                </a:solidFill>
                <a:prstDash val="solid"/>
                <a:round/>
                <a:tailEnd type="oval"/>
              </a:ln>
              <a:effectLst/>
            </p:spPr>
          </p:cxnSp>
        </p:grpSp>
        <p:grpSp>
          <p:nvGrpSpPr>
            <p:cNvPr id="90" name="iSḷidè">
              <a:extLst>
                <a:ext uri="{FF2B5EF4-FFF2-40B4-BE49-F238E27FC236}">
                  <a16:creationId xmlns:a16="http://schemas.microsoft.com/office/drawing/2014/main" id="{2B0E6359-D61D-1F4A-6ADC-19DDBE2A4CD4}"/>
                </a:ext>
              </a:extLst>
            </p:cNvPr>
            <p:cNvGrpSpPr/>
            <p:nvPr/>
          </p:nvGrpSpPr>
          <p:grpSpPr>
            <a:xfrm>
              <a:off x="7158664" y="3854778"/>
              <a:ext cx="1497076" cy="731311"/>
              <a:chOff x="2312717" y="2346344"/>
              <a:chExt cx="1497076" cy="731311"/>
            </a:xfrm>
          </p:grpSpPr>
          <p:grpSp>
            <p:nvGrpSpPr>
              <p:cNvPr id="96" name="îş1iḋê">
                <a:extLst>
                  <a:ext uri="{FF2B5EF4-FFF2-40B4-BE49-F238E27FC236}">
                    <a16:creationId xmlns:a16="http://schemas.microsoft.com/office/drawing/2014/main" id="{C9D70BAE-24D1-B909-A6E7-4574E5DCAAB9}"/>
                  </a:ext>
                </a:extLst>
              </p:cNvPr>
              <p:cNvGrpSpPr/>
              <p:nvPr/>
            </p:nvGrpSpPr>
            <p:grpSpPr>
              <a:xfrm>
                <a:off x="2312717" y="2346344"/>
                <a:ext cx="1497076" cy="731311"/>
                <a:chOff x="2312717" y="2552710"/>
                <a:chExt cx="1497076" cy="731311"/>
              </a:xfrm>
            </p:grpSpPr>
            <p:sp>
              <p:nvSpPr>
                <p:cNvPr id="98" name="iṡḷiḑè">
                  <a:extLst>
                    <a:ext uri="{FF2B5EF4-FFF2-40B4-BE49-F238E27FC236}">
                      <a16:creationId xmlns:a16="http://schemas.microsoft.com/office/drawing/2014/main" id="{D3559FBA-2DF4-F268-A8C6-9C4F619EABDC}"/>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err="1">
                      <a:solidFill>
                        <a:prstClr val="black"/>
                      </a:solidFill>
                      <a:latin typeface="微软雅黑" panose="020B0503020204020204" charset="-122"/>
                      <a:ea typeface="微软雅黑" panose="020B0503020204020204" charset="-122"/>
                    </a:rPr>
                    <a:t>Paillier</a:t>
                  </a:r>
                  <a:endParaRPr lang="zh-CN" altLang="en-US" sz="1600" b="1" dirty="0">
                    <a:solidFill>
                      <a:prstClr val="black"/>
                    </a:solidFill>
                    <a:latin typeface="微软雅黑" panose="020B0503020204020204" charset="-122"/>
                    <a:ea typeface="微软雅黑" panose="020B0503020204020204" charset="-122"/>
                  </a:endParaRPr>
                </a:p>
              </p:txBody>
            </p:sp>
            <p:sp>
              <p:nvSpPr>
                <p:cNvPr id="99" name="is1idè">
                  <a:extLst>
                    <a:ext uri="{FF2B5EF4-FFF2-40B4-BE49-F238E27FC236}">
                      <a16:creationId xmlns:a16="http://schemas.microsoft.com/office/drawing/2014/main" id="{4CC9825B-91DC-31A4-953D-278460274716}"/>
                    </a:ext>
                  </a:extLst>
                </p:cNvPr>
                <p:cNvSpPr txBox="1"/>
                <p:nvPr/>
              </p:nvSpPr>
              <p:spPr>
                <a:xfrm>
                  <a:off x="2312717" y="2940810"/>
                  <a:ext cx="1469575" cy="343211"/>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具有加法同态性质</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97" name="直接连接符 96">
                <a:extLst>
                  <a:ext uri="{FF2B5EF4-FFF2-40B4-BE49-F238E27FC236}">
                    <a16:creationId xmlns:a16="http://schemas.microsoft.com/office/drawing/2014/main" id="{752473C3-7627-0D10-666D-46119038F0E8}"/>
                  </a:ext>
                </a:extLst>
              </p:cNvPr>
              <p:cNvCxnSpPr>
                <a:cxnSpLocks/>
                <a:endCxn id="99" idx="3"/>
              </p:cNvCxnSpPr>
              <p:nvPr/>
            </p:nvCxnSpPr>
            <p:spPr>
              <a:xfrm>
                <a:off x="3782292" y="2346344"/>
                <a:ext cx="0" cy="684000"/>
              </a:xfrm>
              <a:prstGeom prst="line">
                <a:avLst/>
              </a:prstGeom>
              <a:noFill/>
              <a:ln w="3175" cap="rnd" cmpd="sng" algn="ctr">
                <a:solidFill>
                  <a:sysClr val="window" lastClr="FFFFFF">
                    <a:lumMod val="75000"/>
                  </a:sysClr>
                </a:solidFill>
                <a:prstDash val="solid"/>
                <a:round/>
                <a:tailEnd type="oval"/>
              </a:ln>
              <a:effectLst/>
            </p:spPr>
          </p:cxnSp>
        </p:grpSp>
        <p:grpSp>
          <p:nvGrpSpPr>
            <p:cNvPr id="91" name="iSḷidè">
              <a:extLst>
                <a:ext uri="{FF2B5EF4-FFF2-40B4-BE49-F238E27FC236}">
                  <a16:creationId xmlns:a16="http://schemas.microsoft.com/office/drawing/2014/main" id="{E09A0C5E-D991-16D2-47E8-81CE4FFB7104}"/>
                </a:ext>
              </a:extLst>
            </p:cNvPr>
            <p:cNvGrpSpPr/>
            <p:nvPr/>
          </p:nvGrpSpPr>
          <p:grpSpPr>
            <a:xfrm>
              <a:off x="9180850" y="2346344"/>
              <a:ext cx="1857264" cy="1067050"/>
              <a:chOff x="2312718" y="2346344"/>
              <a:chExt cx="1857264" cy="1067050"/>
            </a:xfrm>
          </p:grpSpPr>
          <p:grpSp>
            <p:nvGrpSpPr>
              <p:cNvPr id="92" name="îş1iḋê">
                <a:extLst>
                  <a:ext uri="{FF2B5EF4-FFF2-40B4-BE49-F238E27FC236}">
                    <a16:creationId xmlns:a16="http://schemas.microsoft.com/office/drawing/2014/main" id="{8FF3BFCA-401C-6A6C-BF23-58A55935F6F8}"/>
                  </a:ext>
                </a:extLst>
              </p:cNvPr>
              <p:cNvGrpSpPr/>
              <p:nvPr/>
            </p:nvGrpSpPr>
            <p:grpSpPr>
              <a:xfrm>
                <a:off x="2312718" y="2346344"/>
                <a:ext cx="1857264" cy="989808"/>
                <a:chOff x="2312718" y="2552710"/>
                <a:chExt cx="1857264" cy="989808"/>
              </a:xfrm>
            </p:grpSpPr>
            <p:sp>
              <p:nvSpPr>
                <p:cNvPr id="94" name="iṡḷiḑè">
                  <a:extLst>
                    <a:ext uri="{FF2B5EF4-FFF2-40B4-BE49-F238E27FC236}">
                      <a16:creationId xmlns:a16="http://schemas.microsoft.com/office/drawing/2014/main" id="{28A6CFA8-0997-44AB-CD90-6029D22D1970}"/>
                    </a:ext>
                  </a:extLst>
                </p:cNvPr>
                <p:cNvSpPr/>
                <p:nvPr/>
              </p:nvSpPr>
              <p:spPr>
                <a:xfrm>
                  <a:off x="2340220" y="2552710"/>
                  <a:ext cx="1469573" cy="473688"/>
                </a:xfrm>
                <a:prstGeom prst="rect">
                  <a:avLst/>
                </a:prstGeom>
                <a:noFill/>
                <a:ln w="28575" cap="flat" cmpd="sng" algn="ctr">
                  <a:noFill/>
                  <a:prstDash val="solid"/>
                  <a:miter lim="800000"/>
                </a:ln>
                <a:effectLst/>
              </p:spPr>
              <p:txBody>
                <a:bodyPr wrap="square" lIns="91440" tIns="45720" rIns="91440" bIns="45720" anchor="ctr">
                  <a:norm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a:lnSpc>
                      <a:spcPct val="120000"/>
                    </a:lnSpc>
                    <a:defRPr/>
                  </a:pPr>
                  <a:r>
                    <a:rPr lang="en-US" altLang="zh-CN" sz="1600" b="1" dirty="0">
                      <a:solidFill>
                        <a:prstClr val="black"/>
                      </a:solidFill>
                      <a:latin typeface="微软雅黑" panose="020B0503020204020204" charset="-122"/>
                      <a:ea typeface="微软雅黑" panose="020B0503020204020204" charset="-122"/>
                    </a:rPr>
                    <a:t>BGN</a:t>
                  </a:r>
                  <a:endParaRPr lang="zh-CN" altLang="en-US" sz="1600" b="1" dirty="0">
                    <a:solidFill>
                      <a:prstClr val="black"/>
                    </a:solidFill>
                    <a:latin typeface="微软雅黑" panose="020B0503020204020204" charset="-122"/>
                    <a:ea typeface="微软雅黑" panose="020B0503020204020204" charset="-122"/>
                  </a:endParaRPr>
                </a:p>
              </p:txBody>
            </p:sp>
            <p:sp>
              <p:nvSpPr>
                <p:cNvPr id="95" name="is1idè">
                  <a:extLst>
                    <a:ext uri="{FF2B5EF4-FFF2-40B4-BE49-F238E27FC236}">
                      <a16:creationId xmlns:a16="http://schemas.microsoft.com/office/drawing/2014/main" id="{7DEC5265-16D0-FE97-FD83-498345A8050A}"/>
                    </a:ext>
                  </a:extLst>
                </p:cNvPr>
                <p:cNvSpPr txBox="1"/>
                <p:nvPr/>
              </p:nvSpPr>
              <p:spPr>
                <a:xfrm>
                  <a:off x="2312718" y="2940810"/>
                  <a:ext cx="1857264" cy="601708"/>
                </a:xfrm>
                <a:prstGeom prst="rect">
                  <a:avLst/>
                </a:prstGeom>
                <a:noFill/>
                <a:ln w="3175">
                  <a:noFill/>
                </a:ln>
              </p:spPr>
              <p:txBody>
                <a:bodyPr wrap="square" lIns="91440" tIns="45720" rIns="91440" bIns="45720" anchor="t" anchorCtr="0">
                  <a:normAutofit/>
                </a:bodyPr>
                <a:lstStyle>
                  <a:defPPr>
                    <a:defRPr lang="zh-CN"/>
                  </a:defPPr>
                  <a:lvl1pPr algn="ctr" defTabSz="609600">
                    <a:lnSpc>
                      <a:spcPct val="150000"/>
                    </a:lnSpc>
                    <a:spcBef>
                      <a:spcPct val="0"/>
                    </a:spcBef>
                    <a:defRPr sz="1100"/>
                  </a:lvl1pPr>
                  <a:lvl2pPr marL="609600" defTabSz="609600">
                    <a:defRPr sz="2400"/>
                  </a:lvl2pPr>
                  <a:lvl3pPr marL="1219200" defTabSz="609600">
                    <a:defRPr sz="2400"/>
                  </a:lvl3pPr>
                  <a:lvl4pPr marL="1828800" defTabSz="609600">
                    <a:defRPr sz="2400"/>
                  </a:lvl4pPr>
                  <a:lvl5pPr marL="2438400" defTabSz="609600">
                    <a:defRPr sz="2400"/>
                  </a:lvl5pPr>
                  <a:lvl6pPr marL="3048000" defTabSz="609600">
                    <a:defRPr sz="2400"/>
                  </a:lvl6pPr>
                  <a:lvl7pPr marL="3657600" defTabSz="609600">
                    <a:defRPr sz="2400"/>
                  </a:lvl7pPr>
                  <a:lvl8pPr marL="4267200" defTabSz="609600">
                    <a:defRPr sz="2400"/>
                  </a:lvl8pPr>
                  <a:lvl9pPr marL="4876800" defTabSz="609600">
                    <a:defRPr sz="2400"/>
                  </a:lvl9pPr>
                </a:lstStyle>
                <a:p>
                  <a:pPr algn="l">
                    <a:defRPr/>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类同态加密</a:t>
                  </a:r>
                  <a:endParaRPr lang="en-US" altLang="zh-CN" sz="1100" dirty="0">
                    <a:latin typeface="微软雅黑" panose="020B0503020204020204" pitchFamily="34" charset="-122"/>
                    <a:ea typeface="微软雅黑" panose="020B0503020204020204" pitchFamily="34" charset="-122"/>
                  </a:endParaRPr>
                </a:p>
                <a:p>
                  <a:pPr algn="l">
                    <a:defRPr/>
                  </a:pPr>
                  <a:r>
                    <a:rPr lang="en-US" altLang="zh-CN" sz="11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仅支持一次</a:t>
                  </a:r>
                  <a:r>
                    <a:rPr lang="zh-CN" altLang="en-US" sz="1100" dirty="0">
                      <a:latin typeface="微软雅黑" panose="020B0503020204020204" pitchFamily="34" charset="-122"/>
                      <a:ea typeface="微软雅黑" panose="020B0503020204020204" pitchFamily="34" charset="-122"/>
                    </a:rPr>
                    <a:t>乘法同态运算</a:t>
                  </a: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a:p>
                  <a:pPr algn="l">
                    <a:defRPr/>
                  </a:pPr>
                  <a:endParaRPr lang="zh-CN" altLang="en-US" kern="0" dirty="0">
                    <a:solidFill>
                      <a:prstClr val="black"/>
                    </a:solidFill>
                    <a:latin typeface="Arial" panose="020B0604020202020204"/>
                    <a:ea typeface="微软雅黑 Light" panose="020B0502040204020203" pitchFamily="34" charset="-122"/>
                  </a:endParaRPr>
                </a:p>
              </p:txBody>
            </p:sp>
          </p:grpSp>
          <p:cxnSp>
            <p:nvCxnSpPr>
              <p:cNvPr id="93" name="直接连接符 92">
                <a:extLst>
                  <a:ext uri="{FF2B5EF4-FFF2-40B4-BE49-F238E27FC236}">
                    <a16:creationId xmlns:a16="http://schemas.microsoft.com/office/drawing/2014/main" id="{FF6596D7-790C-68C3-5EAC-4A160CFA2924}"/>
                  </a:ext>
                </a:extLst>
              </p:cNvPr>
              <p:cNvCxnSpPr>
                <a:cxnSpLocks/>
              </p:cNvCxnSpPr>
              <p:nvPr/>
            </p:nvCxnSpPr>
            <p:spPr>
              <a:xfrm flipV="1">
                <a:off x="2312718" y="2416629"/>
                <a:ext cx="0" cy="996765"/>
              </a:xfrm>
              <a:prstGeom prst="line">
                <a:avLst/>
              </a:prstGeom>
              <a:noFill/>
              <a:ln w="3175" cap="rnd" cmpd="sng" algn="ctr">
                <a:solidFill>
                  <a:sysClr val="window" lastClr="FFFFFF">
                    <a:lumMod val="75000"/>
                  </a:sysClr>
                </a:solidFill>
                <a:prstDash val="solid"/>
                <a:round/>
                <a:tailEnd type="oval"/>
              </a:ln>
              <a:effectLst/>
            </p:spPr>
          </p:cxnSp>
        </p:grpSp>
      </p:grpSp>
      <p:sp>
        <p:nvSpPr>
          <p:cNvPr id="11" name="文本占位符 5">
            <a:extLst>
              <a:ext uri="{FF2B5EF4-FFF2-40B4-BE49-F238E27FC236}">
                <a16:creationId xmlns:a16="http://schemas.microsoft.com/office/drawing/2014/main" id="{7669C959-E023-B7C7-67BA-5D9FB1044165}"/>
              </a:ext>
            </a:extLst>
          </p:cNvPr>
          <p:cNvSpPr txBox="1"/>
          <p:nvPr/>
        </p:nvSpPr>
        <p:spPr>
          <a:xfrm>
            <a:off x="303817" y="2617952"/>
            <a:ext cx="850133" cy="25406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4400" b="1" dirty="0">
                <a:solidFill>
                  <a:srgbClr val="961318"/>
                </a:solidFill>
                <a:effectLst>
                  <a:outerShdw blurRad="38100" dist="38100" dir="2700000" algn="tl">
                    <a:srgbClr val="000000">
                      <a:alpha val="43137"/>
                    </a:srgbClr>
                  </a:outerShdw>
                </a:effectLst>
                <a:latin typeface="Arial" panose="020B0604020202020204"/>
                <a:ea typeface="微软雅黑" panose="020B0503020204020204" charset="-122"/>
                <a:cs typeface="+mn-ea"/>
                <a:sym typeface="+mn-lt"/>
              </a:rPr>
              <a:t>发展历史</a:t>
            </a:r>
            <a:endParaRPr lang="zh-CN" altLang="en-US" sz="4400" b="1" dirty="0">
              <a:solidFill>
                <a:srgbClr val="961318"/>
              </a:solidFill>
              <a:effectLst>
                <a:outerShdw blurRad="38100" dist="38100" dir="2700000" algn="tl">
                  <a:srgbClr val="000000">
                    <a:alpha val="43137"/>
                  </a:srgbClr>
                </a:outerShdw>
              </a:effectLst>
              <a:ea typeface="微软雅黑" panose="020B0503020204020204" charset="-122"/>
            </a:endParaRPr>
          </a:p>
        </p:txBody>
      </p:sp>
    </p:spTree>
    <p:extLst>
      <p:ext uri="{BB962C8B-B14F-4D97-AF65-F5344CB8AC3E}">
        <p14:creationId xmlns:p14="http://schemas.microsoft.com/office/powerpoint/2010/main" val="53135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D:\360MoveData\Users\xiaoxiao\Desktop\1004150863.jpg1004150863"/>
          <p:cNvPicPr>
            <a:picLocks noChangeAspect="1"/>
          </p:cNvPicPr>
          <p:nvPr>
            <p:custDataLst>
              <p:tags r:id="rId1"/>
            </p:custDataLst>
          </p:nvPr>
        </p:nvPicPr>
        <p:blipFill>
          <a:blip r:embed="rId3"/>
          <a:srcRect t="28060" b="17165"/>
          <a:stretch>
            <a:fillRect/>
          </a:stretch>
        </p:blipFill>
        <p:spPr>
          <a:xfrm>
            <a:off x="1270" y="-120650"/>
            <a:ext cx="12190730" cy="3254375"/>
          </a:xfrm>
          <a:prstGeom prst="rect">
            <a:avLst/>
          </a:prstGeom>
        </p:spPr>
      </p:pic>
      <p:sp>
        <p:nvSpPr>
          <p:cNvPr id="5" name="矩形 4"/>
          <p:cNvSpPr/>
          <p:nvPr/>
        </p:nvSpPr>
        <p:spPr>
          <a:xfrm>
            <a:off x="635" y="-120015"/>
            <a:ext cx="12226290" cy="3253740"/>
          </a:xfrm>
          <a:prstGeom prst="rect">
            <a:avLst/>
          </a:prstGeom>
          <a:solidFill>
            <a:srgbClr val="961318">
              <a:alpha val="82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6" name="文本占位符 8"/>
          <p:cNvSpPr txBox="1"/>
          <p:nvPr/>
        </p:nvSpPr>
        <p:spPr>
          <a:xfrm>
            <a:off x="4815507" y="184482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rgbClr val="961318"/>
          </a:solidFill>
          <a:ln w="193675">
            <a:solidFill>
              <a:srgbClr val="FFFFFF"/>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9600" kern="1200">
                <a:solidFill>
                  <a:schemeClr val="bg1"/>
                </a:solidFill>
                <a:effectLst>
                  <a:innerShdw dist="63500" dir="16200000">
                    <a:schemeClr val="accent3"/>
                  </a:innerShdw>
                </a:effectLst>
                <a:latin typeface="Impact" panose="020B0806030902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9600" b="0" i="0" u="none" strike="noStrike" kern="1200" cap="none" spc="0" normalizeH="0" baseline="0" noProof="0" dirty="0">
              <a:ln>
                <a:noFill/>
              </a:ln>
              <a:solidFill>
                <a:srgbClr val="FFFFFF"/>
              </a:solidFill>
              <a:effectLst>
                <a:innerShdw dist="63500" dir="16200000">
                  <a:srgbClr val="3889F5"/>
                </a:innerShdw>
              </a:effectLst>
              <a:uLnTx/>
              <a:uFillTx/>
              <a:latin typeface="Arial" panose="020B0604020202020204"/>
              <a:ea typeface="微软雅黑" panose="020B0503020204020204" charset="-122"/>
              <a:cs typeface="+mn-ea"/>
              <a:sym typeface="+mn-lt"/>
            </a:endParaRPr>
          </a:p>
        </p:txBody>
      </p:sp>
      <p:sp>
        <p:nvSpPr>
          <p:cNvPr id="8" name="标题 4"/>
          <p:cNvSpPr txBox="1"/>
          <p:nvPr/>
        </p:nvSpPr>
        <p:spPr>
          <a:xfrm>
            <a:off x="3431702" y="4358360"/>
            <a:ext cx="5328592"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defRPr/>
            </a:pPr>
            <a:r>
              <a:rPr kumimoji="0" lang="zh-CN" altLang="en-US" sz="5400" b="1"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应用场景</a:t>
            </a:r>
          </a:p>
        </p:txBody>
      </p:sp>
      <p:cxnSp>
        <p:nvCxnSpPr>
          <p:cNvPr id="9" name="直接连接符 8"/>
          <p:cNvCxnSpPr/>
          <p:nvPr/>
        </p:nvCxnSpPr>
        <p:spPr>
          <a:xfrm>
            <a:off x="3575720" y="5244190"/>
            <a:ext cx="4752528" cy="0"/>
          </a:xfrm>
          <a:prstGeom prst="line">
            <a:avLst/>
          </a:prstGeom>
          <a:noFill/>
          <a:ln w="28575" cap="flat" cmpd="sng" algn="ctr">
            <a:solidFill>
              <a:srgbClr val="961318"/>
            </a:solidFill>
            <a:prstDash val="solid"/>
            <a:headEnd type="oval" w="med" len="med"/>
            <a:tailEnd type="oval" w="med" len="med"/>
          </a:ln>
          <a:effectLst/>
        </p:spPr>
      </p:cxnSp>
      <p:sp>
        <p:nvSpPr>
          <p:cNvPr id="10" name="标题 4"/>
          <p:cNvSpPr txBox="1"/>
          <p:nvPr/>
        </p:nvSpPr>
        <p:spPr>
          <a:xfrm>
            <a:off x="4545644" y="5104953"/>
            <a:ext cx="3100705" cy="74659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25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rPr>
              <a:t>Application scenarios</a:t>
            </a:r>
            <a:endParaRPr kumimoji="0" lang="zh-CN" altLang="en-US" sz="2000" b="0" i="0" u="none" strike="noStrike" kern="1200" cap="none" spc="0" normalizeH="0" baseline="0" noProof="0" dirty="0">
              <a:ln>
                <a:noFill/>
              </a:ln>
              <a:solidFill>
                <a:srgbClr val="961318"/>
              </a:solidFill>
              <a:effectLst/>
              <a:uLnTx/>
              <a:uFillTx/>
              <a:latin typeface="微软雅黑" panose="020B0503020204020204" charset="-122"/>
              <a:ea typeface="微软雅黑" panose="020B0503020204020204" charset="-122"/>
              <a:cs typeface="+mj-cs"/>
            </a:endParaRPr>
          </a:p>
        </p:txBody>
      </p:sp>
      <p:sp>
        <p:nvSpPr>
          <p:cNvPr id="12" name="文本框 11"/>
          <p:cNvSpPr txBox="1"/>
          <p:nvPr/>
        </p:nvSpPr>
        <p:spPr>
          <a:xfrm>
            <a:off x="5250253" y="2386575"/>
            <a:ext cx="1691489"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rPr>
              <a:t>02</a:t>
            </a:r>
            <a:endParaRPr kumimoji="0" lang="zh-CN" altLang="en-US" sz="8800" b="1" i="0" u="none" strike="noStrike" kern="120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mn-cs"/>
            </a:endParaRPr>
          </a:p>
        </p:txBody>
      </p:sp>
      <p:sp>
        <p:nvSpPr>
          <p:cNvPr id="4" name="文本框 3"/>
          <p:cNvSpPr txBox="1"/>
          <p:nvPr/>
        </p:nvSpPr>
        <p:spPr>
          <a:xfrm>
            <a:off x="119269" y="6406826"/>
            <a:ext cx="2305878" cy="368300"/>
          </a:xfrm>
          <a:prstGeom prst="rect">
            <a:avLst/>
          </a:prstGeom>
          <a:noFill/>
        </p:spPr>
        <p:txBody>
          <a:bodyPr wrap="square" rtlCol="0">
            <a:spAutoFit/>
          </a:bodyPr>
          <a:lstStyle/>
          <a:p>
            <a:pPr algn="l">
              <a:buClrTx/>
              <a:buSzTx/>
              <a:buFontTx/>
            </a:pPr>
            <a:r>
              <a:rPr lang="zh-CN" altLang="en-US" dirty="0">
                <a:solidFill>
                  <a:srgbClr val="8C1515"/>
                </a:solidFill>
                <a:latin typeface="华文行楷" panose="02010800040101010101" pitchFamily="2" charset="-122"/>
                <a:ea typeface="华文行楷" panose="02010800040101010101" pitchFamily="2" charset="-122"/>
                <a:sym typeface="+mn-ea"/>
              </a:rPr>
              <a:t>允公允能 日新月异</a:t>
            </a:r>
            <a:endParaRPr lang="zh-CN" altLang="en-US" dirty="0">
              <a:solidFill>
                <a:srgbClr val="961318"/>
              </a:solidFill>
              <a:latin typeface="华文行楷" panose="02010800040101010101" pitchFamily="2" charset="-122"/>
              <a:ea typeface="华文行楷" panose="0201080004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0dd180a-db4a-469a-b40a-450751c175c2"/>
  <p:tag name="COMMONDATA" val="eyJoZGlkIjoiZDk3OGIwOWUzZDQzMTYzNzEyZWFmZjBjYmIxOTViYzcifQ=="/>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5633</TotalTime>
  <Words>2529</Words>
  <Application>Microsoft Office PowerPoint</Application>
  <PresentationFormat>宽屏</PresentationFormat>
  <Paragraphs>324</Paragraphs>
  <Slides>25</Slides>
  <Notes>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44" baseType="lpstr">
      <vt:lpstr>阿里巴巴普惠体 H</vt:lpstr>
      <vt:lpstr>阿里巴巴普惠体 M</vt:lpstr>
      <vt:lpstr>阿里巴巴普惠体 R</vt:lpstr>
      <vt:lpstr>等线</vt:lpstr>
      <vt:lpstr>等线 Light</vt:lpstr>
      <vt:lpstr>黑体</vt:lpstr>
      <vt:lpstr>华文行楷</vt:lpstr>
      <vt:lpstr>楷体</vt:lpstr>
      <vt:lpstr>迷你简菱心</vt:lpstr>
      <vt:lpstr>宋体</vt:lpstr>
      <vt:lpstr>微软雅黑</vt:lpstr>
      <vt:lpstr>微软雅黑 Light</vt:lpstr>
      <vt:lpstr>Arial</vt:lpstr>
      <vt:lpstr>Arial Black</vt:lpstr>
      <vt:lpstr>Calibri</vt:lpstr>
      <vt:lpstr>Calibri Light</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Lenovo</cp:lastModifiedBy>
  <cp:revision>82</cp:revision>
  <dcterms:created xsi:type="dcterms:W3CDTF">2020-08-06T01:38:00Z</dcterms:created>
  <dcterms:modified xsi:type="dcterms:W3CDTF">2024-12-18T08:18:46Z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3A8736F54BCF47C090BD965F7769EFFB_13</vt:lpwstr>
  </property>
  <property fmtid="{D5CDD505-2E9C-101B-9397-08002B2CF9AE}" pid="3" name="KSOProductBuildVer">
    <vt:lpwstr>2052-12.1.0.19302</vt:lpwstr>
  </property>
</Properties>
</file>